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3.png"/><Relationship Id="rId2" Type="http://schemas.openxmlformats.org/officeDocument/2006/relationships/image" Target="../media/image10.png"/><Relationship Id="rId11" Type="http://schemas.openxmlformats.org/officeDocument/2006/relationships/slideLayout" Target="../slideLayouts/slideLayout1.xml"/><Relationship Id="rId10" Type="http://schemas.openxmlformats.org/officeDocument/2006/relationships/image" Target="../media/image17.pn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24.png"/><Relationship Id="rId7" Type="http://schemas.openxmlformats.org/officeDocument/2006/relationships/image" Target="../media/image23.png"/><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0" Type="http://schemas.openxmlformats.org/officeDocument/2006/relationships/slideLayout" Target="../slideLayouts/slideLayout1.xml"/><Relationship Id="rId1"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3.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3.png"/><Relationship Id="rId2" Type="http://schemas.openxmlformats.org/officeDocument/2006/relationships/image" Target="../media/image27.png"/><Relationship Id="rId11" Type="http://schemas.openxmlformats.org/officeDocument/2006/relationships/slideLayout" Target="../slideLayouts/slideLayout1.xml"/><Relationship Id="rId10" Type="http://schemas.openxmlformats.org/officeDocument/2006/relationships/image" Target="../media/image34.png"/><Relationship Id="rId1"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2.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41.png"/><Relationship Id="rId7" Type="http://schemas.openxmlformats.org/officeDocument/2006/relationships/image" Target="../media/image40.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png"/><Relationship Id="rId2" Type="http://schemas.openxmlformats.org/officeDocument/2006/relationships/image" Target="../media/image36.png"/><Relationship Id="rId11" Type="http://schemas.openxmlformats.org/officeDocument/2006/relationships/slideLayout" Target="../slideLayouts/slideLayout1.xml"/><Relationship Id="rId10" Type="http://schemas.openxmlformats.org/officeDocument/2006/relationships/image" Target="../media/image43.png"/><Relationship Id="rId1" Type="http://schemas.openxmlformats.org/officeDocument/2006/relationships/image" Target="../media/image35.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rot="21600000">
            <a:off x="10751819" y="44196"/>
            <a:ext cx="1405128" cy="733043"/>
          </a:xfrm>
          <a:prstGeom prst="rect">
            <a:avLst/>
          </a:prstGeom>
        </p:spPr>
      </p:pic>
      <p:sp>
        <p:nvSpPr>
          <p:cNvPr id="3" name="textbox 2"/>
          <p:cNvSpPr/>
          <p:nvPr/>
        </p:nvSpPr>
        <p:spPr>
          <a:xfrm>
            <a:off x="11873268" y="6593923"/>
            <a:ext cx="66039" cy="117475"/>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5000"/>
              </a:lnSpc>
            </a:pPr>
            <a:r>
              <a:rPr sz="800" spc="0" dirty="0">
                <a:solidFill>
                  <a:srgbClr val="000000">
                    <a:alpha val="100000"/>
                  </a:srgbClr>
                </a:solidFill>
                <a:latin typeface="楷体" panose="02010609060101010101" charset="-122"/>
                <a:ea typeface="楷体" panose="02010609060101010101" charset="-122"/>
                <a:cs typeface="楷体" panose="02010609060101010101" charset="-122"/>
              </a:rPr>
              <a:t>1</a:t>
            </a:r>
            <a:endParaRPr lang="en-US" altLang="en-US" sz="800" dirty="0"/>
          </a:p>
        </p:txBody>
      </p:sp>
      <p:sp>
        <p:nvSpPr>
          <p:cNvPr id="4" name="textbox 3"/>
          <p:cNvSpPr/>
          <p:nvPr/>
        </p:nvSpPr>
        <p:spPr>
          <a:xfrm>
            <a:off x="4879715" y="4817135"/>
            <a:ext cx="2445385" cy="594359"/>
          </a:xfrm>
          <a:prstGeom prst="rect">
            <a:avLst/>
          </a:prstGeom>
        </p:spPr>
        <p:txBody>
          <a:bodyPr vert="horz" wrap="square" lIns="0" tIns="0" rIns="0" bIns="0"/>
          <a:lstStyle/>
          <a:p>
            <a:pPr algn="l" rtl="0" eaLnBrk="0">
              <a:lnSpc>
                <a:spcPct val="78000"/>
              </a:lnSpc>
            </a:pPr>
            <a:endParaRPr lang="en-US" altLang="en-US" sz="100" dirty="0"/>
          </a:p>
          <a:p>
            <a:pPr marL="239395" algn="l" rtl="0" eaLnBrk="0">
              <a:lnSpc>
                <a:spcPct val="89000"/>
              </a:lnSpc>
            </a:pPr>
            <a:r>
              <a:rPr sz="1500" spc="70" dirty="0">
                <a:solidFill>
                  <a:srgbClr val="000000">
                    <a:alpha val="100000"/>
                  </a:srgbClr>
                </a:solidFill>
                <a:latin typeface="楷体" panose="02010609060101010101" charset="-122"/>
                <a:ea typeface="楷体" panose="02010609060101010101" charset="-122"/>
                <a:cs typeface="楷体" panose="02010609060101010101" charset="-122"/>
              </a:rPr>
              <a:t>中国企业发展研究中</a:t>
            </a:r>
            <a:r>
              <a:rPr sz="1500" spc="40" dirty="0">
                <a:solidFill>
                  <a:srgbClr val="000000">
                    <a:alpha val="100000"/>
                  </a:srgbClr>
                </a:solidFill>
                <a:latin typeface="楷体" panose="02010609060101010101" charset="-122"/>
                <a:ea typeface="楷体" panose="02010609060101010101" charset="-122"/>
                <a:cs typeface="楷体" panose="02010609060101010101" charset="-122"/>
              </a:rPr>
              <a:t>心</a:t>
            </a:r>
            <a:endParaRPr lang="en-US" altLang="en-US" sz="1500" dirty="0"/>
          </a:p>
          <a:p>
            <a:pPr marL="12700" algn="l" rtl="0" eaLnBrk="0">
              <a:lnSpc>
                <a:spcPts val="2880"/>
              </a:lnSpc>
            </a:pPr>
            <a:r>
              <a:rPr sz="1500" spc="90" dirty="0">
                <a:solidFill>
                  <a:srgbClr val="000000">
                    <a:alpha val="100000"/>
                  </a:srgbClr>
                </a:solidFill>
                <a:latin typeface="楷体" panose="02010609060101010101" charset="-122"/>
                <a:ea typeface="楷体" panose="02010609060101010101" charset="-122"/>
                <a:cs typeface="楷体" panose="02010609060101010101" charset="-122"/>
              </a:rPr>
              <a:t>新华社国家高端智库分中</a:t>
            </a:r>
            <a:r>
              <a:rPr sz="1500" spc="60" dirty="0">
                <a:solidFill>
                  <a:srgbClr val="000000">
                    <a:alpha val="100000"/>
                  </a:srgbClr>
                </a:solidFill>
                <a:latin typeface="楷体" panose="02010609060101010101" charset="-122"/>
                <a:ea typeface="楷体" panose="02010609060101010101" charset="-122"/>
                <a:cs typeface="楷体" panose="02010609060101010101" charset="-122"/>
              </a:rPr>
              <a:t>心</a:t>
            </a:r>
            <a:endParaRPr lang="en-US" altLang="en-US" sz="1500" dirty="0"/>
          </a:p>
        </p:txBody>
      </p:sp>
      <p:pic>
        <p:nvPicPr>
          <p:cNvPr id="5" name="picture 4"/>
          <p:cNvPicPr>
            <a:picLocks noChangeAspect="1"/>
          </p:cNvPicPr>
          <p:nvPr/>
        </p:nvPicPr>
        <p:blipFill>
          <a:blip r:embed="rId2"/>
          <a:stretch>
            <a:fillRect/>
          </a:stretch>
        </p:blipFill>
        <p:spPr>
          <a:xfrm rot="21600000">
            <a:off x="0" y="0"/>
            <a:ext cx="12192000" cy="6857997"/>
          </a:xfrm>
          <a:prstGeom prst="rect">
            <a:avLst/>
          </a:prstGeom>
        </p:spPr>
      </p:pic>
      <p:sp>
        <p:nvSpPr>
          <p:cNvPr id="6" name="textbox 5"/>
          <p:cNvSpPr/>
          <p:nvPr/>
        </p:nvSpPr>
        <p:spPr>
          <a:xfrm>
            <a:off x="3349802" y="4120108"/>
            <a:ext cx="5429250" cy="560705"/>
          </a:xfrm>
          <a:prstGeom prst="rect">
            <a:avLst/>
          </a:prstGeom>
        </p:spPr>
        <p:txBody>
          <a:bodyPr vert="horz" wrap="square" lIns="0" tIns="0" rIns="0" bIns="0"/>
          <a:lstStyle/>
          <a:p>
            <a:pPr algn="l" rtl="0" eaLnBrk="0">
              <a:lnSpc>
                <a:spcPct val="68000"/>
              </a:lnSpc>
            </a:pPr>
            <a:endParaRPr lang="en-US" altLang="en-US" sz="100" dirty="0"/>
          </a:p>
          <a:p>
            <a:pPr marL="12700" algn="l" rtl="0" eaLnBrk="0">
              <a:lnSpc>
                <a:spcPct val="98000"/>
              </a:lnSpc>
            </a:pPr>
            <a:r>
              <a:rPr sz="3600" spc="27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人工智能大模型体验报</a:t>
            </a:r>
            <a:r>
              <a:rPr sz="3600" spc="24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告</a:t>
            </a:r>
            <a:endParaRPr lang="en-US" altLang="en-US" sz="3600" dirty="0"/>
          </a:p>
        </p:txBody>
      </p:sp>
      <p:sp>
        <p:nvSpPr>
          <p:cNvPr id="7" name="textbox 6"/>
          <p:cNvSpPr/>
          <p:nvPr/>
        </p:nvSpPr>
        <p:spPr>
          <a:xfrm>
            <a:off x="4660221" y="5038083"/>
            <a:ext cx="2872739" cy="535940"/>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89000"/>
              </a:lnSpc>
            </a:pPr>
            <a:r>
              <a:rPr sz="140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新华</a:t>
            </a:r>
            <a:r>
              <a:rPr sz="140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社研究院中国企业发展研究中心</a:t>
            </a:r>
            <a:endParaRPr lang="en-US" altLang="en-US" sz="1400" dirty="0"/>
          </a:p>
          <a:p>
            <a:pPr marL="951865" algn="l" rtl="0" eaLnBrk="0">
              <a:lnSpc>
                <a:spcPts val="2520"/>
              </a:lnSpc>
            </a:pPr>
            <a:r>
              <a:rPr sz="140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2023</a:t>
            </a:r>
            <a:r>
              <a:rPr sz="140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年06月</a:t>
            </a:r>
            <a:endParaRPr lang="en-US" alt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p:nvPr/>
        </p:nvGrpSpPr>
        <p:grpSpPr>
          <a:xfrm rot="21600000">
            <a:off x="0" y="1446276"/>
            <a:ext cx="12192000" cy="3436619"/>
            <a:chOff x="0" y="0"/>
            <a:chExt cx="12192000" cy="3436619"/>
          </a:xfrm>
        </p:grpSpPr>
        <p:sp>
          <p:nvSpPr>
            <p:cNvPr id="154" name="path"/>
            <p:cNvSpPr/>
            <p:nvPr/>
          </p:nvSpPr>
          <p:spPr>
            <a:xfrm>
              <a:off x="8375904" y="516635"/>
              <a:ext cx="3273552" cy="2462783"/>
            </a:xfrm>
            <a:custGeom>
              <a:avLst/>
              <a:gdLst/>
              <a:ahLst/>
              <a:cxnLst/>
              <a:rect l="0" t="0" r="0" b="0"/>
              <a:pathLst>
                <a:path w="5155" h="3878">
                  <a:moveTo>
                    <a:pt x="5155" y="2320"/>
                  </a:moveTo>
                  <a:cubicBezTo>
                    <a:pt x="5155" y="2310"/>
                    <a:pt x="5150" y="2305"/>
                    <a:pt x="5144" y="2305"/>
                  </a:cubicBezTo>
                  <a:cubicBezTo>
                    <a:pt x="5081" y="2181"/>
                    <a:pt x="5081" y="2181"/>
                    <a:pt x="5081" y="2181"/>
                  </a:cubicBezTo>
                  <a:cubicBezTo>
                    <a:pt x="5086" y="2176"/>
                    <a:pt x="5086" y="2171"/>
                    <a:pt x="5086" y="2166"/>
                  </a:cubicBezTo>
                  <a:cubicBezTo>
                    <a:pt x="5092" y="2155"/>
                    <a:pt x="5081" y="2145"/>
                    <a:pt x="5071" y="2145"/>
                  </a:cubicBezTo>
                  <a:cubicBezTo>
                    <a:pt x="5071" y="2145"/>
                    <a:pt x="5071" y="2145"/>
                    <a:pt x="5065" y="2145"/>
                  </a:cubicBezTo>
                  <a:cubicBezTo>
                    <a:pt x="4918" y="1717"/>
                    <a:pt x="4918" y="1717"/>
                    <a:pt x="4918" y="1717"/>
                  </a:cubicBezTo>
                  <a:cubicBezTo>
                    <a:pt x="4929" y="1712"/>
                    <a:pt x="4934" y="1702"/>
                    <a:pt x="4934" y="1691"/>
                  </a:cubicBezTo>
                  <a:cubicBezTo>
                    <a:pt x="4934" y="1676"/>
                    <a:pt x="4924" y="1665"/>
                    <a:pt x="4908" y="1665"/>
                  </a:cubicBezTo>
                  <a:cubicBezTo>
                    <a:pt x="4902" y="1665"/>
                    <a:pt x="4897" y="1665"/>
                    <a:pt x="4892" y="1665"/>
                  </a:cubicBezTo>
                  <a:cubicBezTo>
                    <a:pt x="4666" y="1413"/>
                    <a:pt x="4666" y="1413"/>
                    <a:pt x="4666" y="1413"/>
                  </a:cubicBezTo>
                  <a:cubicBezTo>
                    <a:pt x="4666" y="1413"/>
                    <a:pt x="4671" y="1407"/>
                    <a:pt x="4671" y="1407"/>
                  </a:cubicBezTo>
                  <a:cubicBezTo>
                    <a:pt x="4671" y="1402"/>
                    <a:pt x="4666" y="1397"/>
                    <a:pt x="4661" y="1397"/>
                  </a:cubicBezTo>
                  <a:cubicBezTo>
                    <a:pt x="4655" y="1397"/>
                    <a:pt x="4650" y="1397"/>
                    <a:pt x="4650" y="1402"/>
                  </a:cubicBezTo>
                  <a:cubicBezTo>
                    <a:pt x="4135" y="1201"/>
                    <a:pt x="4135" y="1201"/>
                    <a:pt x="4135" y="1201"/>
                  </a:cubicBezTo>
                  <a:cubicBezTo>
                    <a:pt x="4135" y="1201"/>
                    <a:pt x="4135" y="1196"/>
                    <a:pt x="4135" y="1196"/>
                  </a:cubicBezTo>
                  <a:cubicBezTo>
                    <a:pt x="4135" y="1181"/>
                    <a:pt x="4125" y="1165"/>
                    <a:pt x="4109" y="1165"/>
                  </a:cubicBezTo>
                  <a:cubicBezTo>
                    <a:pt x="4104" y="1165"/>
                    <a:pt x="4104" y="1170"/>
                    <a:pt x="4104" y="1170"/>
                  </a:cubicBezTo>
                  <a:cubicBezTo>
                    <a:pt x="3862" y="675"/>
                    <a:pt x="3862" y="675"/>
                    <a:pt x="3862" y="675"/>
                  </a:cubicBezTo>
                  <a:cubicBezTo>
                    <a:pt x="3862" y="670"/>
                    <a:pt x="3867" y="670"/>
                    <a:pt x="3867" y="665"/>
                  </a:cubicBezTo>
                  <a:cubicBezTo>
                    <a:pt x="3867" y="660"/>
                    <a:pt x="3862" y="655"/>
                    <a:pt x="3857" y="655"/>
                  </a:cubicBezTo>
                  <a:cubicBezTo>
                    <a:pt x="3851" y="655"/>
                    <a:pt x="3851" y="655"/>
                    <a:pt x="3846" y="660"/>
                  </a:cubicBezTo>
                  <a:cubicBezTo>
                    <a:pt x="3457" y="247"/>
                    <a:pt x="3457" y="247"/>
                    <a:pt x="3457" y="247"/>
                  </a:cubicBezTo>
                  <a:cubicBezTo>
                    <a:pt x="3457" y="242"/>
                    <a:pt x="3457" y="242"/>
                    <a:pt x="3457" y="242"/>
                  </a:cubicBezTo>
                  <a:cubicBezTo>
                    <a:pt x="3457" y="237"/>
                    <a:pt x="3452" y="232"/>
                    <a:pt x="3447" y="232"/>
                  </a:cubicBezTo>
                  <a:cubicBezTo>
                    <a:pt x="3441" y="232"/>
                    <a:pt x="3441" y="232"/>
                    <a:pt x="3436" y="232"/>
                  </a:cubicBezTo>
                  <a:cubicBezTo>
                    <a:pt x="3126" y="87"/>
                    <a:pt x="3126" y="87"/>
                    <a:pt x="3126" y="87"/>
                  </a:cubicBezTo>
                  <a:cubicBezTo>
                    <a:pt x="3126" y="87"/>
                    <a:pt x="3126" y="82"/>
                    <a:pt x="3126" y="82"/>
                  </a:cubicBezTo>
                  <a:cubicBezTo>
                    <a:pt x="3126" y="67"/>
                    <a:pt x="3116" y="56"/>
                    <a:pt x="3100" y="51"/>
                  </a:cubicBezTo>
                  <a:cubicBezTo>
                    <a:pt x="3084" y="51"/>
                    <a:pt x="3074" y="61"/>
                    <a:pt x="3069" y="72"/>
                  </a:cubicBezTo>
                  <a:cubicBezTo>
                    <a:pt x="2490" y="25"/>
                    <a:pt x="2490" y="25"/>
                    <a:pt x="2490" y="25"/>
                  </a:cubicBezTo>
                  <a:cubicBezTo>
                    <a:pt x="2490" y="10"/>
                    <a:pt x="2480" y="0"/>
                    <a:pt x="2464" y="0"/>
                  </a:cubicBezTo>
                  <a:cubicBezTo>
                    <a:pt x="2448" y="0"/>
                    <a:pt x="2432" y="10"/>
                    <a:pt x="2432" y="25"/>
                  </a:cubicBezTo>
                  <a:cubicBezTo>
                    <a:pt x="2432" y="25"/>
                    <a:pt x="2432" y="25"/>
                    <a:pt x="2432" y="25"/>
                  </a:cubicBezTo>
                  <a:cubicBezTo>
                    <a:pt x="2117" y="77"/>
                    <a:pt x="2117" y="77"/>
                    <a:pt x="2117" y="77"/>
                  </a:cubicBezTo>
                  <a:cubicBezTo>
                    <a:pt x="2117" y="72"/>
                    <a:pt x="2112" y="72"/>
                    <a:pt x="2112" y="72"/>
                  </a:cubicBezTo>
                  <a:cubicBezTo>
                    <a:pt x="2107" y="67"/>
                    <a:pt x="2101" y="72"/>
                    <a:pt x="2101" y="72"/>
                  </a:cubicBezTo>
                  <a:cubicBezTo>
                    <a:pt x="2101" y="72"/>
                    <a:pt x="2101" y="72"/>
                    <a:pt x="2101" y="72"/>
                  </a:cubicBezTo>
                  <a:cubicBezTo>
                    <a:pt x="2101" y="72"/>
                    <a:pt x="2101" y="72"/>
                    <a:pt x="2101" y="72"/>
                  </a:cubicBezTo>
                  <a:cubicBezTo>
                    <a:pt x="2101" y="72"/>
                    <a:pt x="2096" y="77"/>
                    <a:pt x="2096" y="77"/>
                  </a:cubicBezTo>
                  <a:cubicBezTo>
                    <a:pt x="2096" y="82"/>
                    <a:pt x="2096" y="82"/>
                    <a:pt x="2096" y="82"/>
                  </a:cubicBezTo>
                  <a:cubicBezTo>
                    <a:pt x="1875" y="216"/>
                    <a:pt x="1875" y="216"/>
                    <a:pt x="1875" y="216"/>
                  </a:cubicBezTo>
                  <a:cubicBezTo>
                    <a:pt x="1875" y="216"/>
                    <a:pt x="1875" y="216"/>
                    <a:pt x="1875" y="216"/>
                  </a:cubicBezTo>
                  <a:cubicBezTo>
                    <a:pt x="1875" y="211"/>
                    <a:pt x="1875" y="211"/>
                    <a:pt x="1875" y="211"/>
                  </a:cubicBezTo>
                  <a:cubicBezTo>
                    <a:pt x="1870" y="216"/>
                    <a:pt x="1870" y="216"/>
                    <a:pt x="1870" y="216"/>
                  </a:cubicBezTo>
                  <a:cubicBezTo>
                    <a:pt x="1870" y="216"/>
                    <a:pt x="1870" y="211"/>
                    <a:pt x="1870" y="211"/>
                  </a:cubicBezTo>
                  <a:cubicBezTo>
                    <a:pt x="1865" y="211"/>
                    <a:pt x="1860" y="216"/>
                    <a:pt x="1860" y="221"/>
                  </a:cubicBezTo>
                  <a:cubicBezTo>
                    <a:pt x="1860" y="227"/>
                    <a:pt x="1860" y="227"/>
                    <a:pt x="1860" y="227"/>
                  </a:cubicBezTo>
                  <a:cubicBezTo>
                    <a:pt x="1502" y="500"/>
                    <a:pt x="1502" y="500"/>
                    <a:pt x="1502" y="500"/>
                  </a:cubicBezTo>
                  <a:cubicBezTo>
                    <a:pt x="1497" y="495"/>
                    <a:pt x="1492" y="495"/>
                    <a:pt x="1487" y="495"/>
                  </a:cubicBezTo>
                  <a:cubicBezTo>
                    <a:pt x="1471" y="495"/>
                    <a:pt x="1460" y="505"/>
                    <a:pt x="1460" y="521"/>
                  </a:cubicBezTo>
                  <a:cubicBezTo>
                    <a:pt x="1460" y="525"/>
                    <a:pt x="1460" y="531"/>
                    <a:pt x="1466" y="536"/>
                  </a:cubicBezTo>
                  <a:cubicBezTo>
                    <a:pt x="1287" y="747"/>
                    <a:pt x="1287" y="747"/>
                    <a:pt x="1287" y="747"/>
                  </a:cubicBezTo>
                  <a:cubicBezTo>
                    <a:pt x="1282" y="747"/>
                    <a:pt x="1276" y="742"/>
                    <a:pt x="1271" y="742"/>
                  </a:cubicBezTo>
                  <a:cubicBezTo>
                    <a:pt x="1255" y="742"/>
                    <a:pt x="1245" y="758"/>
                    <a:pt x="1245" y="773"/>
                  </a:cubicBezTo>
                  <a:cubicBezTo>
                    <a:pt x="1245" y="783"/>
                    <a:pt x="1250" y="789"/>
                    <a:pt x="1255" y="794"/>
                  </a:cubicBezTo>
                  <a:cubicBezTo>
                    <a:pt x="1166" y="969"/>
                    <a:pt x="1166" y="969"/>
                    <a:pt x="1166" y="969"/>
                  </a:cubicBezTo>
                  <a:cubicBezTo>
                    <a:pt x="1108" y="1098"/>
                    <a:pt x="1108" y="1098"/>
                    <a:pt x="1108" y="1098"/>
                  </a:cubicBezTo>
                  <a:cubicBezTo>
                    <a:pt x="1103" y="1093"/>
                    <a:pt x="1103" y="1093"/>
                    <a:pt x="1098" y="1093"/>
                  </a:cubicBezTo>
                  <a:cubicBezTo>
                    <a:pt x="1082" y="1093"/>
                    <a:pt x="1071" y="1108"/>
                    <a:pt x="1071" y="1124"/>
                  </a:cubicBezTo>
                  <a:cubicBezTo>
                    <a:pt x="1071" y="1124"/>
                    <a:pt x="1071" y="1124"/>
                    <a:pt x="1071" y="1129"/>
                  </a:cubicBezTo>
                  <a:cubicBezTo>
                    <a:pt x="804" y="1222"/>
                    <a:pt x="804" y="1222"/>
                    <a:pt x="804" y="1222"/>
                  </a:cubicBezTo>
                  <a:cubicBezTo>
                    <a:pt x="798" y="1222"/>
                    <a:pt x="798" y="1222"/>
                    <a:pt x="793" y="1222"/>
                  </a:cubicBezTo>
                  <a:cubicBezTo>
                    <a:pt x="788" y="1217"/>
                    <a:pt x="782" y="1222"/>
                    <a:pt x="782" y="1227"/>
                  </a:cubicBezTo>
                  <a:cubicBezTo>
                    <a:pt x="782" y="1232"/>
                    <a:pt x="782" y="1232"/>
                    <a:pt x="782" y="1232"/>
                  </a:cubicBezTo>
                  <a:cubicBezTo>
                    <a:pt x="262" y="1707"/>
                    <a:pt x="262" y="1707"/>
                    <a:pt x="262" y="1707"/>
                  </a:cubicBezTo>
                  <a:cubicBezTo>
                    <a:pt x="257" y="1702"/>
                    <a:pt x="252" y="1702"/>
                    <a:pt x="246" y="1702"/>
                  </a:cubicBezTo>
                  <a:cubicBezTo>
                    <a:pt x="231" y="1702"/>
                    <a:pt x="215" y="1712"/>
                    <a:pt x="215" y="1727"/>
                  </a:cubicBezTo>
                  <a:cubicBezTo>
                    <a:pt x="215" y="1737"/>
                    <a:pt x="225" y="1748"/>
                    <a:pt x="231" y="1753"/>
                  </a:cubicBezTo>
                  <a:cubicBezTo>
                    <a:pt x="31" y="2320"/>
                    <a:pt x="31" y="2320"/>
                    <a:pt x="31" y="2320"/>
                  </a:cubicBezTo>
                  <a:cubicBezTo>
                    <a:pt x="31" y="2320"/>
                    <a:pt x="31" y="2320"/>
                    <a:pt x="26" y="2320"/>
                  </a:cubicBezTo>
                  <a:cubicBezTo>
                    <a:pt x="10" y="2320"/>
                    <a:pt x="0" y="2336"/>
                    <a:pt x="0" y="2351"/>
                  </a:cubicBezTo>
                  <a:cubicBezTo>
                    <a:pt x="0" y="2362"/>
                    <a:pt x="10" y="2377"/>
                    <a:pt x="26" y="2377"/>
                  </a:cubicBezTo>
                  <a:cubicBezTo>
                    <a:pt x="31" y="2377"/>
                    <a:pt x="31" y="2377"/>
                    <a:pt x="31" y="2377"/>
                  </a:cubicBezTo>
                  <a:cubicBezTo>
                    <a:pt x="141" y="2810"/>
                    <a:pt x="141" y="2810"/>
                    <a:pt x="141" y="2810"/>
                  </a:cubicBezTo>
                  <a:cubicBezTo>
                    <a:pt x="141" y="2810"/>
                    <a:pt x="141" y="2810"/>
                    <a:pt x="141" y="2810"/>
                  </a:cubicBezTo>
                  <a:cubicBezTo>
                    <a:pt x="131" y="2800"/>
                    <a:pt x="131" y="2800"/>
                    <a:pt x="131" y="2800"/>
                  </a:cubicBezTo>
                  <a:cubicBezTo>
                    <a:pt x="141" y="2810"/>
                    <a:pt x="141" y="2810"/>
                    <a:pt x="141" y="2810"/>
                  </a:cubicBezTo>
                  <a:cubicBezTo>
                    <a:pt x="136" y="2810"/>
                    <a:pt x="136" y="2816"/>
                    <a:pt x="136" y="2816"/>
                  </a:cubicBezTo>
                  <a:cubicBezTo>
                    <a:pt x="136" y="2821"/>
                    <a:pt x="141" y="2826"/>
                    <a:pt x="147" y="2826"/>
                  </a:cubicBezTo>
                  <a:cubicBezTo>
                    <a:pt x="152" y="2826"/>
                    <a:pt x="152" y="2826"/>
                    <a:pt x="152" y="2826"/>
                  </a:cubicBezTo>
                  <a:cubicBezTo>
                    <a:pt x="572" y="3311"/>
                    <a:pt x="572" y="3311"/>
                    <a:pt x="572" y="3311"/>
                  </a:cubicBezTo>
                  <a:cubicBezTo>
                    <a:pt x="572" y="3311"/>
                    <a:pt x="567" y="3316"/>
                    <a:pt x="567" y="3316"/>
                  </a:cubicBezTo>
                  <a:cubicBezTo>
                    <a:pt x="567" y="3321"/>
                    <a:pt x="572" y="3326"/>
                    <a:pt x="578" y="3326"/>
                  </a:cubicBezTo>
                  <a:cubicBezTo>
                    <a:pt x="583" y="3326"/>
                    <a:pt x="588" y="3326"/>
                    <a:pt x="588" y="3321"/>
                  </a:cubicBezTo>
                  <a:cubicBezTo>
                    <a:pt x="798" y="3383"/>
                    <a:pt x="798" y="3383"/>
                    <a:pt x="798" y="3383"/>
                  </a:cubicBezTo>
                  <a:cubicBezTo>
                    <a:pt x="798" y="3383"/>
                    <a:pt x="798" y="3388"/>
                    <a:pt x="798" y="3388"/>
                  </a:cubicBezTo>
                  <a:cubicBezTo>
                    <a:pt x="798" y="3404"/>
                    <a:pt x="809" y="3414"/>
                    <a:pt x="825" y="3414"/>
                  </a:cubicBezTo>
                  <a:cubicBezTo>
                    <a:pt x="835" y="3414"/>
                    <a:pt x="845" y="3409"/>
                    <a:pt x="851" y="3398"/>
                  </a:cubicBezTo>
                  <a:cubicBezTo>
                    <a:pt x="1392" y="3512"/>
                    <a:pt x="1392" y="3512"/>
                    <a:pt x="1392" y="3512"/>
                  </a:cubicBezTo>
                  <a:cubicBezTo>
                    <a:pt x="1392" y="3512"/>
                    <a:pt x="1397" y="3512"/>
                    <a:pt x="1397" y="3517"/>
                  </a:cubicBezTo>
                  <a:cubicBezTo>
                    <a:pt x="1387" y="3527"/>
                    <a:pt x="1387" y="3527"/>
                    <a:pt x="1387" y="3527"/>
                  </a:cubicBezTo>
                  <a:cubicBezTo>
                    <a:pt x="1397" y="3517"/>
                    <a:pt x="1397" y="3517"/>
                    <a:pt x="1397" y="3517"/>
                  </a:cubicBezTo>
                  <a:cubicBezTo>
                    <a:pt x="1402" y="3517"/>
                    <a:pt x="1402" y="3517"/>
                    <a:pt x="1402" y="3522"/>
                  </a:cubicBezTo>
                  <a:cubicBezTo>
                    <a:pt x="1408" y="3522"/>
                    <a:pt x="1413" y="3517"/>
                    <a:pt x="1413" y="3512"/>
                  </a:cubicBezTo>
                  <a:cubicBezTo>
                    <a:pt x="1918" y="3311"/>
                    <a:pt x="1918" y="3311"/>
                    <a:pt x="1918" y="3311"/>
                  </a:cubicBezTo>
                  <a:cubicBezTo>
                    <a:pt x="1918" y="3316"/>
                    <a:pt x="1923" y="3316"/>
                    <a:pt x="1923" y="3316"/>
                  </a:cubicBezTo>
                  <a:cubicBezTo>
                    <a:pt x="1933" y="3316"/>
                    <a:pt x="1939" y="3311"/>
                    <a:pt x="1939" y="3306"/>
                  </a:cubicBezTo>
                  <a:cubicBezTo>
                    <a:pt x="1939" y="3306"/>
                    <a:pt x="1939" y="3300"/>
                    <a:pt x="1933" y="3300"/>
                  </a:cubicBezTo>
                  <a:cubicBezTo>
                    <a:pt x="2033" y="3094"/>
                    <a:pt x="2033" y="3094"/>
                    <a:pt x="2033" y="3094"/>
                  </a:cubicBezTo>
                  <a:cubicBezTo>
                    <a:pt x="2039" y="3094"/>
                    <a:pt x="2039" y="3094"/>
                    <a:pt x="2044" y="3094"/>
                  </a:cubicBezTo>
                  <a:cubicBezTo>
                    <a:pt x="2060" y="3094"/>
                    <a:pt x="2070" y="3084"/>
                    <a:pt x="2070" y="3068"/>
                  </a:cubicBezTo>
                  <a:cubicBezTo>
                    <a:pt x="2070" y="3058"/>
                    <a:pt x="2065" y="3048"/>
                    <a:pt x="2054" y="3042"/>
                  </a:cubicBezTo>
                  <a:cubicBezTo>
                    <a:pt x="2086" y="2898"/>
                    <a:pt x="2086" y="2898"/>
                    <a:pt x="2086" y="2898"/>
                  </a:cubicBezTo>
                  <a:cubicBezTo>
                    <a:pt x="2086" y="2898"/>
                    <a:pt x="2086" y="2898"/>
                    <a:pt x="2086" y="2898"/>
                  </a:cubicBezTo>
                  <a:cubicBezTo>
                    <a:pt x="2091" y="2898"/>
                    <a:pt x="2096" y="2893"/>
                    <a:pt x="2101" y="2893"/>
                  </a:cubicBezTo>
                  <a:cubicBezTo>
                    <a:pt x="2233" y="3058"/>
                    <a:pt x="2233" y="3058"/>
                    <a:pt x="2233" y="3058"/>
                  </a:cubicBezTo>
                  <a:cubicBezTo>
                    <a:pt x="2222" y="3068"/>
                    <a:pt x="2217" y="3084"/>
                    <a:pt x="2217" y="3094"/>
                  </a:cubicBezTo>
                  <a:cubicBezTo>
                    <a:pt x="2217" y="3125"/>
                    <a:pt x="2238" y="3146"/>
                    <a:pt x="2265" y="3146"/>
                  </a:cubicBezTo>
                  <a:cubicBezTo>
                    <a:pt x="2270" y="3146"/>
                    <a:pt x="2275" y="3146"/>
                    <a:pt x="2280" y="3140"/>
                  </a:cubicBezTo>
                  <a:cubicBezTo>
                    <a:pt x="2427" y="3419"/>
                    <a:pt x="2427" y="3419"/>
                    <a:pt x="2427" y="3419"/>
                  </a:cubicBezTo>
                  <a:cubicBezTo>
                    <a:pt x="2422" y="3424"/>
                    <a:pt x="2417" y="3434"/>
                    <a:pt x="2417" y="3445"/>
                  </a:cubicBezTo>
                  <a:cubicBezTo>
                    <a:pt x="2417" y="3460"/>
                    <a:pt x="2427" y="3471"/>
                    <a:pt x="2443" y="3471"/>
                  </a:cubicBezTo>
                  <a:cubicBezTo>
                    <a:pt x="2448" y="3471"/>
                    <a:pt x="2454" y="3471"/>
                    <a:pt x="2459" y="3465"/>
                  </a:cubicBezTo>
                  <a:cubicBezTo>
                    <a:pt x="2806" y="3821"/>
                    <a:pt x="2806" y="3821"/>
                    <a:pt x="2806" y="3821"/>
                  </a:cubicBezTo>
                  <a:cubicBezTo>
                    <a:pt x="2800" y="3826"/>
                    <a:pt x="2800" y="3832"/>
                    <a:pt x="2800" y="3837"/>
                  </a:cubicBezTo>
                  <a:cubicBezTo>
                    <a:pt x="2800" y="3852"/>
                    <a:pt x="2811" y="3863"/>
                    <a:pt x="2827" y="3863"/>
                  </a:cubicBezTo>
                  <a:cubicBezTo>
                    <a:pt x="2842" y="3863"/>
                    <a:pt x="2853" y="3852"/>
                    <a:pt x="2853" y="3842"/>
                  </a:cubicBezTo>
                  <a:cubicBezTo>
                    <a:pt x="3158" y="3868"/>
                    <a:pt x="3158" y="3868"/>
                    <a:pt x="3158" y="3868"/>
                  </a:cubicBezTo>
                  <a:cubicBezTo>
                    <a:pt x="3158" y="3873"/>
                    <a:pt x="3163" y="3878"/>
                    <a:pt x="3163" y="3878"/>
                  </a:cubicBezTo>
                  <a:cubicBezTo>
                    <a:pt x="3174" y="3878"/>
                    <a:pt x="3179" y="3873"/>
                    <a:pt x="3179" y="3868"/>
                  </a:cubicBezTo>
                  <a:cubicBezTo>
                    <a:pt x="3179" y="3868"/>
                    <a:pt x="3179" y="3868"/>
                    <a:pt x="3179" y="3868"/>
                  </a:cubicBezTo>
                  <a:cubicBezTo>
                    <a:pt x="3594" y="3713"/>
                    <a:pt x="3594" y="3713"/>
                    <a:pt x="3594" y="3713"/>
                  </a:cubicBezTo>
                  <a:cubicBezTo>
                    <a:pt x="3594" y="3713"/>
                    <a:pt x="3599" y="3713"/>
                    <a:pt x="3599" y="3713"/>
                  </a:cubicBezTo>
                  <a:cubicBezTo>
                    <a:pt x="3605" y="3713"/>
                    <a:pt x="3610" y="3708"/>
                    <a:pt x="3615" y="3703"/>
                  </a:cubicBezTo>
                  <a:cubicBezTo>
                    <a:pt x="3615" y="3697"/>
                    <a:pt x="3610" y="3692"/>
                    <a:pt x="3605" y="3692"/>
                  </a:cubicBezTo>
                  <a:cubicBezTo>
                    <a:pt x="3599" y="3692"/>
                    <a:pt x="3594" y="3692"/>
                    <a:pt x="3594" y="3697"/>
                  </a:cubicBezTo>
                  <a:cubicBezTo>
                    <a:pt x="3179" y="3672"/>
                    <a:pt x="3179" y="3672"/>
                    <a:pt x="3179" y="3672"/>
                  </a:cubicBezTo>
                  <a:cubicBezTo>
                    <a:pt x="3179" y="3646"/>
                    <a:pt x="3158" y="3625"/>
                    <a:pt x="3126" y="3625"/>
                  </a:cubicBezTo>
                  <a:cubicBezTo>
                    <a:pt x="3121" y="3625"/>
                    <a:pt x="3110" y="3625"/>
                    <a:pt x="3100" y="3630"/>
                  </a:cubicBezTo>
                  <a:cubicBezTo>
                    <a:pt x="2858" y="3321"/>
                    <a:pt x="2858" y="3321"/>
                    <a:pt x="2858" y="3321"/>
                  </a:cubicBezTo>
                  <a:cubicBezTo>
                    <a:pt x="2864" y="3316"/>
                    <a:pt x="2869" y="3311"/>
                    <a:pt x="2869" y="3300"/>
                  </a:cubicBezTo>
                  <a:cubicBezTo>
                    <a:pt x="2869" y="3285"/>
                    <a:pt x="2853" y="3275"/>
                    <a:pt x="2842" y="3275"/>
                  </a:cubicBezTo>
                  <a:cubicBezTo>
                    <a:pt x="2837" y="3275"/>
                    <a:pt x="2832" y="3275"/>
                    <a:pt x="2827" y="3275"/>
                  </a:cubicBezTo>
                  <a:cubicBezTo>
                    <a:pt x="2590" y="2919"/>
                    <a:pt x="2590" y="2919"/>
                    <a:pt x="2590" y="2919"/>
                  </a:cubicBezTo>
                  <a:cubicBezTo>
                    <a:pt x="2595" y="2914"/>
                    <a:pt x="2601" y="2908"/>
                    <a:pt x="2601" y="2898"/>
                  </a:cubicBezTo>
                  <a:cubicBezTo>
                    <a:pt x="2601" y="2883"/>
                    <a:pt x="2590" y="2867"/>
                    <a:pt x="2575" y="2867"/>
                  </a:cubicBezTo>
                  <a:cubicBezTo>
                    <a:pt x="2569" y="2867"/>
                    <a:pt x="2564" y="2872"/>
                    <a:pt x="2559" y="2872"/>
                  </a:cubicBezTo>
                  <a:cubicBezTo>
                    <a:pt x="2349" y="2552"/>
                    <a:pt x="2349" y="2552"/>
                    <a:pt x="2349" y="2552"/>
                  </a:cubicBezTo>
                  <a:cubicBezTo>
                    <a:pt x="2359" y="2547"/>
                    <a:pt x="2359" y="2537"/>
                    <a:pt x="2359" y="2532"/>
                  </a:cubicBezTo>
                  <a:cubicBezTo>
                    <a:pt x="2359" y="2516"/>
                    <a:pt x="2349" y="2501"/>
                    <a:pt x="2333" y="2501"/>
                  </a:cubicBezTo>
                  <a:cubicBezTo>
                    <a:pt x="2328" y="2501"/>
                    <a:pt x="2322" y="2506"/>
                    <a:pt x="2317" y="2506"/>
                  </a:cubicBezTo>
                  <a:cubicBezTo>
                    <a:pt x="2033" y="2181"/>
                    <a:pt x="2033" y="2181"/>
                    <a:pt x="2033" y="2181"/>
                  </a:cubicBezTo>
                  <a:cubicBezTo>
                    <a:pt x="2033" y="2176"/>
                    <a:pt x="2039" y="2171"/>
                    <a:pt x="2039" y="2166"/>
                  </a:cubicBezTo>
                  <a:cubicBezTo>
                    <a:pt x="2039" y="2155"/>
                    <a:pt x="2028" y="2145"/>
                    <a:pt x="2018" y="2145"/>
                  </a:cubicBezTo>
                  <a:cubicBezTo>
                    <a:pt x="2007" y="2145"/>
                    <a:pt x="2002" y="2150"/>
                    <a:pt x="1996" y="2155"/>
                  </a:cubicBezTo>
                  <a:cubicBezTo>
                    <a:pt x="1923" y="2109"/>
                    <a:pt x="1923" y="2109"/>
                    <a:pt x="1923" y="2109"/>
                  </a:cubicBezTo>
                  <a:cubicBezTo>
                    <a:pt x="1923" y="2109"/>
                    <a:pt x="1923" y="2109"/>
                    <a:pt x="1923" y="2109"/>
                  </a:cubicBezTo>
                  <a:cubicBezTo>
                    <a:pt x="1923" y="2109"/>
                    <a:pt x="1923" y="2109"/>
                    <a:pt x="1923" y="2104"/>
                  </a:cubicBezTo>
                  <a:cubicBezTo>
                    <a:pt x="1923" y="2104"/>
                    <a:pt x="1923" y="2104"/>
                    <a:pt x="1923" y="2104"/>
                  </a:cubicBezTo>
                  <a:cubicBezTo>
                    <a:pt x="1923" y="2104"/>
                    <a:pt x="1923" y="2104"/>
                    <a:pt x="1923" y="2104"/>
                  </a:cubicBezTo>
                  <a:cubicBezTo>
                    <a:pt x="1923" y="2104"/>
                    <a:pt x="1918" y="2099"/>
                    <a:pt x="1912" y="2099"/>
                  </a:cubicBezTo>
                  <a:cubicBezTo>
                    <a:pt x="1907" y="2099"/>
                    <a:pt x="1907" y="2099"/>
                    <a:pt x="1902" y="2104"/>
                  </a:cubicBezTo>
                  <a:cubicBezTo>
                    <a:pt x="1686" y="2104"/>
                    <a:pt x="1686" y="2104"/>
                    <a:pt x="1686" y="2104"/>
                  </a:cubicBezTo>
                  <a:cubicBezTo>
                    <a:pt x="1681" y="2099"/>
                    <a:pt x="1681" y="2093"/>
                    <a:pt x="1676" y="2093"/>
                  </a:cubicBezTo>
                  <a:cubicBezTo>
                    <a:pt x="1671" y="2093"/>
                    <a:pt x="1665" y="2099"/>
                    <a:pt x="1665" y="2104"/>
                  </a:cubicBezTo>
                  <a:cubicBezTo>
                    <a:pt x="1660" y="2109"/>
                    <a:pt x="1665" y="2114"/>
                    <a:pt x="1671" y="2114"/>
                  </a:cubicBezTo>
                  <a:cubicBezTo>
                    <a:pt x="1676" y="2114"/>
                    <a:pt x="1676" y="2114"/>
                    <a:pt x="1676" y="2114"/>
                  </a:cubicBezTo>
                  <a:cubicBezTo>
                    <a:pt x="1750" y="2212"/>
                    <a:pt x="1750" y="2212"/>
                    <a:pt x="1750" y="2212"/>
                  </a:cubicBezTo>
                  <a:cubicBezTo>
                    <a:pt x="1744" y="2217"/>
                    <a:pt x="1739" y="2222"/>
                    <a:pt x="1739" y="2233"/>
                  </a:cubicBezTo>
                  <a:cubicBezTo>
                    <a:pt x="1739" y="2248"/>
                    <a:pt x="1755" y="2259"/>
                    <a:pt x="1770" y="2259"/>
                  </a:cubicBezTo>
                  <a:cubicBezTo>
                    <a:pt x="1770" y="2259"/>
                    <a:pt x="1770" y="2259"/>
                    <a:pt x="1776" y="2259"/>
                  </a:cubicBezTo>
                  <a:cubicBezTo>
                    <a:pt x="1834" y="2398"/>
                    <a:pt x="1834" y="2398"/>
                    <a:pt x="1834" y="2398"/>
                  </a:cubicBezTo>
                  <a:cubicBezTo>
                    <a:pt x="1828" y="2398"/>
                    <a:pt x="1828" y="2398"/>
                    <a:pt x="1828" y="2403"/>
                  </a:cubicBezTo>
                  <a:cubicBezTo>
                    <a:pt x="1828" y="2408"/>
                    <a:pt x="1828" y="2408"/>
                    <a:pt x="1834" y="2413"/>
                  </a:cubicBezTo>
                  <a:cubicBezTo>
                    <a:pt x="1776" y="2779"/>
                    <a:pt x="1776" y="2779"/>
                    <a:pt x="1776" y="2779"/>
                  </a:cubicBezTo>
                  <a:cubicBezTo>
                    <a:pt x="1760" y="2779"/>
                    <a:pt x="1750" y="2790"/>
                    <a:pt x="1750" y="2805"/>
                  </a:cubicBezTo>
                  <a:cubicBezTo>
                    <a:pt x="1750" y="2810"/>
                    <a:pt x="1750" y="2816"/>
                    <a:pt x="1750" y="2816"/>
                  </a:cubicBezTo>
                  <a:cubicBezTo>
                    <a:pt x="1524" y="2965"/>
                    <a:pt x="1524" y="2965"/>
                    <a:pt x="1524" y="2965"/>
                  </a:cubicBezTo>
                  <a:cubicBezTo>
                    <a:pt x="1518" y="2965"/>
                    <a:pt x="1518" y="2965"/>
                    <a:pt x="1518" y="2965"/>
                  </a:cubicBezTo>
                  <a:cubicBezTo>
                    <a:pt x="1508" y="2960"/>
                    <a:pt x="1502" y="2965"/>
                    <a:pt x="1502" y="2970"/>
                  </a:cubicBezTo>
                  <a:cubicBezTo>
                    <a:pt x="1502" y="2970"/>
                    <a:pt x="1502" y="2970"/>
                    <a:pt x="1502" y="2970"/>
                  </a:cubicBezTo>
                  <a:cubicBezTo>
                    <a:pt x="1240" y="3058"/>
                    <a:pt x="1240" y="3058"/>
                    <a:pt x="1240" y="3058"/>
                  </a:cubicBezTo>
                  <a:cubicBezTo>
                    <a:pt x="1235" y="3048"/>
                    <a:pt x="1224" y="3042"/>
                    <a:pt x="1214" y="3042"/>
                  </a:cubicBezTo>
                  <a:cubicBezTo>
                    <a:pt x="1203" y="3042"/>
                    <a:pt x="1192" y="3048"/>
                    <a:pt x="1187" y="3058"/>
                  </a:cubicBezTo>
                  <a:cubicBezTo>
                    <a:pt x="877" y="2950"/>
                    <a:pt x="877" y="2950"/>
                    <a:pt x="877" y="2950"/>
                  </a:cubicBezTo>
                  <a:cubicBezTo>
                    <a:pt x="882" y="2950"/>
                    <a:pt x="882" y="2945"/>
                    <a:pt x="882" y="2945"/>
                  </a:cubicBezTo>
                  <a:cubicBezTo>
                    <a:pt x="882" y="2929"/>
                    <a:pt x="866" y="2919"/>
                    <a:pt x="851" y="2919"/>
                  </a:cubicBezTo>
                  <a:cubicBezTo>
                    <a:pt x="845" y="2919"/>
                    <a:pt x="845" y="2919"/>
                    <a:pt x="840" y="2919"/>
                  </a:cubicBezTo>
                  <a:cubicBezTo>
                    <a:pt x="515" y="2480"/>
                    <a:pt x="515" y="2480"/>
                    <a:pt x="515" y="2480"/>
                  </a:cubicBezTo>
                  <a:cubicBezTo>
                    <a:pt x="520" y="2480"/>
                    <a:pt x="520" y="2475"/>
                    <a:pt x="520" y="2475"/>
                  </a:cubicBezTo>
                  <a:cubicBezTo>
                    <a:pt x="520" y="2470"/>
                    <a:pt x="515" y="2465"/>
                    <a:pt x="509" y="2465"/>
                  </a:cubicBezTo>
                  <a:cubicBezTo>
                    <a:pt x="499" y="2202"/>
                    <a:pt x="499" y="2202"/>
                    <a:pt x="499" y="2202"/>
                  </a:cubicBezTo>
                  <a:cubicBezTo>
                    <a:pt x="515" y="2197"/>
                    <a:pt x="525" y="2186"/>
                    <a:pt x="525" y="2171"/>
                  </a:cubicBezTo>
                  <a:cubicBezTo>
                    <a:pt x="525" y="2166"/>
                    <a:pt x="520" y="2155"/>
                    <a:pt x="515" y="2150"/>
                  </a:cubicBezTo>
                  <a:cubicBezTo>
                    <a:pt x="709" y="1800"/>
                    <a:pt x="709" y="1800"/>
                    <a:pt x="709" y="1800"/>
                  </a:cubicBezTo>
                  <a:cubicBezTo>
                    <a:pt x="714" y="1805"/>
                    <a:pt x="720" y="1805"/>
                    <a:pt x="730" y="1805"/>
                  </a:cubicBezTo>
                  <a:cubicBezTo>
                    <a:pt x="756" y="1805"/>
                    <a:pt x="777" y="1784"/>
                    <a:pt x="777" y="1753"/>
                  </a:cubicBezTo>
                  <a:cubicBezTo>
                    <a:pt x="777" y="1753"/>
                    <a:pt x="777" y="1748"/>
                    <a:pt x="777" y="1748"/>
                  </a:cubicBezTo>
                  <a:cubicBezTo>
                    <a:pt x="1434" y="1572"/>
                    <a:pt x="1434" y="1572"/>
                    <a:pt x="1434" y="1572"/>
                  </a:cubicBezTo>
                  <a:cubicBezTo>
                    <a:pt x="1439" y="1583"/>
                    <a:pt x="1445" y="1588"/>
                    <a:pt x="1460" y="1588"/>
                  </a:cubicBezTo>
                  <a:cubicBezTo>
                    <a:pt x="1466" y="1588"/>
                    <a:pt x="1476" y="1588"/>
                    <a:pt x="1481" y="1583"/>
                  </a:cubicBezTo>
                  <a:cubicBezTo>
                    <a:pt x="1618" y="1671"/>
                    <a:pt x="1618" y="1671"/>
                    <a:pt x="1618" y="1671"/>
                  </a:cubicBezTo>
                  <a:cubicBezTo>
                    <a:pt x="1576" y="1433"/>
                    <a:pt x="1576" y="1433"/>
                    <a:pt x="1576" y="1433"/>
                  </a:cubicBezTo>
                  <a:cubicBezTo>
                    <a:pt x="1597" y="1428"/>
                    <a:pt x="1613" y="1407"/>
                    <a:pt x="1613" y="1387"/>
                  </a:cubicBezTo>
                  <a:cubicBezTo>
                    <a:pt x="1613" y="1361"/>
                    <a:pt x="1602" y="1345"/>
                    <a:pt x="1581" y="1341"/>
                  </a:cubicBezTo>
                  <a:cubicBezTo>
                    <a:pt x="1660" y="1036"/>
                    <a:pt x="1660" y="1036"/>
                    <a:pt x="1660" y="1036"/>
                  </a:cubicBezTo>
                  <a:cubicBezTo>
                    <a:pt x="1660" y="1036"/>
                    <a:pt x="1660" y="1036"/>
                    <a:pt x="1665" y="1036"/>
                  </a:cubicBezTo>
                  <a:cubicBezTo>
                    <a:pt x="1676" y="1036"/>
                    <a:pt x="1692" y="1026"/>
                    <a:pt x="1692" y="1010"/>
                  </a:cubicBezTo>
                  <a:cubicBezTo>
                    <a:pt x="1692" y="1000"/>
                    <a:pt x="1686" y="995"/>
                    <a:pt x="1681" y="990"/>
                  </a:cubicBezTo>
                  <a:cubicBezTo>
                    <a:pt x="1828" y="783"/>
                    <a:pt x="1828" y="783"/>
                    <a:pt x="1828" y="783"/>
                  </a:cubicBezTo>
                  <a:cubicBezTo>
                    <a:pt x="1828" y="783"/>
                    <a:pt x="1828" y="783"/>
                    <a:pt x="1828" y="783"/>
                  </a:cubicBezTo>
                  <a:cubicBezTo>
                    <a:pt x="1834" y="783"/>
                    <a:pt x="1839" y="778"/>
                    <a:pt x="1839" y="773"/>
                  </a:cubicBezTo>
                  <a:cubicBezTo>
                    <a:pt x="1839" y="773"/>
                    <a:pt x="1839" y="768"/>
                    <a:pt x="1839" y="768"/>
                  </a:cubicBezTo>
                  <a:cubicBezTo>
                    <a:pt x="2117" y="541"/>
                    <a:pt x="2117" y="541"/>
                    <a:pt x="2117" y="541"/>
                  </a:cubicBezTo>
                  <a:cubicBezTo>
                    <a:pt x="2122" y="546"/>
                    <a:pt x="2128" y="546"/>
                    <a:pt x="2138" y="546"/>
                  </a:cubicBezTo>
                  <a:cubicBezTo>
                    <a:pt x="2149" y="546"/>
                    <a:pt x="2165" y="536"/>
                    <a:pt x="2165" y="525"/>
                  </a:cubicBezTo>
                  <a:cubicBezTo>
                    <a:pt x="2569" y="438"/>
                    <a:pt x="2569" y="438"/>
                    <a:pt x="2569" y="438"/>
                  </a:cubicBezTo>
                  <a:cubicBezTo>
                    <a:pt x="2575" y="448"/>
                    <a:pt x="2580" y="453"/>
                    <a:pt x="2590" y="453"/>
                  </a:cubicBezTo>
                  <a:cubicBezTo>
                    <a:pt x="2601" y="453"/>
                    <a:pt x="2611" y="448"/>
                    <a:pt x="2616" y="443"/>
                  </a:cubicBezTo>
                  <a:cubicBezTo>
                    <a:pt x="2990" y="546"/>
                    <a:pt x="2990" y="546"/>
                    <a:pt x="2990" y="546"/>
                  </a:cubicBezTo>
                  <a:cubicBezTo>
                    <a:pt x="2990" y="546"/>
                    <a:pt x="2990" y="546"/>
                    <a:pt x="2990" y="546"/>
                  </a:cubicBezTo>
                  <a:cubicBezTo>
                    <a:pt x="2990" y="562"/>
                    <a:pt x="3000" y="572"/>
                    <a:pt x="3016" y="577"/>
                  </a:cubicBezTo>
                  <a:cubicBezTo>
                    <a:pt x="3026" y="577"/>
                    <a:pt x="3037" y="572"/>
                    <a:pt x="3042" y="562"/>
                  </a:cubicBezTo>
                  <a:cubicBezTo>
                    <a:pt x="3389" y="722"/>
                    <a:pt x="3389" y="722"/>
                    <a:pt x="3389" y="722"/>
                  </a:cubicBezTo>
                  <a:cubicBezTo>
                    <a:pt x="3389" y="722"/>
                    <a:pt x="3389" y="727"/>
                    <a:pt x="3389" y="732"/>
                  </a:cubicBezTo>
                  <a:cubicBezTo>
                    <a:pt x="3389" y="742"/>
                    <a:pt x="3400" y="758"/>
                    <a:pt x="3415" y="758"/>
                  </a:cubicBezTo>
                  <a:cubicBezTo>
                    <a:pt x="3420" y="758"/>
                    <a:pt x="3420" y="758"/>
                    <a:pt x="3420" y="758"/>
                  </a:cubicBezTo>
                  <a:cubicBezTo>
                    <a:pt x="3578" y="1310"/>
                    <a:pt x="3578" y="1310"/>
                    <a:pt x="3578" y="1310"/>
                  </a:cubicBezTo>
                  <a:cubicBezTo>
                    <a:pt x="3573" y="1315"/>
                    <a:pt x="3562" y="1325"/>
                    <a:pt x="3562" y="1335"/>
                  </a:cubicBezTo>
                  <a:cubicBezTo>
                    <a:pt x="3562" y="1351"/>
                    <a:pt x="3573" y="1361"/>
                    <a:pt x="3589" y="1361"/>
                  </a:cubicBezTo>
                  <a:cubicBezTo>
                    <a:pt x="3562" y="1717"/>
                    <a:pt x="3562" y="1717"/>
                    <a:pt x="3562" y="1717"/>
                  </a:cubicBezTo>
                  <a:cubicBezTo>
                    <a:pt x="3547" y="1717"/>
                    <a:pt x="3536" y="1732"/>
                    <a:pt x="3536" y="1743"/>
                  </a:cubicBezTo>
                  <a:cubicBezTo>
                    <a:pt x="3536" y="1758"/>
                    <a:pt x="3547" y="1774"/>
                    <a:pt x="3562" y="1774"/>
                  </a:cubicBezTo>
                  <a:cubicBezTo>
                    <a:pt x="3578" y="1774"/>
                    <a:pt x="3594" y="1758"/>
                    <a:pt x="3594" y="1743"/>
                  </a:cubicBezTo>
                  <a:cubicBezTo>
                    <a:pt x="3594" y="1743"/>
                    <a:pt x="3594" y="1743"/>
                    <a:pt x="3594" y="1743"/>
                  </a:cubicBezTo>
                  <a:cubicBezTo>
                    <a:pt x="3909" y="1660"/>
                    <a:pt x="3909" y="1660"/>
                    <a:pt x="3909" y="1660"/>
                  </a:cubicBezTo>
                  <a:cubicBezTo>
                    <a:pt x="3909" y="1665"/>
                    <a:pt x="3915" y="1665"/>
                    <a:pt x="3915" y="1665"/>
                  </a:cubicBezTo>
                  <a:cubicBezTo>
                    <a:pt x="3920" y="1665"/>
                    <a:pt x="3925" y="1665"/>
                    <a:pt x="3925" y="1660"/>
                  </a:cubicBezTo>
                  <a:cubicBezTo>
                    <a:pt x="4041" y="1665"/>
                    <a:pt x="4041" y="1665"/>
                    <a:pt x="4041" y="1665"/>
                  </a:cubicBezTo>
                  <a:cubicBezTo>
                    <a:pt x="4046" y="1681"/>
                    <a:pt x="4056" y="1691"/>
                    <a:pt x="4072" y="1691"/>
                  </a:cubicBezTo>
                  <a:cubicBezTo>
                    <a:pt x="4078" y="1691"/>
                    <a:pt x="4088" y="1686"/>
                    <a:pt x="4093" y="1681"/>
                  </a:cubicBezTo>
                  <a:cubicBezTo>
                    <a:pt x="4550" y="1970"/>
                    <a:pt x="4550" y="1970"/>
                    <a:pt x="4550" y="1970"/>
                  </a:cubicBezTo>
                  <a:cubicBezTo>
                    <a:pt x="4550" y="1970"/>
                    <a:pt x="4550" y="1975"/>
                    <a:pt x="4545" y="1975"/>
                  </a:cubicBezTo>
                  <a:cubicBezTo>
                    <a:pt x="4545" y="1985"/>
                    <a:pt x="4556" y="1995"/>
                    <a:pt x="4566" y="1995"/>
                  </a:cubicBezTo>
                  <a:cubicBezTo>
                    <a:pt x="4566" y="1995"/>
                    <a:pt x="4566" y="1995"/>
                    <a:pt x="4566" y="1995"/>
                  </a:cubicBezTo>
                  <a:cubicBezTo>
                    <a:pt x="4661" y="2403"/>
                    <a:pt x="4661" y="2403"/>
                    <a:pt x="4661" y="2403"/>
                  </a:cubicBezTo>
                  <a:cubicBezTo>
                    <a:pt x="4640" y="2408"/>
                    <a:pt x="4624" y="2429"/>
                    <a:pt x="4624" y="2449"/>
                  </a:cubicBezTo>
                  <a:cubicBezTo>
                    <a:pt x="4624" y="2470"/>
                    <a:pt x="4635" y="2485"/>
                    <a:pt x="4650" y="2491"/>
                  </a:cubicBezTo>
                  <a:cubicBezTo>
                    <a:pt x="4519" y="2774"/>
                    <a:pt x="4519" y="2774"/>
                    <a:pt x="4519" y="2774"/>
                  </a:cubicBezTo>
                  <a:cubicBezTo>
                    <a:pt x="4514" y="2774"/>
                    <a:pt x="4514" y="2774"/>
                    <a:pt x="4508" y="2774"/>
                  </a:cubicBezTo>
                  <a:cubicBezTo>
                    <a:pt x="4492" y="2774"/>
                    <a:pt x="4482" y="2785"/>
                    <a:pt x="4482" y="2800"/>
                  </a:cubicBezTo>
                  <a:cubicBezTo>
                    <a:pt x="4482" y="2805"/>
                    <a:pt x="4482" y="2810"/>
                    <a:pt x="4487" y="2816"/>
                  </a:cubicBezTo>
                  <a:cubicBezTo>
                    <a:pt x="4366" y="2924"/>
                    <a:pt x="4366" y="2924"/>
                    <a:pt x="4366" y="2924"/>
                  </a:cubicBezTo>
                  <a:cubicBezTo>
                    <a:pt x="4356" y="2914"/>
                    <a:pt x="4345" y="2908"/>
                    <a:pt x="4335" y="2908"/>
                  </a:cubicBezTo>
                  <a:cubicBezTo>
                    <a:pt x="4303" y="2908"/>
                    <a:pt x="4282" y="2934"/>
                    <a:pt x="4282" y="2960"/>
                  </a:cubicBezTo>
                  <a:cubicBezTo>
                    <a:pt x="3699" y="3012"/>
                    <a:pt x="3699" y="3012"/>
                    <a:pt x="3699" y="3012"/>
                  </a:cubicBezTo>
                  <a:cubicBezTo>
                    <a:pt x="3699" y="3001"/>
                    <a:pt x="3689" y="2991"/>
                    <a:pt x="3673" y="2991"/>
                  </a:cubicBezTo>
                  <a:cubicBezTo>
                    <a:pt x="3662" y="2991"/>
                    <a:pt x="3657" y="2996"/>
                    <a:pt x="3652" y="3006"/>
                  </a:cubicBezTo>
                  <a:cubicBezTo>
                    <a:pt x="3447" y="2841"/>
                    <a:pt x="3447" y="2841"/>
                    <a:pt x="3447" y="2841"/>
                  </a:cubicBezTo>
                  <a:cubicBezTo>
                    <a:pt x="3447" y="2836"/>
                    <a:pt x="3452" y="2836"/>
                    <a:pt x="3452" y="2831"/>
                  </a:cubicBezTo>
                  <a:cubicBezTo>
                    <a:pt x="3452" y="2816"/>
                    <a:pt x="3436" y="2800"/>
                    <a:pt x="3420" y="2800"/>
                  </a:cubicBezTo>
                  <a:cubicBezTo>
                    <a:pt x="3420" y="2800"/>
                    <a:pt x="3415" y="2805"/>
                    <a:pt x="3410" y="2805"/>
                  </a:cubicBezTo>
                  <a:cubicBezTo>
                    <a:pt x="2969" y="2227"/>
                    <a:pt x="2969" y="2227"/>
                    <a:pt x="2969" y="2227"/>
                  </a:cubicBezTo>
                  <a:cubicBezTo>
                    <a:pt x="2974" y="2222"/>
                    <a:pt x="2979" y="2217"/>
                    <a:pt x="2979" y="2212"/>
                  </a:cubicBezTo>
                  <a:cubicBezTo>
                    <a:pt x="2979" y="2197"/>
                    <a:pt x="2963" y="2181"/>
                    <a:pt x="2953" y="2181"/>
                  </a:cubicBezTo>
                  <a:cubicBezTo>
                    <a:pt x="2942" y="2181"/>
                    <a:pt x="2932" y="2186"/>
                    <a:pt x="2926" y="2197"/>
                  </a:cubicBezTo>
                  <a:cubicBezTo>
                    <a:pt x="2695" y="2088"/>
                    <a:pt x="2695" y="2088"/>
                    <a:pt x="2695" y="2088"/>
                  </a:cubicBezTo>
                  <a:cubicBezTo>
                    <a:pt x="2695" y="2083"/>
                    <a:pt x="2695" y="2078"/>
                    <a:pt x="2695" y="2073"/>
                  </a:cubicBezTo>
                  <a:cubicBezTo>
                    <a:pt x="2695" y="2047"/>
                    <a:pt x="2674" y="2026"/>
                    <a:pt x="2648" y="2026"/>
                  </a:cubicBezTo>
                  <a:cubicBezTo>
                    <a:pt x="2616" y="2026"/>
                    <a:pt x="2595" y="2047"/>
                    <a:pt x="2595" y="2073"/>
                  </a:cubicBezTo>
                  <a:cubicBezTo>
                    <a:pt x="2595" y="2078"/>
                    <a:pt x="2595" y="2078"/>
                    <a:pt x="2595" y="2083"/>
                  </a:cubicBezTo>
                  <a:cubicBezTo>
                    <a:pt x="2196" y="2192"/>
                    <a:pt x="2196" y="2192"/>
                    <a:pt x="2196" y="2192"/>
                  </a:cubicBezTo>
                  <a:cubicBezTo>
                    <a:pt x="2196" y="2186"/>
                    <a:pt x="2185" y="2176"/>
                    <a:pt x="2180" y="2176"/>
                  </a:cubicBezTo>
                  <a:cubicBezTo>
                    <a:pt x="2165" y="2176"/>
                    <a:pt x="2154" y="2186"/>
                    <a:pt x="2154" y="2202"/>
                  </a:cubicBezTo>
                  <a:cubicBezTo>
                    <a:pt x="2154" y="2202"/>
                    <a:pt x="2154" y="2202"/>
                    <a:pt x="2154" y="2202"/>
                  </a:cubicBezTo>
                  <a:cubicBezTo>
                    <a:pt x="2154" y="2202"/>
                    <a:pt x="2154" y="2202"/>
                    <a:pt x="2154" y="2202"/>
                  </a:cubicBezTo>
                  <a:cubicBezTo>
                    <a:pt x="2154" y="2202"/>
                    <a:pt x="2154" y="2202"/>
                    <a:pt x="2154" y="2202"/>
                  </a:cubicBezTo>
                  <a:cubicBezTo>
                    <a:pt x="2159" y="2212"/>
                    <a:pt x="2165" y="2222"/>
                    <a:pt x="2180" y="2222"/>
                  </a:cubicBezTo>
                  <a:cubicBezTo>
                    <a:pt x="2185" y="2222"/>
                    <a:pt x="2196" y="2217"/>
                    <a:pt x="2196" y="2212"/>
                  </a:cubicBezTo>
                  <a:cubicBezTo>
                    <a:pt x="2506" y="2264"/>
                    <a:pt x="2506" y="2264"/>
                    <a:pt x="2506" y="2264"/>
                  </a:cubicBezTo>
                  <a:cubicBezTo>
                    <a:pt x="2511" y="2264"/>
                    <a:pt x="2511" y="2269"/>
                    <a:pt x="2517" y="2269"/>
                  </a:cubicBezTo>
                  <a:cubicBezTo>
                    <a:pt x="2522" y="2269"/>
                    <a:pt x="2522" y="2269"/>
                    <a:pt x="2522" y="2269"/>
                  </a:cubicBezTo>
                  <a:cubicBezTo>
                    <a:pt x="2664" y="2408"/>
                    <a:pt x="2664" y="2408"/>
                    <a:pt x="2664" y="2408"/>
                  </a:cubicBezTo>
                  <a:cubicBezTo>
                    <a:pt x="2664" y="2413"/>
                    <a:pt x="2664" y="2413"/>
                    <a:pt x="2664" y="2413"/>
                  </a:cubicBezTo>
                  <a:cubicBezTo>
                    <a:pt x="2664" y="2418"/>
                    <a:pt x="2669" y="2423"/>
                    <a:pt x="2674" y="2423"/>
                  </a:cubicBezTo>
                  <a:cubicBezTo>
                    <a:pt x="2674" y="2423"/>
                    <a:pt x="2680" y="2423"/>
                    <a:pt x="2680" y="2423"/>
                  </a:cubicBezTo>
                  <a:cubicBezTo>
                    <a:pt x="2821" y="2635"/>
                    <a:pt x="2821" y="2635"/>
                    <a:pt x="2821" y="2635"/>
                  </a:cubicBezTo>
                  <a:cubicBezTo>
                    <a:pt x="2816" y="2640"/>
                    <a:pt x="2811" y="2645"/>
                    <a:pt x="2811" y="2656"/>
                  </a:cubicBezTo>
                  <a:cubicBezTo>
                    <a:pt x="2811" y="2671"/>
                    <a:pt x="2827" y="2681"/>
                    <a:pt x="2842" y="2681"/>
                  </a:cubicBezTo>
                  <a:cubicBezTo>
                    <a:pt x="2842" y="2681"/>
                    <a:pt x="2848" y="2681"/>
                    <a:pt x="2853" y="2676"/>
                  </a:cubicBezTo>
                  <a:cubicBezTo>
                    <a:pt x="3168" y="3130"/>
                    <a:pt x="3168" y="3130"/>
                    <a:pt x="3168" y="3130"/>
                  </a:cubicBezTo>
                  <a:cubicBezTo>
                    <a:pt x="3168" y="3130"/>
                    <a:pt x="3168" y="3130"/>
                    <a:pt x="3168" y="3135"/>
                  </a:cubicBezTo>
                  <a:cubicBezTo>
                    <a:pt x="3163" y="3140"/>
                    <a:pt x="3168" y="3146"/>
                    <a:pt x="3179" y="3146"/>
                  </a:cubicBezTo>
                  <a:cubicBezTo>
                    <a:pt x="3179" y="3146"/>
                    <a:pt x="3179" y="3146"/>
                    <a:pt x="3184" y="3146"/>
                  </a:cubicBezTo>
                  <a:cubicBezTo>
                    <a:pt x="3447" y="3398"/>
                    <a:pt x="3447" y="3398"/>
                    <a:pt x="3447" y="3398"/>
                  </a:cubicBezTo>
                  <a:cubicBezTo>
                    <a:pt x="3447" y="3404"/>
                    <a:pt x="3441" y="3409"/>
                    <a:pt x="3441" y="3414"/>
                  </a:cubicBezTo>
                  <a:cubicBezTo>
                    <a:pt x="3441" y="3429"/>
                    <a:pt x="3457" y="3445"/>
                    <a:pt x="3473" y="3445"/>
                  </a:cubicBezTo>
                  <a:cubicBezTo>
                    <a:pt x="3484" y="3445"/>
                    <a:pt x="3494" y="3434"/>
                    <a:pt x="3494" y="3429"/>
                  </a:cubicBezTo>
                  <a:cubicBezTo>
                    <a:pt x="3752" y="3502"/>
                    <a:pt x="3752" y="3502"/>
                    <a:pt x="3752" y="3502"/>
                  </a:cubicBezTo>
                  <a:cubicBezTo>
                    <a:pt x="3752" y="3502"/>
                    <a:pt x="3752" y="3507"/>
                    <a:pt x="3752" y="3512"/>
                  </a:cubicBezTo>
                  <a:cubicBezTo>
                    <a:pt x="3752" y="3538"/>
                    <a:pt x="3773" y="3558"/>
                    <a:pt x="3804" y="3558"/>
                  </a:cubicBezTo>
                  <a:cubicBezTo>
                    <a:pt x="3830" y="3558"/>
                    <a:pt x="3851" y="3538"/>
                    <a:pt x="3851" y="3512"/>
                  </a:cubicBezTo>
                  <a:cubicBezTo>
                    <a:pt x="4046" y="3502"/>
                    <a:pt x="4046" y="3502"/>
                    <a:pt x="4046" y="3502"/>
                  </a:cubicBezTo>
                  <a:cubicBezTo>
                    <a:pt x="4046" y="3517"/>
                    <a:pt x="4056" y="3527"/>
                    <a:pt x="4072" y="3527"/>
                  </a:cubicBezTo>
                  <a:cubicBezTo>
                    <a:pt x="4088" y="3527"/>
                    <a:pt x="4099" y="3512"/>
                    <a:pt x="4099" y="3496"/>
                  </a:cubicBezTo>
                  <a:cubicBezTo>
                    <a:pt x="4099" y="3496"/>
                    <a:pt x="4099" y="3496"/>
                    <a:pt x="4099" y="3496"/>
                  </a:cubicBezTo>
                  <a:cubicBezTo>
                    <a:pt x="4524" y="3378"/>
                    <a:pt x="4524" y="3378"/>
                    <a:pt x="4524" y="3378"/>
                  </a:cubicBezTo>
                  <a:cubicBezTo>
                    <a:pt x="4529" y="3383"/>
                    <a:pt x="4540" y="3393"/>
                    <a:pt x="4550" y="3393"/>
                  </a:cubicBezTo>
                  <a:cubicBezTo>
                    <a:pt x="4566" y="3393"/>
                    <a:pt x="4577" y="3378"/>
                    <a:pt x="4577" y="3362"/>
                  </a:cubicBezTo>
                  <a:cubicBezTo>
                    <a:pt x="4577" y="3357"/>
                    <a:pt x="4577" y="3352"/>
                    <a:pt x="4571" y="3347"/>
                  </a:cubicBezTo>
                  <a:cubicBezTo>
                    <a:pt x="5013" y="2945"/>
                    <a:pt x="5013" y="2945"/>
                    <a:pt x="5013" y="2945"/>
                  </a:cubicBezTo>
                  <a:cubicBezTo>
                    <a:pt x="5013" y="2945"/>
                    <a:pt x="5013" y="2945"/>
                    <a:pt x="5018" y="2945"/>
                  </a:cubicBezTo>
                  <a:cubicBezTo>
                    <a:pt x="5023" y="2945"/>
                    <a:pt x="5029" y="2945"/>
                    <a:pt x="5029" y="2934"/>
                  </a:cubicBezTo>
                  <a:cubicBezTo>
                    <a:pt x="5029" y="2934"/>
                    <a:pt x="5023" y="2929"/>
                    <a:pt x="5023" y="2929"/>
                  </a:cubicBezTo>
                  <a:cubicBezTo>
                    <a:pt x="5150" y="2325"/>
                    <a:pt x="5150" y="2325"/>
                    <a:pt x="5150" y="2325"/>
                  </a:cubicBezTo>
                  <a:cubicBezTo>
                    <a:pt x="5155" y="2325"/>
                    <a:pt x="5155" y="2320"/>
                    <a:pt x="5155" y="2320"/>
                  </a:cubicBezTo>
                  <a:moveTo>
                    <a:pt x="4140" y="3269"/>
                  </a:moveTo>
                  <a:cubicBezTo>
                    <a:pt x="4135" y="3269"/>
                    <a:pt x="4135" y="3269"/>
                    <a:pt x="4135" y="3269"/>
                  </a:cubicBezTo>
                  <a:cubicBezTo>
                    <a:pt x="4303" y="2996"/>
                    <a:pt x="4303" y="2996"/>
                    <a:pt x="4303" y="2996"/>
                  </a:cubicBezTo>
                  <a:cubicBezTo>
                    <a:pt x="4309" y="3006"/>
                    <a:pt x="4319" y="3006"/>
                    <a:pt x="4335" y="3006"/>
                  </a:cubicBezTo>
                  <a:cubicBezTo>
                    <a:pt x="4340" y="3006"/>
                    <a:pt x="4345" y="3006"/>
                    <a:pt x="4351" y="3006"/>
                  </a:cubicBezTo>
                  <a:cubicBezTo>
                    <a:pt x="4535" y="3342"/>
                    <a:pt x="4535" y="3342"/>
                    <a:pt x="4535" y="3342"/>
                  </a:cubicBezTo>
                  <a:cubicBezTo>
                    <a:pt x="4529" y="3347"/>
                    <a:pt x="4524" y="3352"/>
                    <a:pt x="4524" y="3352"/>
                  </a:cubicBezTo>
                  <a:lnTo>
                    <a:pt x="4140" y="3269"/>
                  </a:lnTo>
                  <a:close/>
                  <a:moveTo>
                    <a:pt x="3815" y="3465"/>
                  </a:moveTo>
                  <a:cubicBezTo>
                    <a:pt x="3878" y="3151"/>
                    <a:pt x="3878" y="3151"/>
                    <a:pt x="3878" y="3151"/>
                  </a:cubicBezTo>
                  <a:cubicBezTo>
                    <a:pt x="3878" y="3151"/>
                    <a:pt x="3878" y="3151"/>
                    <a:pt x="3883" y="3151"/>
                  </a:cubicBezTo>
                  <a:cubicBezTo>
                    <a:pt x="3883" y="3151"/>
                    <a:pt x="3888" y="3151"/>
                    <a:pt x="3888" y="3151"/>
                  </a:cubicBezTo>
                  <a:cubicBezTo>
                    <a:pt x="4056" y="3476"/>
                    <a:pt x="4056" y="3476"/>
                    <a:pt x="4056" y="3476"/>
                  </a:cubicBezTo>
                  <a:cubicBezTo>
                    <a:pt x="4046" y="3481"/>
                    <a:pt x="4046" y="3486"/>
                    <a:pt x="4041" y="3496"/>
                  </a:cubicBezTo>
                  <a:cubicBezTo>
                    <a:pt x="3851" y="3502"/>
                    <a:pt x="3851" y="3502"/>
                    <a:pt x="3851" y="3502"/>
                  </a:cubicBezTo>
                  <a:cubicBezTo>
                    <a:pt x="3851" y="3486"/>
                    <a:pt x="3836" y="3471"/>
                    <a:pt x="3815" y="3465"/>
                  </a:cubicBezTo>
                  <a:moveTo>
                    <a:pt x="3179" y="3125"/>
                  </a:moveTo>
                  <a:cubicBezTo>
                    <a:pt x="3095" y="2594"/>
                    <a:pt x="3095" y="2594"/>
                    <a:pt x="3095" y="2594"/>
                  </a:cubicBezTo>
                  <a:cubicBezTo>
                    <a:pt x="3400" y="2816"/>
                    <a:pt x="3400" y="2816"/>
                    <a:pt x="3400" y="2816"/>
                  </a:cubicBezTo>
                  <a:cubicBezTo>
                    <a:pt x="3394" y="2821"/>
                    <a:pt x="3394" y="2826"/>
                    <a:pt x="3394" y="2831"/>
                  </a:cubicBezTo>
                  <a:cubicBezTo>
                    <a:pt x="3394" y="2836"/>
                    <a:pt x="3400" y="2841"/>
                    <a:pt x="3405" y="2847"/>
                  </a:cubicBezTo>
                  <a:cubicBezTo>
                    <a:pt x="3179" y="3125"/>
                    <a:pt x="3179" y="3125"/>
                    <a:pt x="3179" y="3125"/>
                  </a:cubicBezTo>
                  <a:cubicBezTo>
                    <a:pt x="3179" y="3125"/>
                    <a:pt x="3179" y="3125"/>
                    <a:pt x="3179" y="3125"/>
                  </a:cubicBezTo>
                  <a:moveTo>
                    <a:pt x="2864" y="2640"/>
                  </a:moveTo>
                  <a:cubicBezTo>
                    <a:pt x="2864" y="2635"/>
                    <a:pt x="2858" y="2630"/>
                    <a:pt x="2853" y="2630"/>
                  </a:cubicBezTo>
                  <a:cubicBezTo>
                    <a:pt x="2948" y="2238"/>
                    <a:pt x="2948" y="2238"/>
                    <a:pt x="2948" y="2238"/>
                  </a:cubicBezTo>
                  <a:cubicBezTo>
                    <a:pt x="2948" y="2238"/>
                    <a:pt x="2948" y="2238"/>
                    <a:pt x="2953" y="2238"/>
                  </a:cubicBezTo>
                  <a:cubicBezTo>
                    <a:pt x="2953" y="2238"/>
                    <a:pt x="2953" y="2238"/>
                    <a:pt x="2958" y="2238"/>
                  </a:cubicBezTo>
                  <a:cubicBezTo>
                    <a:pt x="3084" y="2573"/>
                    <a:pt x="3084" y="2573"/>
                    <a:pt x="3084" y="2573"/>
                  </a:cubicBezTo>
                  <a:cubicBezTo>
                    <a:pt x="3084" y="2578"/>
                    <a:pt x="3079" y="2578"/>
                    <a:pt x="3079" y="2583"/>
                  </a:cubicBezTo>
                  <a:lnTo>
                    <a:pt x="2864" y="2640"/>
                  </a:lnTo>
                  <a:close/>
                  <a:moveTo>
                    <a:pt x="3189" y="3130"/>
                  </a:moveTo>
                  <a:cubicBezTo>
                    <a:pt x="3410" y="2852"/>
                    <a:pt x="3410" y="2852"/>
                    <a:pt x="3410" y="2852"/>
                  </a:cubicBezTo>
                  <a:cubicBezTo>
                    <a:pt x="3415" y="2857"/>
                    <a:pt x="3415" y="2857"/>
                    <a:pt x="3420" y="2857"/>
                  </a:cubicBezTo>
                  <a:cubicBezTo>
                    <a:pt x="3462" y="3388"/>
                    <a:pt x="3462" y="3388"/>
                    <a:pt x="3462" y="3388"/>
                  </a:cubicBezTo>
                  <a:cubicBezTo>
                    <a:pt x="3462" y="3388"/>
                    <a:pt x="3457" y="3393"/>
                    <a:pt x="3457" y="3393"/>
                  </a:cubicBezTo>
                  <a:cubicBezTo>
                    <a:pt x="3189" y="3140"/>
                    <a:pt x="3189" y="3140"/>
                    <a:pt x="3189" y="3140"/>
                  </a:cubicBezTo>
                  <a:cubicBezTo>
                    <a:pt x="3189" y="3135"/>
                    <a:pt x="3189" y="3135"/>
                    <a:pt x="3189" y="3135"/>
                  </a:cubicBezTo>
                  <a:cubicBezTo>
                    <a:pt x="3189" y="3135"/>
                    <a:pt x="3189" y="3130"/>
                    <a:pt x="3189" y="3130"/>
                  </a:cubicBezTo>
                  <a:moveTo>
                    <a:pt x="3489" y="3393"/>
                  </a:moveTo>
                  <a:cubicBezTo>
                    <a:pt x="3668" y="3042"/>
                    <a:pt x="3668" y="3042"/>
                    <a:pt x="3668" y="3042"/>
                  </a:cubicBezTo>
                  <a:cubicBezTo>
                    <a:pt x="3673" y="3042"/>
                    <a:pt x="3673" y="3048"/>
                    <a:pt x="3673" y="3048"/>
                  </a:cubicBezTo>
                  <a:cubicBezTo>
                    <a:pt x="3683" y="3048"/>
                    <a:pt x="3694" y="3037"/>
                    <a:pt x="3699" y="3032"/>
                  </a:cubicBezTo>
                  <a:cubicBezTo>
                    <a:pt x="3857" y="3115"/>
                    <a:pt x="3857" y="3115"/>
                    <a:pt x="3857" y="3115"/>
                  </a:cubicBezTo>
                  <a:cubicBezTo>
                    <a:pt x="3851" y="3120"/>
                    <a:pt x="3851" y="3120"/>
                    <a:pt x="3851" y="3125"/>
                  </a:cubicBezTo>
                  <a:cubicBezTo>
                    <a:pt x="3851" y="3130"/>
                    <a:pt x="3851" y="3130"/>
                    <a:pt x="3857" y="3135"/>
                  </a:cubicBezTo>
                  <a:cubicBezTo>
                    <a:pt x="3489" y="3398"/>
                    <a:pt x="3489" y="3398"/>
                    <a:pt x="3489" y="3398"/>
                  </a:cubicBezTo>
                  <a:cubicBezTo>
                    <a:pt x="3489" y="3393"/>
                    <a:pt x="3489" y="3393"/>
                    <a:pt x="3489" y="3393"/>
                  </a:cubicBezTo>
                  <a:moveTo>
                    <a:pt x="3704" y="3022"/>
                  </a:moveTo>
                  <a:cubicBezTo>
                    <a:pt x="4282" y="2965"/>
                    <a:pt x="4282" y="2965"/>
                    <a:pt x="4282" y="2965"/>
                  </a:cubicBezTo>
                  <a:cubicBezTo>
                    <a:pt x="4282" y="2970"/>
                    <a:pt x="4282" y="2970"/>
                    <a:pt x="4282" y="2970"/>
                  </a:cubicBezTo>
                  <a:cubicBezTo>
                    <a:pt x="3904" y="3110"/>
                    <a:pt x="3904" y="3110"/>
                    <a:pt x="3904" y="3110"/>
                  </a:cubicBezTo>
                  <a:cubicBezTo>
                    <a:pt x="3899" y="3104"/>
                    <a:pt x="3894" y="3094"/>
                    <a:pt x="3883" y="3094"/>
                  </a:cubicBezTo>
                  <a:cubicBezTo>
                    <a:pt x="3872" y="3094"/>
                    <a:pt x="3862" y="3099"/>
                    <a:pt x="3857" y="3110"/>
                  </a:cubicBezTo>
                  <a:cubicBezTo>
                    <a:pt x="3699" y="3022"/>
                    <a:pt x="3699" y="3022"/>
                    <a:pt x="3699" y="3022"/>
                  </a:cubicBezTo>
                  <a:cubicBezTo>
                    <a:pt x="3699" y="3022"/>
                    <a:pt x="3704" y="3022"/>
                    <a:pt x="3704" y="3022"/>
                  </a:cubicBezTo>
                  <a:moveTo>
                    <a:pt x="3920" y="1645"/>
                  </a:moveTo>
                  <a:cubicBezTo>
                    <a:pt x="3883" y="1500"/>
                    <a:pt x="3883" y="1500"/>
                    <a:pt x="3883" y="1500"/>
                  </a:cubicBezTo>
                  <a:cubicBezTo>
                    <a:pt x="3899" y="1495"/>
                    <a:pt x="3915" y="1480"/>
                    <a:pt x="3915" y="1459"/>
                  </a:cubicBezTo>
                  <a:cubicBezTo>
                    <a:pt x="4151" y="1443"/>
                    <a:pt x="4151" y="1443"/>
                    <a:pt x="4151" y="1443"/>
                  </a:cubicBezTo>
                  <a:cubicBezTo>
                    <a:pt x="4151" y="1443"/>
                    <a:pt x="4151" y="1443"/>
                    <a:pt x="4156" y="1443"/>
                  </a:cubicBezTo>
                  <a:cubicBezTo>
                    <a:pt x="4078" y="1640"/>
                    <a:pt x="4078" y="1640"/>
                    <a:pt x="4078" y="1640"/>
                  </a:cubicBezTo>
                  <a:cubicBezTo>
                    <a:pt x="4072" y="1635"/>
                    <a:pt x="4072" y="1635"/>
                    <a:pt x="4072" y="1635"/>
                  </a:cubicBezTo>
                  <a:cubicBezTo>
                    <a:pt x="4056" y="1635"/>
                    <a:pt x="4046" y="1645"/>
                    <a:pt x="4046" y="1660"/>
                  </a:cubicBezTo>
                  <a:cubicBezTo>
                    <a:pt x="3930" y="1650"/>
                    <a:pt x="3930" y="1650"/>
                    <a:pt x="3930" y="1650"/>
                  </a:cubicBezTo>
                  <a:cubicBezTo>
                    <a:pt x="3925" y="1650"/>
                    <a:pt x="3925" y="1645"/>
                    <a:pt x="3920" y="1645"/>
                  </a:cubicBezTo>
                  <a:moveTo>
                    <a:pt x="3578" y="1722"/>
                  </a:moveTo>
                  <a:cubicBezTo>
                    <a:pt x="3578" y="1722"/>
                    <a:pt x="3573" y="1722"/>
                    <a:pt x="3573" y="1717"/>
                  </a:cubicBezTo>
                  <a:cubicBezTo>
                    <a:pt x="3594" y="1361"/>
                    <a:pt x="3594" y="1361"/>
                    <a:pt x="3594" y="1361"/>
                  </a:cubicBezTo>
                  <a:cubicBezTo>
                    <a:pt x="3605" y="1361"/>
                    <a:pt x="3610" y="1356"/>
                    <a:pt x="3615" y="1351"/>
                  </a:cubicBezTo>
                  <a:cubicBezTo>
                    <a:pt x="3820" y="1439"/>
                    <a:pt x="3820" y="1439"/>
                    <a:pt x="3820" y="1439"/>
                  </a:cubicBezTo>
                  <a:cubicBezTo>
                    <a:pt x="3815" y="1443"/>
                    <a:pt x="3815" y="1449"/>
                    <a:pt x="3815" y="1454"/>
                  </a:cubicBezTo>
                  <a:cubicBezTo>
                    <a:pt x="3815" y="1469"/>
                    <a:pt x="3820" y="1475"/>
                    <a:pt x="3825" y="1485"/>
                  </a:cubicBezTo>
                  <a:lnTo>
                    <a:pt x="3578" y="1722"/>
                  </a:lnTo>
                  <a:close/>
                  <a:moveTo>
                    <a:pt x="3048" y="546"/>
                  </a:moveTo>
                  <a:cubicBezTo>
                    <a:pt x="3048" y="541"/>
                    <a:pt x="3048" y="536"/>
                    <a:pt x="3042" y="536"/>
                  </a:cubicBezTo>
                  <a:cubicBezTo>
                    <a:pt x="3441" y="252"/>
                    <a:pt x="3441" y="252"/>
                    <a:pt x="3441" y="252"/>
                  </a:cubicBezTo>
                  <a:cubicBezTo>
                    <a:pt x="3441" y="252"/>
                    <a:pt x="3441" y="252"/>
                    <a:pt x="3447" y="252"/>
                  </a:cubicBezTo>
                  <a:cubicBezTo>
                    <a:pt x="3447" y="252"/>
                    <a:pt x="3447" y="252"/>
                    <a:pt x="3447" y="252"/>
                  </a:cubicBezTo>
                  <a:cubicBezTo>
                    <a:pt x="3594" y="587"/>
                    <a:pt x="3594" y="587"/>
                    <a:pt x="3594" y="587"/>
                  </a:cubicBezTo>
                  <a:cubicBezTo>
                    <a:pt x="3594" y="587"/>
                    <a:pt x="3594" y="587"/>
                    <a:pt x="3589" y="587"/>
                  </a:cubicBezTo>
                  <a:lnTo>
                    <a:pt x="3048" y="546"/>
                  </a:lnTo>
                  <a:close/>
                  <a:moveTo>
                    <a:pt x="825" y="2934"/>
                  </a:moveTo>
                  <a:cubicBezTo>
                    <a:pt x="825" y="2939"/>
                    <a:pt x="825" y="2939"/>
                    <a:pt x="825" y="2945"/>
                  </a:cubicBezTo>
                  <a:cubicBezTo>
                    <a:pt x="825" y="2945"/>
                    <a:pt x="825" y="2945"/>
                    <a:pt x="825" y="2950"/>
                  </a:cubicBezTo>
                  <a:cubicBezTo>
                    <a:pt x="578" y="3027"/>
                    <a:pt x="578" y="3027"/>
                    <a:pt x="578" y="3027"/>
                  </a:cubicBezTo>
                  <a:cubicBezTo>
                    <a:pt x="572" y="3022"/>
                    <a:pt x="562" y="3012"/>
                    <a:pt x="551" y="3012"/>
                  </a:cubicBezTo>
                  <a:cubicBezTo>
                    <a:pt x="551" y="3012"/>
                    <a:pt x="551" y="3012"/>
                    <a:pt x="551" y="3012"/>
                  </a:cubicBezTo>
                  <a:cubicBezTo>
                    <a:pt x="515" y="2800"/>
                    <a:pt x="515" y="2800"/>
                    <a:pt x="515" y="2800"/>
                  </a:cubicBezTo>
                  <a:cubicBezTo>
                    <a:pt x="515" y="2800"/>
                    <a:pt x="515" y="2795"/>
                    <a:pt x="515" y="2795"/>
                  </a:cubicBezTo>
                  <a:lnTo>
                    <a:pt x="825" y="2934"/>
                  </a:lnTo>
                  <a:close/>
                  <a:moveTo>
                    <a:pt x="1697" y="3094"/>
                  </a:moveTo>
                  <a:cubicBezTo>
                    <a:pt x="1697" y="3094"/>
                    <a:pt x="1697" y="3094"/>
                    <a:pt x="1697" y="3094"/>
                  </a:cubicBezTo>
                  <a:cubicBezTo>
                    <a:pt x="1697" y="3099"/>
                    <a:pt x="1697" y="3099"/>
                    <a:pt x="1697" y="3099"/>
                  </a:cubicBezTo>
                  <a:cubicBezTo>
                    <a:pt x="1529" y="3311"/>
                    <a:pt x="1529" y="3311"/>
                    <a:pt x="1529" y="3311"/>
                  </a:cubicBezTo>
                  <a:cubicBezTo>
                    <a:pt x="1524" y="3306"/>
                    <a:pt x="1524" y="3306"/>
                    <a:pt x="1518" y="3306"/>
                  </a:cubicBezTo>
                  <a:cubicBezTo>
                    <a:pt x="1518" y="2986"/>
                    <a:pt x="1518" y="2986"/>
                    <a:pt x="1518" y="2986"/>
                  </a:cubicBezTo>
                  <a:cubicBezTo>
                    <a:pt x="1518" y="2986"/>
                    <a:pt x="1518" y="2981"/>
                    <a:pt x="1524" y="2981"/>
                  </a:cubicBezTo>
                  <a:lnTo>
                    <a:pt x="1697" y="3094"/>
                  </a:lnTo>
                  <a:close/>
                  <a:moveTo>
                    <a:pt x="1849" y="2403"/>
                  </a:moveTo>
                  <a:cubicBezTo>
                    <a:pt x="1918" y="2387"/>
                    <a:pt x="1918" y="2387"/>
                    <a:pt x="1918" y="2387"/>
                  </a:cubicBezTo>
                  <a:cubicBezTo>
                    <a:pt x="1918" y="2387"/>
                    <a:pt x="1923" y="2387"/>
                    <a:pt x="1923" y="2392"/>
                  </a:cubicBezTo>
                  <a:cubicBezTo>
                    <a:pt x="1970" y="2702"/>
                    <a:pt x="1970" y="2702"/>
                    <a:pt x="1970" y="2702"/>
                  </a:cubicBezTo>
                  <a:cubicBezTo>
                    <a:pt x="1844" y="2413"/>
                    <a:pt x="1844" y="2413"/>
                    <a:pt x="1844" y="2413"/>
                  </a:cubicBezTo>
                  <a:cubicBezTo>
                    <a:pt x="1849" y="2408"/>
                    <a:pt x="1849" y="2408"/>
                    <a:pt x="1849" y="2403"/>
                  </a:cubicBezTo>
                  <a:moveTo>
                    <a:pt x="1791" y="2217"/>
                  </a:moveTo>
                  <a:cubicBezTo>
                    <a:pt x="1907" y="2119"/>
                    <a:pt x="1907" y="2119"/>
                    <a:pt x="1907" y="2119"/>
                  </a:cubicBezTo>
                  <a:cubicBezTo>
                    <a:pt x="1907" y="2119"/>
                    <a:pt x="1907" y="2119"/>
                    <a:pt x="1907" y="2119"/>
                  </a:cubicBezTo>
                  <a:cubicBezTo>
                    <a:pt x="1923" y="2372"/>
                    <a:pt x="1923" y="2372"/>
                    <a:pt x="1923" y="2372"/>
                  </a:cubicBezTo>
                  <a:cubicBezTo>
                    <a:pt x="1791" y="2248"/>
                    <a:pt x="1791" y="2248"/>
                    <a:pt x="1791" y="2248"/>
                  </a:cubicBezTo>
                  <a:cubicBezTo>
                    <a:pt x="1791" y="2243"/>
                    <a:pt x="1797" y="2238"/>
                    <a:pt x="1797" y="2233"/>
                  </a:cubicBezTo>
                  <a:cubicBezTo>
                    <a:pt x="1797" y="2227"/>
                    <a:pt x="1797" y="2222"/>
                    <a:pt x="1791" y="2217"/>
                  </a:cubicBezTo>
                  <a:moveTo>
                    <a:pt x="2018" y="2186"/>
                  </a:moveTo>
                  <a:cubicBezTo>
                    <a:pt x="2018" y="2186"/>
                    <a:pt x="2023" y="2186"/>
                    <a:pt x="2028" y="2186"/>
                  </a:cubicBezTo>
                  <a:cubicBezTo>
                    <a:pt x="2312" y="2511"/>
                    <a:pt x="2312" y="2511"/>
                    <a:pt x="2312" y="2511"/>
                  </a:cubicBezTo>
                  <a:cubicBezTo>
                    <a:pt x="2312" y="2511"/>
                    <a:pt x="2312" y="2516"/>
                    <a:pt x="2306" y="2516"/>
                  </a:cubicBezTo>
                  <a:cubicBezTo>
                    <a:pt x="1939" y="2382"/>
                    <a:pt x="1939" y="2382"/>
                    <a:pt x="1939" y="2382"/>
                  </a:cubicBezTo>
                  <a:cubicBezTo>
                    <a:pt x="1939" y="2377"/>
                    <a:pt x="1933" y="2377"/>
                    <a:pt x="1933" y="2372"/>
                  </a:cubicBezTo>
                  <a:cubicBezTo>
                    <a:pt x="2012" y="2186"/>
                    <a:pt x="2012" y="2186"/>
                    <a:pt x="2012" y="2186"/>
                  </a:cubicBezTo>
                  <a:cubicBezTo>
                    <a:pt x="2012" y="2186"/>
                    <a:pt x="2012" y="2186"/>
                    <a:pt x="2018" y="2186"/>
                  </a:cubicBezTo>
                  <a:moveTo>
                    <a:pt x="2548" y="2908"/>
                  </a:moveTo>
                  <a:cubicBezTo>
                    <a:pt x="2548" y="2908"/>
                    <a:pt x="2548" y="2908"/>
                    <a:pt x="2548" y="2908"/>
                  </a:cubicBezTo>
                  <a:cubicBezTo>
                    <a:pt x="2301" y="3068"/>
                    <a:pt x="2301" y="3068"/>
                    <a:pt x="2301" y="3068"/>
                  </a:cubicBezTo>
                  <a:cubicBezTo>
                    <a:pt x="2296" y="3058"/>
                    <a:pt x="2285" y="3053"/>
                    <a:pt x="2275" y="3048"/>
                  </a:cubicBezTo>
                  <a:cubicBezTo>
                    <a:pt x="2280" y="2975"/>
                    <a:pt x="2280" y="2975"/>
                    <a:pt x="2280" y="2975"/>
                  </a:cubicBezTo>
                  <a:cubicBezTo>
                    <a:pt x="2285" y="2970"/>
                    <a:pt x="2285" y="2970"/>
                    <a:pt x="2285" y="2965"/>
                  </a:cubicBezTo>
                  <a:lnTo>
                    <a:pt x="2548" y="2908"/>
                  </a:lnTo>
                  <a:close/>
                  <a:moveTo>
                    <a:pt x="3079" y="3677"/>
                  </a:moveTo>
                  <a:cubicBezTo>
                    <a:pt x="3079" y="3682"/>
                    <a:pt x="3079" y="3687"/>
                    <a:pt x="3084" y="3692"/>
                  </a:cubicBezTo>
                  <a:cubicBezTo>
                    <a:pt x="2853" y="3821"/>
                    <a:pt x="2853" y="3821"/>
                    <a:pt x="2853" y="3821"/>
                  </a:cubicBezTo>
                  <a:cubicBezTo>
                    <a:pt x="2848" y="3811"/>
                    <a:pt x="2837" y="3811"/>
                    <a:pt x="2832" y="3811"/>
                  </a:cubicBezTo>
                  <a:cubicBezTo>
                    <a:pt x="2816" y="3682"/>
                    <a:pt x="2816" y="3682"/>
                    <a:pt x="2816" y="3682"/>
                  </a:cubicBezTo>
                  <a:cubicBezTo>
                    <a:pt x="2821" y="3682"/>
                    <a:pt x="2821" y="3677"/>
                    <a:pt x="2821" y="3677"/>
                  </a:cubicBezTo>
                  <a:lnTo>
                    <a:pt x="3079" y="3677"/>
                  </a:lnTo>
                  <a:close/>
                  <a:moveTo>
                    <a:pt x="3168" y="3852"/>
                  </a:moveTo>
                  <a:cubicBezTo>
                    <a:pt x="3142" y="3718"/>
                    <a:pt x="3142" y="3718"/>
                    <a:pt x="3142" y="3718"/>
                  </a:cubicBezTo>
                  <a:cubicBezTo>
                    <a:pt x="3163" y="3713"/>
                    <a:pt x="3174" y="3697"/>
                    <a:pt x="3179" y="3682"/>
                  </a:cubicBezTo>
                  <a:cubicBezTo>
                    <a:pt x="3584" y="3708"/>
                    <a:pt x="3584" y="3708"/>
                    <a:pt x="3584" y="3708"/>
                  </a:cubicBezTo>
                  <a:cubicBezTo>
                    <a:pt x="3174" y="3857"/>
                    <a:pt x="3174" y="3857"/>
                    <a:pt x="3174" y="3857"/>
                  </a:cubicBezTo>
                  <a:cubicBezTo>
                    <a:pt x="3174" y="3857"/>
                    <a:pt x="3168" y="3857"/>
                    <a:pt x="3168" y="3852"/>
                  </a:cubicBezTo>
                  <a:moveTo>
                    <a:pt x="3158" y="3863"/>
                  </a:moveTo>
                  <a:cubicBezTo>
                    <a:pt x="2858" y="3832"/>
                    <a:pt x="2858" y="3832"/>
                    <a:pt x="2858" y="3832"/>
                  </a:cubicBezTo>
                  <a:cubicBezTo>
                    <a:pt x="2858" y="3832"/>
                    <a:pt x="2853" y="3826"/>
                    <a:pt x="2853" y="3826"/>
                  </a:cubicBezTo>
                  <a:cubicBezTo>
                    <a:pt x="3090" y="3697"/>
                    <a:pt x="3090" y="3697"/>
                    <a:pt x="3090" y="3697"/>
                  </a:cubicBezTo>
                  <a:cubicBezTo>
                    <a:pt x="3095" y="3713"/>
                    <a:pt x="3110" y="3723"/>
                    <a:pt x="3126" y="3723"/>
                  </a:cubicBezTo>
                  <a:cubicBezTo>
                    <a:pt x="3131" y="3723"/>
                    <a:pt x="3131" y="3723"/>
                    <a:pt x="3131" y="3723"/>
                  </a:cubicBezTo>
                  <a:cubicBezTo>
                    <a:pt x="3158" y="3857"/>
                    <a:pt x="3158" y="3857"/>
                    <a:pt x="3158" y="3857"/>
                  </a:cubicBezTo>
                  <a:cubicBezTo>
                    <a:pt x="3158" y="3857"/>
                    <a:pt x="3158" y="3857"/>
                    <a:pt x="3158" y="3863"/>
                  </a:cubicBezTo>
                  <a:moveTo>
                    <a:pt x="2811" y="3816"/>
                  </a:moveTo>
                  <a:cubicBezTo>
                    <a:pt x="2469" y="3465"/>
                    <a:pt x="2469" y="3465"/>
                    <a:pt x="2469" y="3465"/>
                  </a:cubicBezTo>
                  <a:cubicBezTo>
                    <a:pt x="2800" y="3672"/>
                    <a:pt x="2800" y="3672"/>
                    <a:pt x="2800" y="3672"/>
                  </a:cubicBezTo>
                  <a:cubicBezTo>
                    <a:pt x="2800" y="3672"/>
                    <a:pt x="2800" y="3672"/>
                    <a:pt x="2800" y="3672"/>
                  </a:cubicBezTo>
                  <a:cubicBezTo>
                    <a:pt x="2800" y="3677"/>
                    <a:pt x="2806" y="3682"/>
                    <a:pt x="2811" y="3682"/>
                  </a:cubicBezTo>
                  <a:cubicBezTo>
                    <a:pt x="2821" y="3811"/>
                    <a:pt x="2821" y="3811"/>
                    <a:pt x="2821" y="3811"/>
                  </a:cubicBezTo>
                  <a:cubicBezTo>
                    <a:pt x="2816" y="3811"/>
                    <a:pt x="2816" y="3811"/>
                    <a:pt x="2811" y="3816"/>
                  </a:cubicBezTo>
                  <a:moveTo>
                    <a:pt x="2685" y="3476"/>
                  </a:moveTo>
                  <a:cubicBezTo>
                    <a:pt x="2685" y="3486"/>
                    <a:pt x="2695" y="3496"/>
                    <a:pt x="2711" y="3496"/>
                  </a:cubicBezTo>
                  <a:cubicBezTo>
                    <a:pt x="2716" y="3496"/>
                    <a:pt x="2716" y="3496"/>
                    <a:pt x="2716" y="3496"/>
                  </a:cubicBezTo>
                  <a:cubicBezTo>
                    <a:pt x="2800" y="3661"/>
                    <a:pt x="2800" y="3661"/>
                    <a:pt x="2800" y="3661"/>
                  </a:cubicBezTo>
                  <a:cubicBezTo>
                    <a:pt x="2469" y="3455"/>
                    <a:pt x="2469" y="3455"/>
                    <a:pt x="2469" y="3455"/>
                  </a:cubicBezTo>
                  <a:cubicBezTo>
                    <a:pt x="2469" y="3455"/>
                    <a:pt x="2469" y="3450"/>
                    <a:pt x="2469" y="3450"/>
                  </a:cubicBezTo>
                  <a:lnTo>
                    <a:pt x="2685" y="3476"/>
                  </a:lnTo>
                  <a:close/>
                  <a:moveTo>
                    <a:pt x="2811" y="3656"/>
                  </a:moveTo>
                  <a:cubicBezTo>
                    <a:pt x="2727" y="3491"/>
                    <a:pt x="2727" y="3491"/>
                    <a:pt x="2727" y="3491"/>
                  </a:cubicBezTo>
                  <a:cubicBezTo>
                    <a:pt x="2732" y="3486"/>
                    <a:pt x="2737" y="3481"/>
                    <a:pt x="2737" y="3471"/>
                  </a:cubicBezTo>
                  <a:cubicBezTo>
                    <a:pt x="2737" y="3465"/>
                    <a:pt x="2737" y="3455"/>
                    <a:pt x="2732" y="3450"/>
                  </a:cubicBezTo>
                  <a:cubicBezTo>
                    <a:pt x="2827" y="3326"/>
                    <a:pt x="2827" y="3326"/>
                    <a:pt x="2827" y="3326"/>
                  </a:cubicBezTo>
                  <a:cubicBezTo>
                    <a:pt x="2827" y="3326"/>
                    <a:pt x="2832" y="3326"/>
                    <a:pt x="2832" y="3326"/>
                  </a:cubicBezTo>
                  <a:lnTo>
                    <a:pt x="2811" y="3656"/>
                  </a:lnTo>
                  <a:close/>
                  <a:moveTo>
                    <a:pt x="2821" y="3321"/>
                  </a:moveTo>
                  <a:cubicBezTo>
                    <a:pt x="2727" y="3445"/>
                    <a:pt x="2727" y="3445"/>
                    <a:pt x="2727" y="3445"/>
                  </a:cubicBezTo>
                  <a:cubicBezTo>
                    <a:pt x="2722" y="3445"/>
                    <a:pt x="2716" y="3445"/>
                    <a:pt x="2711" y="3445"/>
                  </a:cubicBezTo>
                  <a:cubicBezTo>
                    <a:pt x="2706" y="3445"/>
                    <a:pt x="2695" y="3445"/>
                    <a:pt x="2690" y="3450"/>
                  </a:cubicBezTo>
                  <a:cubicBezTo>
                    <a:pt x="2306" y="3125"/>
                    <a:pt x="2306" y="3125"/>
                    <a:pt x="2306" y="3125"/>
                  </a:cubicBezTo>
                  <a:cubicBezTo>
                    <a:pt x="2306" y="3125"/>
                    <a:pt x="2306" y="3120"/>
                    <a:pt x="2306" y="3120"/>
                  </a:cubicBezTo>
                  <a:cubicBezTo>
                    <a:pt x="2811" y="3295"/>
                    <a:pt x="2811" y="3295"/>
                    <a:pt x="2811" y="3295"/>
                  </a:cubicBezTo>
                  <a:cubicBezTo>
                    <a:pt x="2811" y="3295"/>
                    <a:pt x="2811" y="3300"/>
                    <a:pt x="2811" y="3300"/>
                  </a:cubicBezTo>
                  <a:cubicBezTo>
                    <a:pt x="2811" y="3311"/>
                    <a:pt x="2816" y="3316"/>
                    <a:pt x="2821" y="3321"/>
                  </a:cubicBezTo>
                  <a:moveTo>
                    <a:pt x="2275" y="2955"/>
                  </a:moveTo>
                  <a:cubicBezTo>
                    <a:pt x="2270" y="2955"/>
                    <a:pt x="2270" y="2955"/>
                    <a:pt x="2270" y="2955"/>
                  </a:cubicBezTo>
                  <a:cubicBezTo>
                    <a:pt x="2112" y="2877"/>
                    <a:pt x="2112" y="2877"/>
                    <a:pt x="2112" y="2877"/>
                  </a:cubicBezTo>
                  <a:cubicBezTo>
                    <a:pt x="2117" y="2877"/>
                    <a:pt x="2117" y="2872"/>
                    <a:pt x="2117" y="2867"/>
                  </a:cubicBezTo>
                  <a:cubicBezTo>
                    <a:pt x="2117" y="2862"/>
                    <a:pt x="2112" y="2857"/>
                    <a:pt x="2107" y="2852"/>
                  </a:cubicBezTo>
                  <a:cubicBezTo>
                    <a:pt x="2322" y="2552"/>
                    <a:pt x="2322" y="2552"/>
                    <a:pt x="2322" y="2552"/>
                  </a:cubicBezTo>
                  <a:cubicBezTo>
                    <a:pt x="2322" y="2557"/>
                    <a:pt x="2322" y="2557"/>
                    <a:pt x="2328" y="2557"/>
                  </a:cubicBezTo>
                  <a:lnTo>
                    <a:pt x="2275" y="2955"/>
                  </a:lnTo>
                  <a:close/>
                  <a:moveTo>
                    <a:pt x="2012" y="3068"/>
                  </a:moveTo>
                  <a:cubicBezTo>
                    <a:pt x="1865" y="3079"/>
                    <a:pt x="1865" y="3079"/>
                    <a:pt x="1865" y="3079"/>
                  </a:cubicBezTo>
                  <a:cubicBezTo>
                    <a:pt x="1786" y="2831"/>
                    <a:pt x="1786" y="2831"/>
                    <a:pt x="1786" y="2831"/>
                  </a:cubicBezTo>
                  <a:cubicBezTo>
                    <a:pt x="1791" y="2831"/>
                    <a:pt x="1791" y="2826"/>
                    <a:pt x="1791" y="2826"/>
                  </a:cubicBezTo>
                  <a:cubicBezTo>
                    <a:pt x="2018" y="3053"/>
                    <a:pt x="2018" y="3053"/>
                    <a:pt x="2018" y="3053"/>
                  </a:cubicBezTo>
                  <a:cubicBezTo>
                    <a:pt x="2018" y="3058"/>
                    <a:pt x="2012" y="3063"/>
                    <a:pt x="2012" y="3068"/>
                  </a:cubicBezTo>
                  <a:moveTo>
                    <a:pt x="1802" y="2800"/>
                  </a:moveTo>
                  <a:cubicBezTo>
                    <a:pt x="1970" y="2743"/>
                    <a:pt x="1970" y="2743"/>
                    <a:pt x="1970" y="2743"/>
                  </a:cubicBezTo>
                  <a:cubicBezTo>
                    <a:pt x="1970" y="2743"/>
                    <a:pt x="1975" y="2743"/>
                    <a:pt x="1975" y="2749"/>
                  </a:cubicBezTo>
                  <a:cubicBezTo>
                    <a:pt x="1975" y="2749"/>
                    <a:pt x="1981" y="2743"/>
                    <a:pt x="1981" y="2743"/>
                  </a:cubicBezTo>
                  <a:cubicBezTo>
                    <a:pt x="2065" y="2852"/>
                    <a:pt x="2065" y="2852"/>
                    <a:pt x="2065" y="2852"/>
                  </a:cubicBezTo>
                  <a:cubicBezTo>
                    <a:pt x="2065" y="2852"/>
                    <a:pt x="2065" y="2857"/>
                    <a:pt x="2060" y="2862"/>
                  </a:cubicBezTo>
                  <a:cubicBezTo>
                    <a:pt x="1802" y="2805"/>
                    <a:pt x="1802" y="2805"/>
                    <a:pt x="1802" y="2805"/>
                  </a:cubicBezTo>
                  <a:cubicBezTo>
                    <a:pt x="1802" y="2805"/>
                    <a:pt x="1807" y="2805"/>
                    <a:pt x="1807" y="2805"/>
                  </a:cubicBezTo>
                  <a:cubicBezTo>
                    <a:pt x="1807" y="2805"/>
                    <a:pt x="1802" y="2800"/>
                    <a:pt x="1802" y="2800"/>
                  </a:cubicBezTo>
                  <a:moveTo>
                    <a:pt x="2312" y="2547"/>
                  </a:moveTo>
                  <a:cubicBezTo>
                    <a:pt x="2101" y="2847"/>
                    <a:pt x="2101" y="2847"/>
                    <a:pt x="2101" y="2847"/>
                  </a:cubicBezTo>
                  <a:cubicBezTo>
                    <a:pt x="2096" y="2847"/>
                    <a:pt x="2096" y="2841"/>
                    <a:pt x="2096" y="2841"/>
                  </a:cubicBezTo>
                  <a:cubicBezTo>
                    <a:pt x="2117" y="2594"/>
                    <a:pt x="2117" y="2594"/>
                    <a:pt x="2117" y="2594"/>
                  </a:cubicBezTo>
                  <a:cubicBezTo>
                    <a:pt x="2133" y="2589"/>
                    <a:pt x="2144" y="2578"/>
                    <a:pt x="2144" y="2568"/>
                  </a:cubicBezTo>
                  <a:cubicBezTo>
                    <a:pt x="2306" y="2537"/>
                    <a:pt x="2306" y="2537"/>
                    <a:pt x="2306" y="2537"/>
                  </a:cubicBezTo>
                  <a:cubicBezTo>
                    <a:pt x="2306" y="2542"/>
                    <a:pt x="2312" y="2547"/>
                    <a:pt x="2312" y="2547"/>
                  </a:cubicBezTo>
                  <a:moveTo>
                    <a:pt x="2144" y="2557"/>
                  </a:moveTo>
                  <a:cubicBezTo>
                    <a:pt x="2138" y="2547"/>
                    <a:pt x="2128" y="2537"/>
                    <a:pt x="2117" y="2537"/>
                  </a:cubicBezTo>
                  <a:cubicBezTo>
                    <a:pt x="2107" y="2537"/>
                    <a:pt x="2101" y="2542"/>
                    <a:pt x="2096" y="2542"/>
                  </a:cubicBezTo>
                  <a:cubicBezTo>
                    <a:pt x="1944" y="2392"/>
                    <a:pt x="1944" y="2392"/>
                    <a:pt x="1944" y="2392"/>
                  </a:cubicBezTo>
                  <a:cubicBezTo>
                    <a:pt x="2306" y="2527"/>
                    <a:pt x="2306" y="2527"/>
                    <a:pt x="2306" y="2527"/>
                  </a:cubicBezTo>
                  <a:cubicBezTo>
                    <a:pt x="2306" y="2527"/>
                    <a:pt x="2306" y="2527"/>
                    <a:pt x="2306" y="2532"/>
                  </a:cubicBezTo>
                  <a:cubicBezTo>
                    <a:pt x="2306" y="2532"/>
                    <a:pt x="2306" y="2532"/>
                    <a:pt x="2306" y="2532"/>
                  </a:cubicBezTo>
                  <a:lnTo>
                    <a:pt x="2144" y="2557"/>
                  </a:lnTo>
                  <a:close/>
                  <a:moveTo>
                    <a:pt x="2091" y="2552"/>
                  </a:moveTo>
                  <a:cubicBezTo>
                    <a:pt x="2091" y="2552"/>
                    <a:pt x="2086" y="2557"/>
                    <a:pt x="2086" y="2563"/>
                  </a:cubicBezTo>
                  <a:cubicBezTo>
                    <a:pt x="2086" y="2573"/>
                    <a:pt x="2091" y="2578"/>
                    <a:pt x="2096" y="2583"/>
                  </a:cubicBezTo>
                  <a:cubicBezTo>
                    <a:pt x="1981" y="2723"/>
                    <a:pt x="1981" y="2723"/>
                    <a:pt x="1981" y="2723"/>
                  </a:cubicBezTo>
                  <a:cubicBezTo>
                    <a:pt x="1981" y="2723"/>
                    <a:pt x="1981" y="2723"/>
                    <a:pt x="1981" y="2723"/>
                  </a:cubicBezTo>
                  <a:cubicBezTo>
                    <a:pt x="1933" y="2392"/>
                    <a:pt x="1933" y="2392"/>
                    <a:pt x="1933" y="2392"/>
                  </a:cubicBezTo>
                  <a:lnTo>
                    <a:pt x="2091" y="2552"/>
                  </a:lnTo>
                  <a:close/>
                  <a:moveTo>
                    <a:pt x="2075" y="2847"/>
                  </a:moveTo>
                  <a:cubicBezTo>
                    <a:pt x="1986" y="2738"/>
                    <a:pt x="1986" y="2738"/>
                    <a:pt x="1986" y="2738"/>
                  </a:cubicBezTo>
                  <a:cubicBezTo>
                    <a:pt x="1986" y="2738"/>
                    <a:pt x="1986" y="2738"/>
                    <a:pt x="1991" y="2738"/>
                  </a:cubicBezTo>
                  <a:cubicBezTo>
                    <a:pt x="1991" y="2733"/>
                    <a:pt x="1986" y="2733"/>
                    <a:pt x="1986" y="2728"/>
                  </a:cubicBezTo>
                  <a:cubicBezTo>
                    <a:pt x="2101" y="2589"/>
                    <a:pt x="2101" y="2589"/>
                    <a:pt x="2101" y="2589"/>
                  </a:cubicBezTo>
                  <a:cubicBezTo>
                    <a:pt x="2107" y="2589"/>
                    <a:pt x="2107" y="2589"/>
                    <a:pt x="2107" y="2589"/>
                  </a:cubicBezTo>
                  <a:cubicBezTo>
                    <a:pt x="2086" y="2841"/>
                    <a:pt x="2086" y="2841"/>
                    <a:pt x="2086" y="2841"/>
                  </a:cubicBezTo>
                  <a:cubicBezTo>
                    <a:pt x="2080" y="2841"/>
                    <a:pt x="2075" y="2841"/>
                    <a:pt x="2075" y="2847"/>
                  </a:cubicBezTo>
                  <a:moveTo>
                    <a:pt x="1970" y="2728"/>
                  </a:moveTo>
                  <a:cubicBezTo>
                    <a:pt x="1970" y="2728"/>
                    <a:pt x="1965" y="2733"/>
                    <a:pt x="1965" y="2733"/>
                  </a:cubicBezTo>
                  <a:cubicBezTo>
                    <a:pt x="1965" y="2733"/>
                    <a:pt x="1965" y="2733"/>
                    <a:pt x="1965" y="2733"/>
                  </a:cubicBezTo>
                  <a:cubicBezTo>
                    <a:pt x="1802" y="2795"/>
                    <a:pt x="1802" y="2795"/>
                    <a:pt x="1802" y="2795"/>
                  </a:cubicBezTo>
                  <a:cubicBezTo>
                    <a:pt x="1797" y="2785"/>
                    <a:pt x="1791" y="2779"/>
                    <a:pt x="1786" y="2779"/>
                  </a:cubicBezTo>
                  <a:cubicBezTo>
                    <a:pt x="1839" y="2418"/>
                    <a:pt x="1839" y="2418"/>
                    <a:pt x="1839" y="2418"/>
                  </a:cubicBezTo>
                  <a:lnTo>
                    <a:pt x="1970" y="2728"/>
                  </a:lnTo>
                  <a:close/>
                  <a:moveTo>
                    <a:pt x="1776" y="2831"/>
                  </a:moveTo>
                  <a:cubicBezTo>
                    <a:pt x="1776" y="2831"/>
                    <a:pt x="1781" y="2831"/>
                    <a:pt x="1781" y="2831"/>
                  </a:cubicBezTo>
                  <a:cubicBezTo>
                    <a:pt x="1855" y="3079"/>
                    <a:pt x="1855" y="3079"/>
                    <a:pt x="1855" y="3079"/>
                  </a:cubicBezTo>
                  <a:cubicBezTo>
                    <a:pt x="1718" y="3089"/>
                    <a:pt x="1718" y="3089"/>
                    <a:pt x="1718" y="3089"/>
                  </a:cubicBezTo>
                  <a:cubicBezTo>
                    <a:pt x="1718" y="3089"/>
                    <a:pt x="1713" y="3089"/>
                    <a:pt x="1713" y="3089"/>
                  </a:cubicBezTo>
                  <a:cubicBezTo>
                    <a:pt x="1776" y="2831"/>
                    <a:pt x="1776" y="2831"/>
                    <a:pt x="1776" y="2831"/>
                  </a:cubicBezTo>
                  <a:cubicBezTo>
                    <a:pt x="1776" y="2831"/>
                    <a:pt x="1776" y="2831"/>
                    <a:pt x="1776" y="2831"/>
                  </a:cubicBezTo>
                  <a:moveTo>
                    <a:pt x="1303" y="773"/>
                  </a:moveTo>
                  <a:cubicBezTo>
                    <a:pt x="1303" y="773"/>
                    <a:pt x="1303" y="773"/>
                    <a:pt x="1303" y="773"/>
                  </a:cubicBezTo>
                  <a:cubicBezTo>
                    <a:pt x="1303" y="763"/>
                    <a:pt x="1298" y="758"/>
                    <a:pt x="1292" y="752"/>
                  </a:cubicBezTo>
                  <a:cubicBezTo>
                    <a:pt x="1471" y="541"/>
                    <a:pt x="1471" y="541"/>
                    <a:pt x="1471" y="541"/>
                  </a:cubicBezTo>
                  <a:cubicBezTo>
                    <a:pt x="1476" y="546"/>
                    <a:pt x="1481" y="546"/>
                    <a:pt x="1487" y="546"/>
                  </a:cubicBezTo>
                  <a:cubicBezTo>
                    <a:pt x="1508" y="814"/>
                    <a:pt x="1508" y="814"/>
                    <a:pt x="1508" y="814"/>
                  </a:cubicBezTo>
                  <a:cubicBezTo>
                    <a:pt x="1508" y="814"/>
                    <a:pt x="1502" y="820"/>
                    <a:pt x="1502" y="820"/>
                  </a:cubicBezTo>
                  <a:lnTo>
                    <a:pt x="1303" y="773"/>
                  </a:lnTo>
                  <a:close/>
                  <a:moveTo>
                    <a:pt x="1513" y="521"/>
                  </a:moveTo>
                  <a:cubicBezTo>
                    <a:pt x="1513" y="521"/>
                    <a:pt x="1513" y="521"/>
                    <a:pt x="1513" y="521"/>
                  </a:cubicBezTo>
                  <a:cubicBezTo>
                    <a:pt x="1671" y="484"/>
                    <a:pt x="1671" y="484"/>
                    <a:pt x="1671" y="484"/>
                  </a:cubicBezTo>
                  <a:cubicBezTo>
                    <a:pt x="1671" y="484"/>
                    <a:pt x="1671" y="484"/>
                    <a:pt x="1676" y="484"/>
                  </a:cubicBezTo>
                  <a:cubicBezTo>
                    <a:pt x="1518" y="809"/>
                    <a:pt x="1518" y="809"/>
                    <a:pt x="1518" y="809"/>
                  </a:cubicBezTo>
                  <a:cubicBezTo>
                    <a:pt x="1492" y="546"/>
                    <a:pt x="1492" y="546"/>
                    <a:pt x="1492" y="546"/>
                  </a:cubicBezTo>
                  <a:cubicBezTo>
                    <a:pt x="1508" y="541"/>
                    <a:pt x="1513" y="531"/>
                    <a:pt x="1513" y="521"/>
                  </a:cubicBezTo>
                  <a:moveTo>
                    <a:pt x="2107" y="92"/>
                  </a:moveTo>
                  <a:cubicBezTo>
                    <a:pt x="2107" y="92"/>
                    <a:pt x="2107" y="92"/>
                    <a:pt x="2107" y="92"/>
                  </a:cubicBezTo>
                  <a:cubicBezTo>
                    <a:pt x="2149" y="190"/>
                    <a:pt x="2149" y="190"/>
                    <a:pt x="2149" y="190"/>
                  </a:cubicBezTo>
                  <a:cubicBezTo>
                    <a:pt x="2144" y="195"/>
                    <a:pt x="2138" y="201"/>
                    <a:pt x="2138" y="211"/>
                  </a:cubicBezTo>
                  <a:cubicBezTo>
                    <a:pt x="1886" y="221"/>
                    <a:pt x="1886" y="221"/>
                    <a:pt x="1886" y="221"/>
                  </a:cubicBezTo>
                  <a:cubicBezTo>
                    <a:pt x="2101" y="87"/>
                    <a:pt x="2101" y="87"/>
                    <a:pt x="2101" y="87"/>
                  </a:cubicBezTo>
                  <a:cubicBezTo>
                    <a:pt x="2101" y="87"/>
                    <a:pt x="2107" y="92"/>
                    <a:pt x="2107" y="92"/>
                  </a:cubicBezTo>
                  <a:moveTo>
                    <a:pt x="2191" y="206"/>
                  </a:moveTo>
                  <a:cubicBezTo>
                    <a:pt x="2191" y="195"/>
                    <a:pt x="2180" y="185"/>
                    <a:pt x="2165" y="185"/>
                  </a:cubicBezTo>
                  <a:cubicBezTo>
                    <a:pt x="2165" y="185"/>
                    <a:pt x="2159" y="185"/>
                    <a:pt x="2159" y="185"/>
                  </a:cubicBezTo>
                  <a:cubicBezTo>
                    <a:pt x="2117" y="87"/>
                    <a:pt x="2117" y="87"/>
                    <a:pt x="2117" y="87"/>
                  </a:cubicBezTo>
                  <a:cubicBezTo>
                    <a:pt x="2380" y="201"/>
                    <a:pt x="2380" y="201"/>
                    <a:pt x="2380" y="201"/>
                  </a:cubicBezTo>
                  <a:lnTo>
                    <a:pt x="2191" y="206"/>
                  </a:lnTo>
                  <a:close/>
                  <a:moveTo>
                    <a:pt x="2133" y="495"/>
                  </a:moveTo>
                  <a:cubicBezTo>
                    <a:pt x="2122" y="495"/>
                    <a:pt x="2117" y="500"/>
                    <a:pt x="2112" y="510"/>
                  </a:cubicBezTo>
                  <a:cubicBezTo>
                    <a:pt x="1886" y="443"/>
                    <a:pt x="1886" y="443"/>
                    <a:pt x="1886" y="443"/>
                  </a:cubicBezTo>
                  <a:cubicBezTo>
                    <a:pt x="1886" y="438"/>
                    <a:pt x="1886" y="438"/>
                    <a:pt x="1886" y="433"/>
                  </a:cubicBezTo>
                  <a:cubicBezTo>
                    <a:pt x="2144" y="232"/>
                    <a:pt x="2144" y="232"/>
                    <a:pt x="2144" y="232"/>
                  </a:cubicBezTo>
                  <a:cubicBezTo>
                    <a:pt x="2149" y="237"/>
                    <a:pt x="2154" y="237"/>
                    <a:pt x="2159" y="242"/>
                  </a:cubicBezTo>
                  <a:lnTo>
                    <a:pt x="2133" y="495"/>
                  </a:lnTo>
                  <a:close/>
                  <a:moveTo>
                    <a:pt x="1881" y="227"/>
                  </a:moveTo>
                  <a:cubicBezTo>
                    <a:pt x="2138" y="216"/>
                    <a:pt x="2138" y="216"/>
                    <a:pt x="2138" y="216"/>
                  </a:cubicBezTo>
                  <a:cubicBezTo>
                    <a:pt x="2138" y="221"/>
                    <a:pt x="2138" y="221"/>
                    <a:pt x="2138" y="227"/>
                  </a:cubicBezTo>
                  <a:cubicBezTo>
                    <a:pt x="1881" y="427"/>
                    <a:pt x="1881" y="427"/>
                    <a:pt x="1881" y="427"/>
                  </a:cubicBezTo>
                  <a:cubicBezTo>
                    <a:pt x="1875" y="422"/>
                    <a:pt x="1875" y="422"/>
                    <a:pt x="1870" y="422"/>
                  </a:cubicBezTo>
                  <a:cubicBezTo>
                    <a:pt x="1875" y="232"/>
                    <a:pt x="1875" y="232"/>
                    <a:pt x="1875" y="232"/>
                  </a:cubicBezTo>
                  <a:cubicBezTo>
                    <a:pt x="1875" y="232"/>
                    <a:pt x="1881" y="232"/>
                    <a:pt x="1881" y="227"/>
                  </a:cubicBezTo>
                  <a:moveTo>
                    <a:pt x="1865" y="422"/>
                  </a:moveTo>
                  <a:cubicBezTo>
                    <a:pt x="1855" y="422"/>
                    <a:pt x="1849" y="433"/>
                    <a:pt x="1849" y="438"/>
                  </a:cubicBezTo>
                  <a:cubicBezTo>
                    <a:pt x="1849" y="438"/>
                    <a:pt x="1849" y="438"/>
                    <a:pt x="1849" y="443"/>
                  </a:cubicBezTo>
                  <a:cubicBezTo>
                    <a:pt x="1702" y="469"/>
                    <a:pt x="1702" y="469"/>
                    <a:pt x="1702" y="469"/>
                  </a:cubicBezTo>
                  <a:cubicBezTo>
                    <a:pt x="1697" y="469"/>
                    <a:pt x="1697" y="464"/>
                    <a:pt x="1697" y="464"/>
                  </a:cubicBezTo>
                  <a:cubicBezTo>
                    <a:pt x="1865" y="237"/>
                    <a:pt x="1865" y="237"/>
                    <a:pt x="1865" y="237"/>
                  </a:cubicBezTo>
                  <a:lnTo>
                    <a:pt x="1865" y="422"/>
                  </a:lnTo>
                  <a:close/>
                  <a:moveTo>
                    <a:pt x="1508" y="840"/>
                  </a:moveTo>
                  <a:cubicBezTo>
                    <a:pt x="1508" y="840"/>
                    <a:pt x="1508" y="840"/>
                    <a:pt x="1508" y="840"/>
                  </a:cubicBezTo>
                  <a:cubicBezTo>
                    <a:pt x="1408" y="1145"/>
                    <a:pt x="1408" y="1145"/>
                    <a:pt x="1408" y="1145"/>
                  </a:cubicBezTo>
                  <a:cubicBezTo>
                    <a:pt x="1402" y="1145"/>
                    <a:pt x="1397" y="1150"/>
                    <a:pt x="1397" y="1155"/>
                  </a:cubicBezTo>
                  <a:cubicBezTo>
                    <a:pt x="1124" y="1119"/>
                    <a:pt x="1124" y="1119"/>
                    <a:pt x="1124" y="1119"/>
                  </a:cubicBezTo>
                  <a:cubicBezTo>
                    <a:pt x="1124" y="1119"/>
                    <a:pt x="1124" y="1113"/>
                    <a:pt x="1124" y="1108"/>
                  </a:cubicBezTo>
                  <a:lnTo>
                    <a:pt x="1508" y="840"/>
                  </a:lnTo>
                  <a:close/>
                  <a:moveTo>
                    <a:pt x="1103" y="1150"/>
                  </a:moveTo>
                  <a:cubicBezTo>
                    <a:pt x="1114" y="1150"/>
                    <a:pt x="1124" y="1139"/>
                    <a:pt x="1124" y="1129"/>
                  </a:cubicBezTo>
                  <a:cubicBezTo>
                    <a:pt x="1392" y="1160"/>
                    <a:pt x="1392" y="1160"/>
                    <a:pt x="1392" y="1160"/>
                  </a:cubicBezTo>
                  <a:cubicBezTo>
                    <a:pt x="1392" y="1165"/>
                    <a:pt x="1397" y="1165"/>
                    <a:pt x="1397" y="1165"/>
                  </a:cubicBezTo>
                  <a:cubicBezTo>
                    <a:pt x="1087" y="1423"/>
                    <a:pt x="1087" y="1423"/>
                    <a:pt x="1087" y="1423"/>
                  </a:cubicBezTo>
                  <a:cubicBezTo>
                    <a:pt x="1087" y="1423"/>
                    <a:pt x="1082" y="1418"/>
                    <a:pt x="1077" y="1418"/>
                  </a:cubicBezTo>
                  <a:lnTo>
                    <a:pt x="1103" y="1150"/>
                  </a:lnTo>
                  <a:close/>
                  <a:moveTo>
                    <a:pt x="1045" y="1443"/>
                  </a:moveTo>
                  <a:cubicBezTo>
                    <a:pt x="651" y="1526"/>
                    <a:pt x="651" y="1526"/>
                    <a:pt x="651" y="1526"/>
                  </a:cubicBezTo>
                  <a:cubicBezTo>
                    <a:pt x="651" y="1521"/>
                    <a:pt x="646" y="1516"/>
                    <a:pt x="641" y="1516"/>
                  </a:cubicBezTo>
                  <a:cubicBezTo>
                    <a:pt x="793" y="1242"/>
                    <a:pt x="793" y="1242"/>
                    <a:pt x="793" y="1242"/>
                  </a:cubicBezTo>
                  <a:cubicBezTo>
                    <a:pt x="793" y="1242"/>
                    <a:pt x="793" y="1242"/>
                    <a:pt x="793" y="1242"/>
                  </a:cubicBezTo>
                  <a:cubicBezTo>
                    <a:pt x="793" y="1242"/>
                    <a:pt x="798" y="1242"/>
                    <a:pt x="798" y="1237"/>
                  </a:cubicBezTo>
                  <a:cubicBezTo>
                    <a:pt x="1045" y="1433"/>
                    <a:pt x="1045" y="1433"/>
                    <a:pt x="1045" y="1433"/>
                  </a:cubicBezTo>
                  <a:cubicBezTo>
                    <a:pt x="1045" y="1433"/>
                    <a:pt x="1045" y="1439"/>
                    <a:pt x="1045" y="1443"/>
                  </a:cubicBezTo>
                  <a:cubicBezTo>
                    <a:pt x="1045" y="1443"/>
                    <a:pt x="1045" y="1443"/>
                    <a:pt x="1045" y="1443"/>
                  </a:cubicBezTo>
                  <a:moveTo>
                    <a:pt x="257" y="2042"/>
                  </a:moveTo>
                  <a:cubicBezTo>
                    <a:pt x="257" y="2037"/>
                    <a:pt x="252" y="2037"/>
                    <a:pt x="246" y="2037"/>
                  </a:cubicBezTo>
                  <a:cubicBezTo>
                    <a:pt x="246" y="1753"/>
                    <a:pt x="246" y="1753"/>
                    <a:pt x="246" y="1753"/>
                  </a:cubicBezTo>
                  <a:cubicBezTo>
                    <a:pt x="257" y="1753"/>
                    <a:pt x="262" y="1748"/>
                    <a:pt x="268" y="1743"/>
                  </a:cubicBezTo>
                  <a:cubicBezTo>
                    <a:pt x="446" y="1810"/>
                    <a:pt x="446" y="1810"/>
                    <a:pt x="446" y="1810"/>
                  </a:cubicBezTo>
                  <a:cubicBezTo>
                    <a:pt x="446" y="1810"/>
                    <a:pt x="446" y="1810"/>
                    <a:pt x="446" y="1810"/>
                  </a:cubicBezTo>
                  <a:cubicBezTo>
                    <a:pt x="446" y="1815"/>
                    <a:pt x="451" y="1820"/>
                    <a:pt x="451" y="1825"/>
                  </a:cubicBezTo>
                  <a:lnTo>
                    <a:pt x="257" y="2042"/>
                  </a:lnTo>
                  <a:close/>
                  <a:moveTo>
                    <a:pt x="472" y="1794"/>
                  </a:moveTo>
                  <a:cubicBezTo>
                    <a:pt x="462" y="1794"/>
                    <a:pt x="457" y="1800"/>
                    <a:pt x="451" y="1805"/>
                  </a:cubicBezTo>
                  <a:cubicBezTo>
                    <a:pt x="273" y="1732"/>
                    <a:pt x="273" y="1732"/>
                    <a:pt x="273" y="1732"/>
                  </a:cubicBezTo>
                  <a:cubicBezTo>
                    <a:pt x="273" y="1732"/>
                    <a:pt x="273" y="1727"/>
                    <a:pt x="273" y="1727"/>
                  </a:cubicBezTo>
                  <a:cubicBezTo>
                    <a:pt x="273" y="1722"/>
                    <a:pt x="273" y="1722"/>
                    <a:pt x="273" y="1717"/>
                  </a:cubicBezTo>
                  <a:cubicBezTo>
                    <a:pt x="604" y="1552"/>
                    <a:pt x="604" y="1552"/>
                    <a:pt x="604" y="1552"/>
                  </a:cubicBezTo>
                  <a:cubicBezTo>
                    <a:pt x="604" y="1552"/>
                    <a:pt x="609" y="1557"/>
                    <a:pt x="609" y="1557"/>
                  </a:cubicBezTo>
                  <a:cubicBezTo>
                    <a:pt x="472" y="1794"/>
                    <a:pt x="472" y="1794"/>
                    <a:pt x="472" y="1794"/>
                  </a:cubicBezTo>
                  <a:cubicBezTo>
                    <a:pt x="472" y="1794"/>
                    <a:pt x="472" y="1794"/>
                    <a:pt x="472" y="1794"/>
                  </a:cubicBezTo>
                  <a:moveTo>
                    <a:pt x="635" y="1511"/>
                  </a:moveTo>
                  <a:cubicBezTo>
                    <a:pt x="635" y="1511"/>
                    <a:pt x="630" y="1505"/>
                    <a:pt x="625" y="1505"/>
                  </a:cubicBezTo>
                  <a:cubicBezTo>
                    <a:pt x="609" y="1505"/>
                    <a:pt x="599" y="1521"/>
                    <a:pt x="599" y="1537"/>
                  </a:cubicBezTo>
                  <a:cubicBezTo>
                    <a:pt x="599" y="1537"/>
                    <a:pt x="599" y="1542"/>
                    <a:pt x="599" y="1542"/>
                  </a:cubicBezTo>
                  <a:cubicBezTo>
                    <a:pt x="273" y="1712"/>
                    <a:pt x="273" y="1712"/>
                    <a:pt x="273" y="1712"/>
                  </a:cubicBezTo>
                  <a:cubicBezTo>
                    <a:pt x="777" y="1248"/>
                    <a:pt x="777" y="1248"/>
                    <a:pt x="777" y="1248"/>
                  </a:cubicBezTo>
                  <a:lnTo>
                    <a:pt x="635" y="1511"/>
                  </a:lnTo>
                  <a:close/>
                  <a:moveTo>
                    <a:pt x="231" y="2088"/>
                  </a:moveTo>
                  <a:cubicBezTo>
                    <a:pt x="236" y="2088"/>
                    <a:pt x="241" y="2088"/>
                    <a:pt x="246" y="2088"/>
                  </a:cubicBezTo>
                  <a:cubicBezTo>
                    <a:pt x="257" y="2088"/>
                    <a:pt x="262" y="2083"/>
                    <a:pt x="268" y="2078"/>
                  </a:cubicBezTo>
                  <a:cubicBezTo>
                    <a:pt x="467" y="2166"/>
                    <a:pt x="467" y="2166"/>
                    <a:pt x="467" y="2166"/>
                  </a:cubicBezTo>
                  <a:cubicBezTo>
                    <a:pt x="467" y="2166"/>
                    <a:pt x="467" y="2171"/>
                    <a:pt x="467" y="2171"/>
                  </a:cubicBezTo>
                  <a:cubicBezTo>
                    <a:pt x="467" y="2176"/>
                    <a:pt x="467" y="2176"/>
                    <a:pt x="467" y="2176"/>
                  </a:cubicBezTo>
                  <a:cubicBezTo>
                    <a:pt x="52" y="2336"/>
                    <a:pt x="52" y="2336"/>
                    <a:pt x="52" y="2336"/>
                  </a:cubicBezTo>
                  <a:cubicBezTo>
                    <a:pt x="52" y="2336"/>
                    <a:pt x="47" y="2331"/>
                    <a:pt x="47" y="2331"/>
                  </a:cubicBezTo>
                  <a:lnTo>
                    <a:pt x="231" y="2088"/>
                  </a:lnTo>
                  <a:close/>
                  <a:moveTo>
                    <a:pt x="52" y="2341"/>
                  </a:moveTo>
                  <a:cubicBezTo>
                    <a:pt x="472" y="2186"/>
                    <a:pt x="472" y="2186"/>
                    <a:pt x="472" y="2186"/>
                  </a:cubicBezTo>
                  <a:cubicBezTo>
                    <a:pt x="472" y="2192"/>
                    <a:pt x="478" y="2192"/>
                    <a:pt x="483" y="2197"/>
                  </a:cubicBezTo>
                  <a:cubicBezTo>
                    <a:pt x="325" y="2583"/>
                    <a:pt x="325" y="2583"/>
                    <a:pt x="325" y="2583"/>
                  </a:cubicBezTo>
                  <a:cubicBezTo>
                    <a:pt x="325" y="2583"/>
                    <a:pt x="320" y="2583"/>
                    <a:pt x="320" y="2583"/>
                  </a:cubicBezTo>
                  <a:cubicBezTo>
                    <a:pt x="315" y="2583"/>
                    <a:pt x="310" y="2583"/>
                    <a:pt x="304" y="2589"/>
                  </a:cubicBezTo>
                  <a:cubicBezTo>
                    <a:pt x="52" y="2362"/>
                    <a:pt x="52" y="2362"/>
                    <a:pt x="52" y="2362"/>
                  </a:cubicBezTo>
                  <a:cubicBezTo>
                    <a:pt x="52" y="2362"/>
                    <a:pt x="57" y="2357"/>
                    <a:pt x="57" y="2351"/>
                  </a:cubicBezTo>
                  <a:cubicBezTo>
                    <a:pt x="57" y="2346"/>
                    <a:pt x="57" y="2346"/>
                    <a:pt x="52" y="2341"/>
                  </a:cubicBezTo>
                  <a:moveTo>
                    <a:pt x="504" y="2485"/>
                  </a:moveTo>
                  <a:cubicBezTo>
                    <a:pt x="504" y="2485"/>
                    <a:pt x="504" y="2485"/>
                    <a:pt x="504" y="2485"/>
                  </a:cubicBezTo>
                  <a:cubicBezTo>
                    <a:pt x="504" y="2779"/>
                    <a:pt x="504" y="2779"/>
                    <a:pt x="504" y="2779"/>
                  </a:cubicBezTo>
                  <a:cubicBezTo>
                    <a:pt x="504" y="2779"/>
                    <a:pt x="504" y="2779"/>
                    <a:pt x="504" y="2779"/>
                  </a:cubicBezTo>
                  <a:cubicBezTo>
                    <a:pt x="341" y="2630"/>
                    <a:pt x="341" y="2630"/>
                    <a:pt x="341" y="2630"/>
                  </a:cubicBezTo>
                  <a:cubicBezTo>
                    <a:pt x="346" y="2625"/>
                    <a:pt x="346" y="2620"/>
                    <a:pt x="346" y="2609"/>
                  </a:cubicBezTo>
                  <a:cubicBezTo>
                    <a:pt x="346" y="2609"/>
                    <a:pt x="346" y="2604"/>
                    <a:pt x="346" y="2599"/>
                  </a:cubicBezTo>
                  <a:lnTo>
                    <a:pt x="504" y="2485"/>
                  </a:lnTo>
                  <a:close/>
                  <a:moveTo>
                    <a:pt x="320" y="2635"/>
                  </a:moveTo>
                  <a:cubicBezTo>
                    <a:pt x="325" y="2635"/>
                    <a:pt x="330" y="2635"/>
                    <a:pt x="336" y="2635"/>
                  </a:cubicBezTo>
                  <a:cubicBezTo>
                    <a:pt x="499" y="2785"/>
                    <a:pt x="499" y="2785"/>
                    <a:pt x="499" y="2785"/>
                  </a:cubicBezTo>
                  <a:cubicBezTo>
                    <a:pt x="499" y="2785"/>
                    <a:pt x="499" y="2785"/>
                    <a:pt x="499" y="2785"/>
                  </a:cubicBezTo>
                  <a:cubicBezTo>
                    <a:pt x="157" y="2810"/>
                    <a:pt x="157" y="2810"/>
                    <a:pt x="157" y="2810"/>
                  </a:cubicBezTo>
                  <a:cubicBezTo>
                    <a:pt x="157" y="2810"/>
                    <a:pt x="157" y="2810"/>
                    <a:pt x="157" y="2810"/>
                  </a:cubicBezTo>
                  <a:cubicBezTo>
                    <a:pt x="310" y="2635"/>
                    <a:pt x="310" y="2635"/>
                    <a:pt x="310" y="2635"/>
                  </a:cubicBezTo>
                  <a:cubicBezTo>
                    <a:pt x="315" y="2635"/>
                    <a:pt x="315" y="2635"/>
                    <a:pt x="320" y="2635"/>
                  </a:cubicBezTo>
                  <a:moveTo>
                    <a:pt x="499" y="2795"/>
                  </a:moveTo>
                  <a:cubicBezTo>
                    <a:pt x="499" y="2795"/>
                    <a:pt x="504" y="2800"/>
                    <a:pt x="504" y="2800"/>
                  </a:cubicBezTo>
                  <a:cubicBezTo>
                    <a:pt x="546" y="3017"/>
                    <a:pt x="546" y="3017"/>
                    <a:pt x="546" y="3017"/>
                  </a:cubicBezTo>
                  <a:cubicBezTo>
                    <a:pt x="541" y="3017"/>
                    <a:pt x="535" y="3022"/>
                    <a:pt x="530" y="3027"/>
                  </a:cubicBezTo>
                  <a:cubicBezTo>
                    <a:pt x="162" y="2821"/>
                    <a:pt x="162" y="2821"/>
                    <a:pt x="162" y="2821"/>
                  </a:cubicBezTo>
                  <a:lnTo>
                    <a:pt x="499" y="2795"/>
                  </a:lnTo>
                  <a:close/>
                  <a:moveTo>
                    <a:pt x="578" y="3037"/>
                  </a:moveTo>
                  <a:cubicBezTo>
                    <a:pt x="830" y="2955"/>
                    <a:pt x="830" y="2955"/>
                    <a:pt x="830" y="2955"/>
                  </a:cubicBezTo>
                  <a:cubicBezTo>
                    <a:pt x="830" y="2965"/>
                    <a:pt x="840" y="2970"/>
                    <a:pt x="845" y="2970"/>
                  </a:cubicBezTo>
                  <a:cubicBezTo>
                    <a:pt x="825" y="3362"/>
                    <a:pt x="825" y="3362"/>
                    <a:pt x="825" y="3362"/>
                  </a:cubicBezTo>
                  <a:cubicBezTo>
                    <a:pt x="819" y="3362"/>
                    <a:pt x="814" y="3362"/>
                    <a:pt x="809" y="3362"/>
                  </a:cubicBezTo>
                  <a:cubicBezTo>
                    <a:pt x="572" y="3058"/>
                    <a:pt x="572" y="3058"/>
                    <a:pt x="572" y="3058"/>
                  </a:cubicBezTo>
                  <a:cubicBezTo>
                    <a:pt x="578" y="3053"/>
                    <a:pt x="583" y="3048"/>
                    <a:pt x="583" y="3042"/>
                  </a:cubicBezTo>
                  <a:cubicBezTo>
                    <a:pt x="583" y="3037"/>
                    <a:pt x="578" y="3037"/>
                    <a:pt x="578" y="3037"/>
                  </a:cubicBezTo>
                  <a:moveTo>
                    <a:pt x="1050" y="3378"/>
                  </a:moveTo>
                  <a:cubicBezTo>
                    <a:pt x="1050" y="3378"/>
                    <a:pt x="1056" y="3383"/>
                    <a:pt x="1061" y="3383"/>
                  </a:cubicBezTo>
                  <a:cubicBezTo>
                    <a:pt x="1066" y="3383"/>
                    <a:pt x="1071" y="3378"/>
                    <a:pt x="1071" y="3373"/>
                  </a:cubicBezTo>
                  <a:cubicBezTo>
                    <a:pt x="1224" y="3352"/>
                    <a:pt x="1224" y="3352"/>
                    <a:pt x="1224" y="3352"/>
                  </a:cubicBezTo>
                  <a:cubicBezTo>
                    <a:pt x="1229" y="3378"/>
                    <a:pt x="1250" y="3393"/>
                    <a:pt x="1276" y="3393"/>
                  </a:cubicBezTo>
                  <a:cubicBezTo>
                    <a:pt x="1287" y="3393"/>
                    <a:pt x="1292" y="3388"/>
                    <a:pt x="1303" y="3383"/>
                  </a:cubicBezTo>
                  <a:cubicBezTo>
                    <a:pt x="1392" y="3502"/>
                    <a:pt x="1392" y="3502"/>
                    <a:pt x="1392" y="3502"/>
                  </a:cubicBezTo>
                  <a:cubicBezTo>
                    <a:pt x="856" y="3388"/>
                    <a:pt x="856" y="3388"/>
                    <a:pt x="856" y="3388"/>
                  </a:cubicBezTo>
                  <a:lnTo>
                    <a:pt x="1050" y="3378"/>
                  </a:lnTo>
                  <a:close/>
                  <a:moveTo>
                    <a:pt x="1487" y="3336"/>
                  </a:moveTo>
                  <a:cubicBezTo>
                    <a:pt x="1487" y="3347"/>
                    <a:pt x="1492" y="3352"/>
                    <a:pt x="1497" y="3352"/>
                  </a:cubicBezTo>
                  <a:cubicBezTo>
                    <a:pt x="1408" y="3496"/>
                    <a:pt x="1408" y="3496"/>
                    <a:pt x="1408" y="3496"/>
                  </a:cubicBezTo>
                  <a:cubicBezTo>
                    <a:pt x="1408" y="3496"/>
                    <a:pt x="1408" y="3496"/>
                    <a:pt x="1408" y="3496"/>
                  </a:cubicBezTo>
                  <a:cubicBezTo>
                    <a:pt x="1402" y="3496"/>
                    <a:pt x="1402" y="3496"/>
                    <a:pt x="1402" y="3496"/>
                  </a:cubicBezTo>
                  <a:cubicBezTo>
                    <a:pt x="1308" y="3378"/>
                    <a:pt x="1308" y="3378"/>
                    <a:pt x="1308" y="3378"/>
                  </a:cubicBezTo>
                  <a:cubicBezTo>
                    <a:pt x="1319" y="3373"/>
                    <a:pt x="1324" y="3357"/>
                    <a:pt x="1324" y="3347"/>
                  </a:cubicBezTo>
                  <a:lnTo>
                    <a:pt x="1487" y="3336"/>
                  </a:lnTo>
                  <a:close/>
                  <a:moveTo>
                    <a:pt x="1718" y="3269"/>
                  </a:moveTo>
                  <a:cubicBezTo>
                    <a:pt x="1418" y="3491"/>
                    <a:pt x="1418" y="3491"/>
                    <a:pt x="1418" y="3491"/>
                  </a:cubicBezTo>
                  <a:cubicBezTo>
                    <a:pt x="1502" y="3357"/>
                    <a:pt x="1502" y="3357"/>
                    <a:pt x="1502" y="3357"/>
                  </a:cubicBezTo>
                  <a:cubicBezTo>
                    <a:pt x="1508" y="3357"/>
                    <a:pt x="1513" y="3362"/>
                    <a:pt x="1513" y="3362"/>
                  </a:cubicBezTo>
                  <a:cubicBezTo>
                    <a:pt x="1529" y="3362"/>
                    <a:pt x="1545" y="3347"/>
                    <a:pt x="1545" y="3331"/>
                  </a:cubicBezTo>
                  <a:cubicBezTo>
                    <a:pt x="1545" y="3331"/>
                    <a:pt x="1545" y="3331"/>
                    <a:pt x="1539" y="3326"/>
                  </a:cubicBezTo>
                  <a:cubicBezTo>
                    <a:pt x="1718" y="3269"/>
                    <a:pt x="1718" y="3269"/>
                    <a:pt x="1718" y="3269"/>
                  </a:cubicBezTo>
                  <a:cubicBezTo>
                    <a:pt x="1718" y="3269"/>
                    <a:pt x="1718" y="3269"/>
                    <a:pt x="1718" y="3269"/>
                  </a:cubicBezTo>
                  <a:moveTo>
                    <a:pt x="1723" y="3275"/>
                  </a:moveTo>
                  <a:cubicBezTo>
                    <a:pt x="1723" y="3280"/>
                    <a:pt x="1734" y="3280"/>
                    <a:pt x="1739" y="3280"/>
                  </a:cubicBezTo>
                  <a:cubicBezTo>
                    <a:pt x="1750" y="3280"/>
                    <a:pt x="1760" y="3275"/>
                    <a:pt x="1765" y="3264"/>
                  </a:cubicBezTo>
                  <a:cubicBezTo>
                    <a:pt x="1912" y="3306"/>
                    <a:pt x="1912" y="3306"/>
                    <a:pt x="1912" y="3306"/>
                  </a:cubicBezTo>
                  <a:cubicBezTo>
                    <a:pt x="1429" y="3496"/>
                    <a:pt x="1429" y="3496"/>
                    <a:pt x="1429" y="3496"/>
                  </a:cubicBezTo>
                  <a:lnTo>
                    <a:pt x="1723" y="3275"/>
                  </a:lnTo>
                  <a:close/>
                  <a:moveTo>
                    <a:pt x="1918" y="3300"/>
                  </a:moveTo>
                  <a:cubicBezTo>
                    <a:pt x="1765" y="3259"/>
                    <a:pt x="1765" y="3259"/>
                    <a:pt x="1765" y="3259"/>
                  </a:cubicBezTo>
                  <a:cubicBezTo>
                    <a:pt x="1765" y="3254"/>
                    <a:pt x="1770" y="3254"/>
                    <a:pt x="1770" y="3254"/>
                  </a:cubicBezTo>
                  <a:cubicBezTo>
                    <a:pt x="1770" y="3238"/>
                    <a:pt x="1755" y="3228"/>
                    <a:pt x="1739" y="3228"/>
                  </a:cubicBezTo>
                  <a:cubicBezTo>
                    <a:pt x="1739" y="3228"/>
                    <a:pt x="1739" y="3228"/>
                    <a:pt x="1739" y="3228"/>
                  </a:cubicBezTo>
                  <a:cubicBezTo>
                    <a:pt x="1713" y="3104"/>
                    <a:pt x="1713" y="3104"/>
                    <a:pt x="1713" y="3104"/>
                  </a:cubicBezTo>
                  <a:cubicBezTo>
                    <a:pt x="1718" y="3104"/>
                    <a:pt x="1718" y="3104"/>
                    <a:pt x="1718" y="3099"/>
                  </a:cubicBezTo>
                  <a:cubicBezTo>
                    <a:pt x="1855" y="3089"/>
                    <a:pt x="1855" y="3089"/>
                    <a:pt x="1855" y="3089"/>
                  </a:cubicBezTo>
                  <a:cubicBezTo>
                    <a:pt x="1918" y="3295"/>
                    <a:pt x="1918" y="3295"/>
                    <a:pt x="1918" y="3295"/>
                  </a:cubicBezTo>
                  <a:cubicBezTo>
                    <a:pt x="1918" y="3295"/>
                    <a:pt x="1918" y="3300"/>
                    <a:pt x="1918" y="3300"/>
                  </a:cubicBezTo>
                  <a:moveTo>
                    <a:pt x="1707" y="3104"/>
                  </a:moveTo>
                  <a:cubicBezTo>
                    <a:pt x="1729" y="3228"/>
                    <a:pt x="1729" y="3228"/>
                    <a:pt x="1729" y="3228"/>
                  </a:cubicBezTo>
                  <a:cubicBezTo>
                    <a:pt x="1718" y="3233"/>
                    <a:pt x="1713" y="3244"/>
                    <a:pt x="1713" y="3254"/>
                  </a:cubicBezTo>
                  <a:cubicBezTo>
                    <a:pt x="1713" y="3254"/>
                    <a:pt x="1713" y="3259"/>
                    <a:pt x="1713" y="3259"/>
                  </a:cubicBezTo>
                  <a:cubicBezTo>
                    <a:pt x="1539" y="3321"/>
                    <a:pt x="1539" y="3321"/>
                    <a:pt x="1539" y="3321"/>
                  </a:cubicBezTo>
                  <a:cubicBezTo>
                    <a:pt x="1539" y="3316"/>
                    <a:pt x="1539" y="3316"/>
                    <a:pt x="1534" y="3316"/>
                  </a:cubicBezTo>
                  <a:cubicBezTo>
                    <a:pt x="1702" y="3104"/>
                    <a:pt x="1702" y="3104"/>
                    <a:pt x="1702" y="3104"/>
                  </a:cubicBezTo>
                  <a:cubicBezTo>
                    <a:pt x="1702" y="3104"/>
                    <a:pt x="1707" y="3104"/>
                    <a:pt x="1707" y="3104"/>
                  </a:cubicBezTo>
                  <a:moveTo>
                    <a:pt x="1487" y="3331"/>
                  </a:moveTo>
                  <a:cubicBezTo>
                    <a:pt x="1324" y="3336"/>
                    <a:pt x="1324" y="3336"/>
                    <a:pt x="1324" y="3336"/>
                  </a:cubicBezTo>
                  <a:cubicBezTo>
                    <a:pt x="1324" y="3311"/>
                    <a:pt x="1303" y="3295"/>
                    <a:pt x="1276" y="3295"/>
                  </a:cubicBezTo>
                  <a:cubicBezTo>
                    <a:pt x="1271" y="3295"/>
                    <a:pt x="1271" y="3295"/>
                    <a:pt x="1271" y="3295"/>
                  </a:cubicBezTo>
                  <a:cubicBezTo>
                    <a:pt x="1224" y="3094"/>
                    <a:pt x="1224" y="3094"/>
                    <a:pt x="1224" y="3094"/>
                  </a:cubicBezTo>
                  <a:cubicBezTo>
                    <a:pt x="1224" y="3094"/>
                    <a:pt x="1229" y="3094"/>
                    <a:pt x="1229" y="3089"/>
                  </a:cubicBezTo>
                  <a:cubicBezTo>
                    <a:pt x="1492" y="3316"/>
                    <a:pt x="1492" y="3316"/>
                    <a:pt x="1492" y="3316"/>
                  </a:cubicBezTo>
                  <a:cubicBezTo>
                    <a:pt x="1492" y="3321"/>
                    <a:pt x="1487" y="3326"/>
                    <a:pt x="1487" y="3331"/>
                  </a:cubicBezTo>
                  <a:moveTo>
                    <a:pt x="1214" y="3094"/>
                  </a:moveTo>
                  <a:cubicBezTo>
                    <a:pt x="1214" y="3094"/>
                    <a:pt x="1214" y="3094"/>
                    <a:pt x="1214" y="3094"/>
                  </a:cubicBezTo>
                  <a:cubicBezTo>
                    <a:pt x="1261" y="3295"/>
                    <a:pt x="1261" y="3295"/>
                    <a:pt x="1261" y="3295"/>
                  </a:cubicBezTo>
                  <a:cubicBezTo>
                    <a:pt x="1240" y="3306"/>
                    <a:pt x="1224" y="3321"/>
                    <a:pt x="1224" y="3342"/>
                  </a:cubicBezTo>
                  <a:cubicBezTo>
                    <a:pt x="1224" y="3347"/>
                    <a:pt x="1224" y="3347"/>
                    <a:pt x="1224" y="3347"/>
                  </a:cubicBezTo>
                  <a:cubicBezTo>
                    <a:pt x="1071" y="3367"/>
                    <a:pt x="1071" y="3367"/>
                    <a:pt x="1071" y="3367"/>
                  </a:cubicBezTo>
                  <a:cubicBezTo>
                    <a:pt x="1071" y="3367"/>
                    <a:pt x="1071" y="3362"/>
                    <a:pt x="1071" y="3362"/>
                  </a:cubicBezTo>
                  <a:cubicBezTo>
                    <a:pt x="1203" y="3094"/>
                    <a:pt x="1203" y="3094"/>
                    <a:pt x="1203" y="3094"/>
                  </a:cubicBezTo>
                  <a:cubicBezTo>
                    <a:pt x="1208" y="3094"/>
                    <a:pt x="1208" y="3094"/>
                    <a:pt x="1214" y="3094"/>
                  </a:cubicBezTo>
                  <a:moveTo>
                    <a:pt x="1050" y="3367"/>
                  </a:moveTo>
                  <a:cubicBezTo>
                    <a:pt x="851" y="3383"/>
                    <a:pt x="851" y="3383"/>
                    <a:pt x="851" y="3383"/>
                  </a:cubicBezTo>
                  <a:cubicBezTo>
                    <a:pt x="851" y="3373"/>
                    <a:pt x="840" y="3362"/>
                    <a:pt x="830" y="3362"/>
                  </a:cubicBezTo>
                  <a:cubicBezTo>
                    <a:pt x="856" y="2970"/>
                    <a:pt x="856" y="2970"/>
                    <a:pt x="856" y="2970"/>
                  </a:cubicBezTo>
                  <a:cubicBezTo>
                    <a:pt x="856" y="2970"/>
                    <a:pt x="861" y="2970"/>
                    <a:pt x="861" y="2970"/>
                  </a:cubicBezTo>
                  <a:cubicBezTo>
                    <a:pt x="1050" y="3362"/>
                    <a:pt x="1050" y="3362"/>
                    <a:pt x="1050" y="3362"/>
                  </a:cubicBezTo>
                  <a:cubicBezTo>
                    <a:pt x="1050" y="3367"/>
                    <a:pt x="1050" y="3367"/>
                    <a:pt x="1050" y="3367"/>
                  </a:cubicBezTo>
                  <a:moveTo>
                    <a:pt x="499" y="2475"/>
                  </a:moveTo>
                  <a:cubicBezTo>
                    <a:pt x="499" y="2475"/>
                    <a:pt x="499" y="2475"/>
                    <a:pt x="499" y="2475"/>
                  </a:cubicBezTo>
                  <a:cubicBezTo>
                    <a:pt x="341" y="2594"/>
                    <a:pt x="341" y="2594"/>
                    <a:pt x="341" y="2594"/>
                  </a:cubicBezTo>
                  <a:cubicBezTo>
                    <a:pt x="341" y="2589"/>
                    <a:pt x="336" y="2589"/>
                    <a:pt x="336" y="2589"/>
                  </a:cubicBezTo>
                  <a:cubicBezTo>
                    <a:pt x="488" y="2197"/>
                    <a:pt x="488" y="2197"/>
                    <a:pt x="488" y="2197"/>
                  </a:cubicBezTo>
                  <a:cubicBezTo>
                    <a:pt x="494" y="2202"/>
                    <a:pt x="494" y="2202"/>
                    <a:pt x="494" y="2202"/>
                  </a:cubicBezTo>
                  <a:cubicBezTo>
                    <a:pt x="504" y="2465"/>
                    <a:pt x="504" y="2465"/>
                    <a:pt x="504" y="2465"/>
                  </a:cubicBezTo>
                  <a:cubicBezTo>
                    <a:pt x="499" y="2465"/>
                    <a:pt x="499" y="2470"/>
                    <a:pt x="499" y="2475"/>
                  </a:cubicBezTo>
                  <a:moveTo>
                    <a:pt x="472" y="2161"/>
                  </a:moveTo>
                  <a:cubicBezTo>
                    <a:pt x="273" y="2068"/>
                    <a:pt x="273" y="2068"/>
                    <a:pt x="273" y="2068"/>
                  </a:cubicBezTo>
                  <a:cubicBezTo>
                    <a:pt x="273" y="2068"/>
                    <a:pt x="273" y="2068"/>
                    <a:pt x="273" y="2062"/>
                  </a:cubicBezTo>
                  <a:cubicBezTo>
                    <a:pt x="273" y="2057"/>
                    <a:pt x="268" y="2052"/>
                    <a:pt x="268" y="2047"/>
                  </a:cubicBezTo>
                  <a:cubicBezTo>
                    <a:pt x="457" y="1830"/>
                    <a:pt x="457" y="1830"/>
                    <a:pt x="457" y="1830"/>
                  </a:cubicBezTo>
                  <a:cubicBezTo>
                    <a:pt x="462" y="1830"/>
                    <a:pt x="462" y="1835"/>
                    <a:pt x="467" y="1835"/>
                  </a:cubicBezTo>
                  <a:cubicBezTo>
                    <a:pt x="488" y="2145"/>
                    <a:pt x="488" y="2145"/>
                    <a:pt x="488" y="2145"/>
                  </a:cubicBezTo>
                  <a:cubicBezTo>
                    <a:pt x="483" y="2150"/>
                    <a:pt x="478" y="2150"/>
                    <a:pt x="472" y="2161"/>
                  </a:cubicBezTo>
                  <a:moveTo>
                    <a:pt x="483" y="1800"/>
                  </a:moveTo>
                  <a:cubicBezTo>
                    <a:pt x="614" y="1562"/>
                    <a:pt x="614" y="1562"/>
                    <a:pt x="614" y="1562"/>
                  </a:cubicBezTo>
                  <a:cubicBezTo>
                    <a:pt x="620" y="1562"/>
                    <a:pt x="625" y="1562"/>
                    <a:pt x="625" y="1562"/>
                  </a:cubicBezTo>
                  <a:cubicBezTo>
                    <a:pt x="630" y="1562"/>
                    <a:pt x="630" y="1562"/>
                    <a:pt x="635" y="1562"/>
                  </a:cubicBezTo>
                  <a:cubicBezTo>
                    <a:pt x="704" y="1712"/>
                    <a:pt x="704" y="1712"/>
                    <a:pt x="704" y="1712"/>
                  </a:cubicBezTo>
                  <a:cubicBezTo>
                    <a:pt x="688" y="1722"/>
                    <a:pt x="677" y="1737"/>
                    <a:pt x="677" y="1753"/>
                  </a:cubicBezTo>
                  <a:cubicBezTo>
                    <a:pt x="677" y="1758"/>
                    <a:pt x="677" y="1758"/>
                    <a:pt x="677" y="1763"/>
                  </a:cubicBezTo>
                  <a:cubicBezTo>
                    <a:pt x="488" y="1805"/>
                    <a:pt x="488" y="1805"/>
                    <a:pt x="488" y="1805"/>
                  </a:cubicBezTo>
                  <a:cubicBezTo>
                    <a:pt x="483" y="1805"/>
                    <a:pt x="483" y="1800"/>
                    <a:pt x="483" y="1800"/>
                  </a:cubicBezTo>
                  <a:moveTo>
                    <a:pt x="761" y="1717"/>
                  </a:moveTo>
                  <a:cubicBezTo>
                    <a:pt x="751" y="1712"/>
                    <a:pt x="740" y="1707"/>
                    <a:pt x="730" y="1707"/>
                  </a:cubicBezTo>
                  <a:cubicBezTo>
                    <a:pt x="720" y="1707"/>
                    <a:pt x="714" y="1707"/>
                    <a:pt x="709" y="1707"/>
                  </a:cubicBezTo>
                  <a:cubicBezTo>
                    <a:pt x="641" y="1557"/>
                    <a:pt x="641" y="1557"/>
                    <a:pt x="641" y="1557"/>
                  </a:cubicBezTo>
                  <a:cubicBezTo>
                    <a:pt x="651" y="1552"/>
                    <a:pt x="656" y="1547"/>
                    <a:pt x="656" y="1537"/>
                  </a:cubicBezTo>
                  <a:cubicBezTo>
                    <a:pt x="656" y="1537"/>
                    <a:pt x="656" y="1537"/>
                    <a:pt x="656" y="1531"/>
                  </a:cubicBezTo>
                  <a:cubicBezTo>
                    <a:pt x="1045" y="1454"/>
                    <a:pt x="1045" y="1454"/>
                    <a:pt x="1045" y="1454"/>
                  </a:cubicBezTo>
                  <a:cubicBezTo>
                    <a:pt x="1045" y="1454"/>
                    <a:pt x="1045" y="1459"/>
                    <a:pt x="1045" y="1459"/>
                  </a:cubicBezTo>
                  <a:lnTo>
                    <a:pt x="761" y="1717"/>
                  </a:lnTo>
                  <a:close/>
                  <a:moveTo>
                    <a:pt x="1092" y="1428"/>
                  </a:moveTo>
                  <a:cubicBezTo>
                    <a:pt x="1402" y="1175"/>
                    <a:pt x="1402" y="1175"/>
                    <a:pt x="1402" y="1175"/>
                  </a:cubicBezTo>
                  <a:cubicBezTo>
                    <a:pt x="1402" y="1175"/>
                    <a:pt x="1408" y="1175"/>
                    <a:pt x="1408" y="1175"/>
                  </a:cubicBezTo>
                  <a:cubicBezTo>
                    <a:pt x="1450" y="1537"/>
                    <a:pt x="1450" y="1537"/>
                    <a:pt x="1450" y="1537"/>
                  </a:cubicBezTo>
                  <a:cubicBezTo>
                    <a:pt x="1445" y="1537"/>
                    <a:pt x="1439" y="1542"/>
                    <a:pt x="1434" y="1552"/>
                  </a:cubicBezTo>
                  <a:cubicBezTo>
                    <a:pt x="1098" y="1449"/>
                    <a:pt x="1098" y="1449"/>
                    <a:pt x="1098" y="1449"/>
                  </a:cubicBezTo>
                  <a:cubicBezTo>
                    <a:pt x="1098" y="1449"/>
                    <a:pt x="1098" y="1443"/>
                    <a:pt x="1098" y="1443"/>
                  </a:cubicBezTo>
                  <a:cubicBezTo>
                    <a:pt x="1098" y="1439"/>
                    <a:pt x="1098" y="1433"/>
                    <a:pt x="1092" y="1428"/>
                  </a:cubicBezTo>
                  <a:moveTo>
                    <a:pt x="1534" y="1423"/>
                  </a:moveTo>
                  <a:cubicBezTo>
                    <a:pt x="1471" y="1537"/>
                    <a:pt x="1471" y="1537"/>
                    <a:pt x="1471" y="1537"/>
                  </a:cubicBezTo>
                  <a:cubicBezTo>
                    <a:pt x="1466" y="1537"/>
                    <a:pt x="1460" y="1537"/>
                    <a:pt x="1460" y="1537"/>
                  </a:cubicBezTo>
                  <a:cubicBezTo>
                    <a:pt x="1418" y="1175"/>
                    <a:pt x="1418" y="1175"/>
                    <a:pt x="1418" y="1175"/>
                  </a:cubicBezTo>
                  <a:cubicBezTo>
                    <a:pt x="1534" y="1345"/>
                    <a:pt x="1534" y="1345"/>
                    <a:pt x="1534" y="1345"/>
                  </a:cubicBezTo>
                  <a:cubicBezTo>
                    <a:pt x="1524" y="1356"/>
                    <a:pt x="1513" y="1371"/>
                    <a:pt x="1513" y="1387"/>
                  </a:cubicBezTo>
                  <a:cubicBezTo>
                    <a:pt x="1513" y="1402"/>
                    <a:pt x="1524" y="1418"/>
                    <a:pt x="1534" y="1423"/>
                  </a:cubicBezTo>
                  <a:moveTo>
                    <a:pt x="1424" y="1150"/>
                  </a:moveTo>
                  <a:cubicBezTo>
                    <a:pt x="1424" y="1145"/>
                    <a:pt x="1418" y="1145"/>
                    <a:pt x="1418" y="1145"/>
                  </a:cubicBezTo>
                  <a:cubicBezTo>
                    <a:pt x="1513" y="840"/>
                    <a:pt x="1513" y="840"/>
                    <a:pt x="1513" y="840"/>
                  </a:cubicBezTo>
                  <a:cubicBezTo>
                    <a:pt x="1518" y="840"/>
                    <a:pt x="1518" y="840"/>
                    <a:pt x="1518" y="840"/>
                  </a:cubicBezTo>
                  <a:cubicBezTo>
                    <a:pt x="1644" y="990"/>
                    <a:pt x="1644" y="990"/>
                    <a:pt x="1644" y="990"/>
                  </a:cubicBezTo>
                  <a:cubicBezTo>
                    <a:pt x="1639" y="995"/>
                    <a:pt x="1634" y="1000"/>
                    <a:pt x="1634" y="1010"/>
                  </a:cubicBezTo>
                  <a:cubicBezTo>
                    <a:pt x="1634" y="1010"/>
                    <a:pt x="1634" y="1015"/>
                    <a:pt x="1639" y="1021"/>
                  </a:cubicBezTo>
                  <a:lnTo>
                    <a:pt x="1424" y="1150"/>
                  </a:lnTo>
                  <a:close/>
                  <a:moveTo>
                    <a:pt x="1660" y="980"/>
                  </a:moveTo>
                  <a:cubicBezTo>
                    <a:pt x="1655" y="980"/>
                    <a:pt x="1655" y="985"/>
                    <a:pt x="1650" y="985"/>
                  </a:cubicBezTo>
                  <a:cubicBezTo>
                    <a:pt x="1529" y="835"/>
                    <a:pt x="1529" y="835"/>
                    <a:pt x="1529" y="835"/>
                  </a:cubicBezTo>
                  <a:cubicBezTo>
                    <a:pt x="1529" y="835"/>
                    <a:pt x="1529" y="830"/>
                    <a:pt x="1529" y="830"/>
                  </a:cubicBezTo>
                  <a:cubicBezTo>
                    <a:pt x="1529" y="825"/>
                    <a:pt x="1529" y="820"/>
                    <a:pt x="1524" y="814"/>
                  </a:cubicBezTo>
                  <a:cubicBezTo>
                    <a:pt x="1681" y="495"/>
                    <a:pt x="1681" y="495"/>
                    <a:pt x="1681" y="495"/>
                  </a:cubicBezTo>
                  <a:lnTo>
                    <a:pt x="1660" y="980"/>
                  </a:lnTo>
                  <a:close/>
                  <a:moveTo>
                    <a:pt x="1702" y="474"/>
                  </a:moveTo>
                  <a:cubicBezTo>
                    <a:pt x="1849" y="448"/>
                    <a:pt x="1849" y="448"/>
                    <a:pt x="1849" y="448"/>
                  </a:cubicBezTo>
                  <a:cubicBezTo>
                    <a:pt x="1849" y="453"/>
                    <a:pt x="1855" y="459"/>
                    <a:pt x="1860" y="459"/>
                  </a:cubicBezTo>
                  <a:cubicBezTo>
                    <a:pt x="1828" y="758"/>
                    <a:pt x="1828" y="758"/>
                    <a:pt x="1828" y="758"/>
                  </a:cubicBezTo>
                  <a:cubicBezTo>
                    <a:pt x="1697" y="484"/>
                    <a:pt x="1697" y="484"/>
                    <a:pt x="1697" y="484"/>
                  </a:cubicBezTo>
                  <a:cubicBezTo>
                    <a:pt x="1697" y="484"/>
                    <a:pt x="1702" y="479"/>
                    <a:pt x="1702" y="474"/>
                  </a:cubicBezTo>
                  <a:cubicBezTo>
                    <a:pt x="1702" y="474"/>
                    <a:pt x="1702" y="474"/>
                    <a:pt x="1702" y="474"/>
                  </a:cubicBezTo>
                  <a:moveTo>
                    <a:pt x="1870" y="459"/>
                  </a:moveTo>
                  <a:cubicBezTo>
                    <a:pt x="1875" y="459"/>
                    <a:pt x="1881" y="459"/>
                    <a:pt x="1886" y="448"/>
                  </a:cubicBezTo>
                  <a:cubicBezTo>
                    <a:pt x="2107" y="515"/>
                    <a:pt x="2107" y="515"/>
                    <a:pt x="2107" y="515"/>
                  </a:cubicBezTo>
                  <a:cubicBezTo>
                    <a:pt x="2107" y="515"/>
                    <a:pt x="2107" y="521"/>
                    <a:pt x="2107" y="521"/>
                  </a:cubicBezTo>
                  <a:cubicBezTo>
                    <a:pt x="2107" y="525"/>
                    <a:pt x="2112" y="531"/>
                    <a:pt x="2112" y="536"/>
                  </a:cubicBezTo>
                  <a:cubicBezTo>
                    <a:pt x="1834" y="763"/>
                    <a:pt x="1834" y="763"/>
                    <a:pt x="1834" y="763"/>
                  </a:cubicBezTo>
                  <a:lnTo>
                    <a:pt x="1870" y="459"/>
                  </a:lnTo>
                  <a:close/>
                  <a:moveTo>
                    <a:pt x="2144" y="495"/>
                  </a:moveTo>
                  <a:cubicBezTo>
                    <a:pt x="2165" y="242"/>
                    <a:pt x="2165" y="242"/>
                    <a:pt x="2165" y="242"/>
                  </a:cubicBezTo>
                  <a:cubicBezTo>
                    <a:pt x="2180" y="242"/>
                    <a:pt x="2191" y="232"/>
                    <a:pt x="2191" y="216"/>
                  </a:cubicBezTo>
                  <a:cubicBezTo>
                    <a:pt x="2385" y="206"/>
                    <a:pt x="2385" y="206"/>
                    <a:pt x="2385" y="206"/>
                  </a:cubicBezTo>
                  <a:cubicBezTo>
                    <a:pt x="2385" y="206"/>
                    <a:pt x="2385" y="211"/>
                    <a:pt x="2390" y="211"/>
                  </a:cubicBezTo>
                  <a:cubicBezTo>
                    <a:pt x="2154" y="500"/>
                    <a:pt x="2154" y="500"/>
                    <a:pt x="2154" y="500"/>
                  </a:cubicBezTo>
                  <a:cubicBezTo>
                    <a:pt x="2154" y="500"/>
                    <a:pt x="2149" y="495"/>
                    <a:pt x="2144" y="495"/>
                  </a:cubicBezTo>
                  <a:moveTo>
                    <a:pt x="2401" y="195"/>
                  </a:moveTo>
                  <a:cubicBezTo>
                    <a:pt x="2459" y="51"/>
                    <a:pt x="2459" y="51"/>
                    <a:pt x="2459" y="51"/>
                  </a:cubicBezTo>
                  <a:cubicBezTo>
                    <a:pt x="2459" y="51"/>
                    <a:pt x="2459" y="51"/>
                    <a:pt x="2464" y="51"/>
                  </a:cubicBezTo>
                  <a:cubicBezTo>
                    <a:pt x="2464" y="51"/>
                    <a:pt x="2464" y="51"/>
                    <a:pt x="2464" y="51"/>
                  </a:cubicBezTo>
                  <a:cubicBezTo>
                    <a:pt x="2580" y="402"/>
                    <a:pt x="2580" y="402"/>
                    <a:pt x="2580" y="402"/>
                  </a:cubicBezTo>
                  <a:cubicBezTo>
                    <a:pt x="2580" y="402"/>
                    <a:pt x="2580" y="402"/>
                    <a:pt x="2575" y="407"/>
                  </a:cubicBezTo>
                  <a:cubicBezTo>
                    <a:pt x="2406" y="206"/>
                    <a:pt x="2406" y="206"/>
                    <a:pt x="2406" y="206"/>
                  </a:cubicBezTo>
                  <a:cubicBezTo>
                    <a:pt x="2406" y="206"/>
                    <a:pt x="2406" y="206"/>
                    <a:pt x="2406" y="206"/>
                  </a:cubicBezTo>
                  <a:cubicBezTo>
                    <a:pt x="2406" y="201"/>
                    <a:pt x="2406" y="195"/>
                    <a:pt x="2401" y="195"/>
                  </a:cubicBezTo>
                  <a:moveTo>
                    <a:pt x="3431" y="247"/>
                  </a:moveTo>
                  <a:cubicBezTo>
                    <a:pt x="3037" y="531"/>
                    <a:pt x="3037" y="531"/>
                    <a:pt x="3037" y="531"/>
                  </a:cubicBezTo>
                  <a:cubicBezTo>
                    <a:pt x="3037" y="525"/>
                    <a:pt x="3032" y="521"/>
                    <a:pt x="3026" y="521"/>
                  </a:cubicBezTo>
                  <a:cubicBezTo>
                    <a:pt x="3042" y="330"/>
                    <a:pt x="3042" y="330"/>
                    <a:pt x="3042" y="330"/>
                  </a:cubicBezTo>
                  <a:cubicBezTo>
                    <a:pt x="3042" y="330"/>
                    <a:pt x="3042" y="330"/>
                    <a:pt x="3042" y="330"/>
                  </a:cubicBezTo>
                  <a:cubicBezTo>
                    <a:pt x="3069" y="330"/>
                    <a:pt x="3095" y="309"/>
                    <a:pt x="3095" y="283"/>
                  </a:cubicBezTo>
                  <a:lnTo>
                    <a:pt x="3431" y="247"/>
                  </a:lnTo>
                  <a:close/>
                  <a:moveTo>
                    <a:pt x="4403" y="1531"/>
                  </a:moveTo>
                  <a:cubicBezTo>
                    <a:pt x="4403" y="1531"/>
                    <a:pt x="4403" y="1531"/>
                    <a:pt x="4403" y="1531"/>
                  </a:cubicBezTo>
                  <a:cubicBezTo>
                    <a:pt x="4172" y="1439"/>
                    <a:pt x="4172" y="1439"/>
                    <a:pt x="4172" y="1439"/>
                  </a:cubicBezTo>
                  <a:cubicBezTo>
                    <a:pt x="4172" y="1433"/>
                    <a:pt x="4167" y="1428"/>
                    <a:pt x="4161" y="1428"/>
                  </a:cubicBezTo>
                  <a:cubicBezTo>
                    <a:pt x="4120" y="1222"/>
                    <a:pt x="4120" y="1222"/>
                    <a:pt x="4120" y="1222"/>
                  </a:cubicBezTo>
                  <a:cubicBezTo>
                    <a:pt x="4120" y="1222"/>
                    <a:pt x="4125" y="1217"/>
                    <a:pt x="4125" y="1217"/>
                  </a:cubicBezTo>
                  <a:lnTo>
                    <a:pt x="4403" y="1531"/>
                  </a:lnTo>
                  <a:close/>
                  <a:moveTo>
                    <a:pt x="4897" y="1717"/>
                  </a:moveTo>
                  <a:cubicBezTo>
                    <a:pt x="4792" y="2109"/>
                    <a:pt x="4792" y="2109"/>
                    <a:pt x="4792" y="2109"/>
                  </a:cubicBezTo>
                  <a:cubicBezTo>
                    <a:pt x="4792" y="2109"/>
                    <a:pt x="4792" y="2109"/>
                    <a:pt x="4787" y="2109"/>
                  </a:cubicBezTo>
                  <a:cubicBezTo>
                    <a:pt x="4787" y="2109"/>
                    <a:pt x="4787" y="2109"/>
                    <a:pt x="4781" y="2109"/>
                  </a:cubicBezTo>
                  <a:cubicBezTo>
                    <a:pt x="4645" y="1727"/>
                    <a:pt x="4645" y="1727"/>
                    <a:pt x="4645" y="1727"/>
                  </a:cubicBezTo>
                  <a:cubicBezTo>
                    <a:pt x="4645" y="1727"/>
                    <a:pt x="4645" y="1722"/>
                    <a:pt x="4645" y="1722"/>
                  </a:cubicBezTo>
                  <a:cubicBezTo>
                    <a:pt x="4881" y="1696"/>
                    <a:pt x="4881" y="1696"/>
                    <a:pt x="4881" y="1696"/>
                  </a:cubicBezTo>
                  <a:cubicBezTo>
                    <a:pt x="4881" y="1707"/>
                    <a:pt x="4887" y="1712"/>
                    <a:pt x="4897" y="1717"/>
                  </a:cubicBezTo>
                  <a:moveTo>
                    <a:pt x="5050" y="2166"/>
                  </a:moveTo>
                  <a:cubicBezTo>
                    <a:pt x="5050" y="2176"/>
                    <a:pt x="5055" y="2181"/>
                    <a:pt x="5060" y="2181"/>
                  </a:cubicBezTo>
                  <a:cubicBezTo>
                    <a:pt x="5002" y="2449"/>
                    <a:pt x="5002" y="2449"/>
                    <a:pt x="5002" y="2449"/>
                  </a:cubicBezTo>
                  <a:cubicBezTo>
                    <a:pt x="5002" y="2449"/>
                    <a:pt x="5002" y="2449"/>
                    <a:pt x="5002" y="2449"/>
                  </a:cubicBezTo>
                  <a:cubicBezTo>
                    <a:pt x="4997" y="2449"/>
                    <a:pt x="4997" y="2449"/>
                    <a:pt x="4992" y="2455"/>
                  </a:cubicBezTo>
                  <a:cubicBezTo>
                    <a:pt x="4808" y="2161"/>
                    <a:pt x="4808" y="2161"/>
                    <a:pt x="4808" y="2161"/>
                  </a:cubicBezTo>
                  <a:cubicBezTo>
                    <a:pt x="4813" y="2155"/>
                    <a:pt x="4813" y="2150"/>
                    <a:pt x="4813" y="2145"/>
                  </a:cubicBezTo>
                  <a:lnTo>
                    <a:pt x="5050" y="2166"/>
                  </a:lnTo>
                  <a:close/>
                  <a:moveTo>
                    <a:pt x="5008" y="2934"/>
                  </a:moveTo>
                  <a:cubicBezTo>
                    <a:pt x="5008" y="2934"/>
                    <a:pt x="5008" y="2934"/>
                    <a:pt x="5008" y="2934"/>
                  </a:cubicBezTo>
                  <a:cubicBezTo>
                    <a:pt x="4745" y="3032"/>
                    <a:pt x="4745" y="3032"/>
                    <a:pt x="4745" y="3032"/>
                  </a:cubicBezTo>
                  <a:cubicBezTo>
                    <a:pt x="4971" y="2821"/>
                    <a:pt x="4971" y="2821"/>
                    <a:pt x="4971" y="2821"/>
                  </a:cubicBezTo>
                  <a:cubicBezTo>
                    <a:pt x="4976" y="2826"/>
                    <a:pt x="4981" y="2831"/>
                    <a:pt x="4986" y="2831"/>
                  </a:cubicBezTo>
                  <a:cubicBezTo>
                    <a:pt x="4986" y="2831"/>
                    <a:pt x="4992" y="2831"/>
                    <a:pt x="4992" y="2831"/>
                  </a:cubicBezTo>
                  <a:cubicBezTo>
                    <a:pt x="5013" y="2924"/>
                    <a:pt x="5013" y="2924"/>
                    <a:pt x="5013" y="2924"/>
                  </a:cubicBezTo>
                  <a:cubicBezTo>
                    <a:pt x="5008" y="2929"/>
                    <a:pt x="5008" y="2929"/>
                    <a:pt x="5008" y="2934"/>
                  </a:cubicBezTo>
                  <a:moveTo>
                    <a:pt x="4535" y="2810"/>
                  </a:moveTo>
                  <a:cubicBezTo>
                    <a:pt x="4960" y="2805"/>
                    <a:pt x="4960" y="2805"/>
                    <a:pt x="4960" y="2805"/>
                  </a:cubicBezTo>
                  <a:cubicBezTo>
                    <a:pt x="4960" y="2810"/>
                    <a:pt x="4965" y="2816"/>
                    <a:pt x="4965" y="2816"/>
                  </a:cubicBezTo>
                  <a:cubicBezTo>
                    <a:pt x="4740" y="3027"/>
                    <a:pt x="4740" y="3027"/>
                    <a:pt x="4740" y="3027"/>
                  </a:cubicBezTo>
                  <a:cubicBezTo>
                    <a:pt x="4734" y="3022"/>
                    <a:pt x="4729" y="3022"/>
                    <a:pt x="4729" y="3022"/>
                  </a:cubicBezTo>
                  <a:cubicBezTo>
                    <a:pt x="4724" y="3022"/>
                    <a:pt x="4719" y="3022"/>
                    <a:pt x="4719" y="3027"/>
                  </a:cubicBezTo>
                  <a:cubicBezTo>
                    <a:pt x="4529" y="2821"/>
                    <a:pt x="4529" y="2821"/>
                    <a:pt x="4529" y="2821"/>
                  </a:cubicBezTo>
                  <a:cubicBezTo>
                    <a:pt x="4535" y="2816"/>
                    <a:pt x="4535" y="2810"/>
                    <a:pt x="4535" y="2810"/>
                  </a:cubicBezTo>
                  <a:moveTo>
                    <a:pt x="4771" y="2583"/>
                  </a:moveTo>
                  <a:cubicBezTo>
                    <a:pt x="4981" y="2491"/>
                    <a:pt x="4981" y="2491"/>
                    <a:pt x="4981" y="2491"/>
                  </a:cubicBezTo>
                  <a:cubicBezTo>
                    <a:pt x="4981" y="2501"/>
                    <a:pt x="4992" y="2501"/>
                    <a:pt x="4997" y="2506"/>
                  </a:cubicBezTo>
                  <a:cubicBezTo>
                    <a:pt x="4986" y="2774"/>
                    <a:pt x="4986" y="2774"/>
                    <a:pt x="4986" y="2774"/>
                  </a:cubicBezTo>
                  <a:cubicBezTo>
                    <a:pt x="4981" y="2774"/>
                    <a:pt x="4976" y="2779"/>
                    <a:pt x="4971" y="2779"/>
                  </a:cubicBezTo>
                  <a:cubicBezTo>
                    <a:pt x="4771" y="2589"/>
                    <a:pt x="4771" y="2589"/>
                    <a:pt x="4771" y="2589"/>
                  </a:cubicBezTo>
                  <a:cubicBezTo>
                    <a:pt x="4771" y="2583"/>
                    <a:pt x="4771" y="2583"/>
                    <a:pt x="4771" y="2583"/>
                  </a:cubicBezTo>
                  <a:cubicBezTo>
                    <a:pt x="4771" y="2583"/>
                    <a:pt x="4771" y="2583"/>
                    <a:pt x="4771" y="2583"/>
                  </a:cubicBezTo>
                  <a:moveTo>
                    <a:pt x="5008" y="2506"/>
                  </a:moveTo>
                  <a:cubicBezTo>
                    <a:pt x="5018" y="2506"/>
                    <a:pt x="5029" y="2491"/>
                    <a:pt x="5029" y="2480"/>
                  </a:cubicBezTo>
                  <a:cubicBezTo>
                    <a:pt x="5029" y="2470"/>
                    <a:pt x="5029" y="2465"/>
                    <a:pt x="5023" y="2460"/>
                  </a:cubicBezTo>
                  <a:cubicBezTo>
                    <a:pt x="5139" y="2336"/>
                    <a:pt x="5139" y="2336"/>
                    <a:pt x="5139" y="2336"/>
                  </a:cubicBezTo>
                  <a:cubicBezTo>
                    <a:pt x="4992" y="2769"/>
                    <a:pt x="4992" y="2769"/>
                    <a:pt x="4992" y="2769"/>
                  </a:cubicBezTo>
                  <a:lnTo>
                    <a:pt x="5008" y="2506"/>
                  </a:lnTo>
                  <a:close/>
                  <a:moveTo>
                    <a:pt x="4876" y="1691"/>
                  </a:moveTo>
                  <a:cubicBezTo>
                    <a:pt x="4645" y="1712"/>
                    <a:pt x="4645" y="1712"/>
                    <a:pt x="4645" y="1712"/>
                  </a:cubicBezTo>
                  <a:cubicBezTo>
                    <a:pt x="4645" y="1712"/>
                    <a:pt x="4645" y="1712"/>
                    <a:pt x="4640" y="1707"/>
                  </a:cubicBezTo>
                  <a:cubicBezTo>
                    <a:pt x="4661" y="1418"/>
                    <a:pt x="4661" y="1418"/>
                    <a:pt x="4661" y="1418"/>
                  </a:cubicBezTo>
                  <a:cubicBezTo>
                    <a:pt x="4887" y="1676"/>
                    <a:pt x="4887" y="1676"/>
                    <a:pt x="4887" y="1676"/>
                  </a:cubicBezTo>
                  <a:cubicBezTo>
                    <a:pt x="4881" y="1676"/>
                    <a:pt x="4876" y="1681"/>
                    <a:pt x="4876" y="1691"/>
                  </a:cubicBezTo>
                  <a:moveTo>
                    <a:pt x="4650" y="1418"/>
                  </a:moveTo>
                  <a:cubicBezTo>
                    <a:pt x="4650" y="1418"/>
                    <a:pt x="4650" y="1418"/>
                    <a:pt x="4655" y="1418"/>
                  </a:cubicBezTo>
                  <a:cubicBezTo>
                    <a:pt x="4635" y="1707"/>
                    <a:pt x="4635" y="1707"/>
                    <a:pt x="4635" y="1707"/>
                  </a:cubicBezTo>
                  <a:cubicBezTo>
                    <a:pt x="4635" y="1707"/>
                    <a:pt x="4629" y="1707"/>
                    <a:pt x="4629" y="1707"/>
                  </a:cubicBezTo>
                  <a:cubicBezTo>
                    <a:pt x="4450" y="1562"/>
                    <a:pt x="4450" y="1562"/>
                    <a:pt x="4450" y="1562"/>
                  </a:cubicBezTo>
                  <a:cubicBezTo>
                    <a:pt x="4450" y="1557"/>
                    <a:pt x="4456" y="1552"/>
                    <a:pt x="4456" y="1547"/>
                  </a:cubicBezTo>
                  <a:cubicBezTo>
                    <a:pt x="4456" y="1542"/>
                    <a:pt x="4456" y="1542"/>
                    <a:pt x="4450" y="1537"/>
                  </a:cubicBezTo>
                  <a:lnTo>
                    <a:pt x="4650" y="1418"/>
                  </a:lnTo>
                  <a:close/>
                  <a:moveTo>
                    <a:pt x="3915" y="1449"/>
                  </a:moveTo>
                  <a:cubicBezTo>
                    <a:pt x="3909" y="1428"/>
                    <a:pt x="3894" y="1407"/>
                    <a:pt x="3867" y="1407"/>
                  </a:cubicBezTo>
                  <a:cubicBezTo>
                    <a:pt x="3862" y="1407"/>
                    <a:pt x="3857" y="1407"/>
                    <a:pt x="3851" y="1407"/>
                  </a:cubicBezTo>
                  <a:cubicBezTo>
                    <a:pt x="3783" y="1212"/>
                    <a:pt x="3783" y="1212"/>
                    <a:pt x="3783" y="1212"/>
                  </a:cubicBezTo>
                  <a:cubicBezTo>
                    <a:pt x="3788" y="1206"/>
                    <a:pt x="3788" y="1206"/>
                    <a:pt x="3788" y="1206"/>
                  </a:cubicBezTo>
                  <a:cubicBezTo>
                    <a:pt x="4083" y="1201"/>
                    <a:pt x="4083" y="1201"/>
                    <a:pt x="4083" y="1201"/>
                  </a:cubicBezTo>
                  <a:cubicBezTo>
                    <a:pt x="4083" y="1212"/>
                    <a:pt x="4093" y="1222"/>
                    <a:pt x="4109" y="1222"/>
                  </a:cubicBezTo>
                  <a:cubicBezTo>
                    <a:pt x="4109" y="1222"/>
                    <a:pt x="4109" y="1222"/>
                    <a:pt x="4109" y="1222"/>
                  </a:cubicBezTo>
                  <a:cubicBezTo>
                    <a:pt x="4156" y="1428"/>
                    <a:pt x="4156" y="1428"/>
                    <a:pt x="4156" y="1428"/>
                  </a:cubicBezTo>
                  <a:cubicBezTo>
                    <a:pt x="4151" y="1428"/>
                    <a:pt x="4151" y="1433"/>
                    <a:pt x="4151" y="1433"/>
                  </a:cubicBezTo>
                  <a:lnTo>
                    <a:pt x="3915" y="1449"/>
                  </a:lnTo>
                  <a:close/>
                  <a:moveTo>
                    <a:pt x="3605" y="608"/>
                  </a:moveTo>
                  <a:cubicBezTo>
                    <a:pt x="3799" y="912"/>
                    <a:pt x="3799" y="912"/>
                    <a:pt x="3799" y="912"/>
                  </a:cubicBezTo>
                  <a:cubicBezTo>
                    <a:pt x="3794" y="917"/>
                    <a:pt x="3788" y="928"/>
                    <a:pt x="3788" y="933"/>
                  </a:cubicBezTo>
                  <a:cubicBezTo>
                    <a:pt x="3788" y="938"/>
                    <a:pt x="3788" y="938"/>
                    <a:pt x="3788" y="938"/>
                  </a:cubicBezTo>
                  <a:cubicBezTo>
                    <a:pt x="3599" y="1000"/>
                    <a:pt x="3599" y="1000"/>
                    <a:pt x="3599" y="1000"/>
                  </a:cubicBezTo>
                  <a:cubicBezTo>
                    <a:pt x="3599" y="1000"/>
                    <a:pt x="3599" y="1000"/>
                    <a:pt x="3599" y="1000"/>
                  </a:cubicBezTo>
                  <a:lnTo>
                    <a:pt x="3605" y="608"/>
                  </a:lnTo>
                  <a:close/>
                  <a:moveTo>
                    <a:pt x="3610" y="1315"/>
                  </a:moveTo>
                  <a:cubicBezTo>
                    <a:pt x="3610" y="1315"/>
                    <a:pt x="3605" y="1310"/>
                    <a:pt x="3594" y="1310"/>
                  </a:cubicBezTo>
                  <a:cubicBezTo>
                    <a:pt x="3594" y="1021"/>
                    <a:pt x="3594" y="1021"/>
                    <a:pt x="3594" y="1021"/>
                  </a:cubicBezTo>
                  <a:cubicBezTo>
                    <a:pt x="3767" y="1196"/>
                    <a:pt x="3767" y="1196"/>
                    <a:pt x="3767" y="1196"/>
                  </a:cubicBezTo>
                  <a:cubicBezTo>
                    <a:pt x="3767" y="1196"/>
                    <a:pt x="3767" y="1201"/>
                    <a:pt x="3767" y="1201"/>
                  </a:cubicBezTo>
                  <a:cubicBezTo>
                    <a:pt x="3767" y="1201"/>
                    <a:pt x="3767" y="1201"/>
                    <a:pt x="3767" y="1206"/>
                  </a:cubicBezTo>
                  <a:lnTo>
                    <a:pt x="3610" y="1315"/>
                  </a:lnTo>
                  <a:close/>
                  <a:moveTo>
                    <a:pt x="3773" y="1191"/>
                  </a:moveTo>
                  <a:cubicBezTo>
                    <a:pt x="3773" y="1191"/>
                    <a:pt x="3773" y="1191"/>
                    <a:pt x="3773" y="1191"/>
                  </a:cubicBezTo>
                  <a:cubicBezTo>
                    <a:pt x="3605" y="1010"/>
                    <a:pt x="3605" y="1010"/>
                    <a:pt x="3605" y="1010"/>
                  </a:cubicBezTo>
                  <a:cubicBezTo>
                    <a:pt x="3605" y="1010"/>
                    <a:pt x="3605" y="1010"/>
                    <a:pt x="3605" y="1010"/>
                  </a:cubicBezTo>
                  <a:cubicBezTo>
                    <a:pt x="3605" y="1010"/>
                    <a:pt x="3605" y="1010"/>
                    <a:pt x="3605" y="1010"/>
                  </a:cubicBezTo>
                  <a:cubicBezTo>
                    <a:pt x="3788" y="949"/>
                    <a:pt x="3788" y="949"/>
                    <a:pt x="3788" y="949"/>
                  </a:cubicBezTo>
                  <a:cubicBezTo>
                    <a:pt x="3794" y="954"/>
                    <a:pt x="3799" y="959"/>
                    <a:pt x="3804" y="959"/>
                  </a:cubicBezTo>
                  <a:lnTo>
                    <a:pt x="3773" y="1191"/>
                  </a:lnTo>
                  <a:close/>
                  <a:moveTo>
                    <a:pt x="3615" y="1325"/>
                  </a:moveTo>
                  <a:cubicBezTo>
                    <a:pt x="3773" y="1212"/>
                    <a:pt x="3773" y="1212"/>
                    <a:pt x="3773" y="1212"/>
                  </a:cubicBezTo>
                  <a:cubicBezTo>
                    <a:pt x="3773" y="1212"/>
                    <a:pt x="3773" y="1212"/>
                    <a:pt x="3778" y="1212"/>
                  </a:cubicBezTo>
                  <a:cubicBezTo>
                    <a:pt x="3778" y="1212"/>
                    <a:pt x="3778" y="1212"/>
                    <a:pt x="3778" y="1212"/>
                  </a:cubicBezTo>
                  <a:cubicBezTo>
                    <a:pt x="3846" y="1413"/>
                    <a:pt x="3846" y="1413"/>
                    <a:pt x="3846" y="1413"/>
                  </a:cubicBezTo>
                  <a:cubicBezTo>
                    <a:pt x="3836" y="1418"/>
                    <a:pt x="3825" y="1423"/>
                    <a:pt x="3820" y="1433"/>
                  </a:cubicBezTo>
                  <a:cubicBezTo>
                    <a:pt x="3620" y="1345"/>
                    <a:pt x="3620" y="1345"/>
                    <a:pt x="3620" y="1345"/>
                  </a:cubicBezTo>
                  <a:cubicBezTo>
                    <a:pt x="3620" y="1341"/>
                    <a:pt x="3620" y="1341"/>
                    <a:pt x="3620" y="1335"/>
                  </a:cubicBezTo>
                  <a:cubicBezTo>
                    <a:pt x="3620" y="1330"/>
                    <a:pt x="3620" y="1325"/>
                    <a:pt x="3615" y="1325"/>
                  </a:cubicBezTo>
                  <a:moveTo>
                    <a:pt x="4083" y="1191"/>
                  </a:moveTo>
                  <a:cubicBezTo>
                    <a:pt x="3788" y="1196"/>
                    <a:pt x="3788" y="1196"/>
                    <a:pt x="3788" y="1196"/>
                  </a:cubicBezTo>
                  <a:cubicBezTo>
                    <a:pt x="3788" y="1196"/>
                    <a:pt x="3783" y="1191"/>
                    <a:pt x="3783" y="1191"/>
                  </a:cubicBezTo>
                  <a:cubicBezTo>
                    <a:pt x="3815" y="964"/>
                    <a:pt x="3815" y="964"/>
                    <a:pt x="3815" y="964"/>
                  </a:cubicBezTo>
                  <a:cubicBezTo>
                    <a:pt x="3815" y="964"/>
                    <a:pt x="3815" y="964"/>
                    <a:pt x="3815" y="964"/>
                  </a:cubicBezTo>
                  <a:cubicBezTo>
                    <a:pt x="3820" y="964"/>
                    <a:pt x="3830" y="959"/>
                    <a:pt x="3836" y="954"/>
                  </a:cubicBezTo>
                  <a:cubicBezTo>
                    <a:pt x="4088" y="1181"/>
                    <a:pt x="4088" y="1181"/>
                    <a:pt x="4088" y="1181"/>
                  </a:cubicBezTo>
                  <a:cubicBezTo>
                    <a:pt x="4083" y="1186"/>
                    <a:pt x="4083" y="1186"/>
                    <a:pt x="4083" y="1191"/>
                  </a:cubicBezTo>
                  <a:moveTo>
                    <a:pt x="3815" y="907"/>
                  </a:moveTo>
                  <a:cubicBezTo>
                    <a:pt x="3810" y="907"/>
                    <a:pt x="3810" y="907"/>
                    <a:pt x="3804" y="912"/>
                  </a:cubicBezTo>
                  <a:cubicBezTo>
                    <a:pt x="3610" y="598"/>
                    <a:pt x="3610" y="598"/>
                    <a:pt x="3610" y="598"/>
                  </a:cubicBezTo>
                  <a:cubicBezTo>
                    <a:pt x="3846" y="670"/>
                    <a:pt x="3846" y="670"/>
                    <a:pt x="3846" y="670"/>
                  </a:cubicBezTo>
                  <a:cubicBezTo>
                    <a:pt x="3846" y="670"/>
                    <a:pt x="3846" y="675"/>
                    <a:pt x="3851" y="675"/>
                  </a:cubicBezTo>
                  <a:lnTo>
                    <a:pt x="3815" y="907"/>
                  </a:lnTo>
                  <a:close/>
                  <a:moveTo>
                    <a:pt x="3610" y="593"/>
                  </a:moveTo>
                  <a:cubicBezTo>
                    <a:pt x="3610" y="587"/>
                    <a:pt x="3610" y="582"/>
                    <a:pt x="3605" y="582"/>
                  </a:cubicBezTo>
                  <a:cubicBezTo>
                    <a:pt x="3599" y="582"/>
                    <a:pt x="3599" y="582"/>
                    <a:pt x="3599" y="582"/>
                  </a:cubicBezTo>
                  <a:cubicBezTo>
                    <a:pt x="3457" y="262"/>
                    <a:pt x="3457" y="262"/>
                    <a:pt x="3457" y="262"/>
                  </a:cubicBezTo>
                  <a:cubicBezTo>
                    <a:pt x="3836" y="655"/>
                    <a:pt x="3836" y="655"/>
                    <a:pt x="3836" y="655"/>
                  </a:cubicBezTo>
                  <a:lnTo>
                    <a:pt x="3610" y="593"/>
                  </a:lnTo>
                  <a:close/>
                  <a:moveTo>
                    <a:pt x="3042" y="232"/>
                  </a:moveTo>
                  <a:cubicBezTo>
                    <a:pt x="3016" y="232"/>
                    <a:pt x="2995" y="252"/>
                    <a:pt x="2995" y="278"/>
                  </a:cubicBezTo>
                  <a:cubicBezTo>
                    <a:pt x="2769" y="278"/>
                    <a:pt x="2769" y="278"/>
                    <a:pt x="2769" y="278"/>
                  </a:cubicBezTo>
                  <a:cubicBezTo>
                    <a:pt x="3074" y="97"/>
                    <a:pt x="3074" y="97"/>
                    <a:pt x="3074" y="97"/>
                  </a:cubicBezTo>
                  <a:cubicBezTo>
                    <a:pt x="3079" y="97"/>
                    <a:pt x="3079" y="103"/>
                    <a:pt x="3084" y="103"/>
                  </a:cubicBezTo>
                  <a:cubicBezTo>
                    <a:pt x="3053" y="232"/>
                    <a:pt x="3053" y="232"/>
                    <a:pt x="3053" y="232"/>
                  </a:cubicBezTo>
                  <a:cubicBezTo>
                    <a:pt x="3048" y="232"/>
                    <a:pt x="3048" y="232"/>
                    <a:pt x="3042" y="232"/>
                  </a:cubicBezTo>
                  <a:moveTo>
                    <a:pt x="2590" y="397"/>
                  </a:moveTo>
                  <a:cubicBezTo>
                    <a:pt x="2590" y="397"/>
                    <a:pt x="2590" y="402"/>
                    <a:pt x="2590" y="402"/>
                  </a:cubicBezTo>
                  <a:cubicBezTo>
                    <a:pt x="2475" y="51"/>
                    <a:pt x="2475" y="51"/>
                    <a:pt x="2475" y="51"/>
                  </a:cubicBezTo>
                  <a:cubicBezTo>
                    <a:pt x="2480" y="46"/>
                    <a:pt x="2480" y="46"/>
                    <a:pt x="2480" y="46"/>
                  </a:cubicBezTo>
                  <a:cubicBezTo>
                    <a:pt x="2648" y="165"/>
                    <a:pt x="2648" y="165"/>
                    <a:pt x="2648" y="165"/>
                  </a:cubicBezTo>
                  <a:cubicBezTo>
                    <a:pt x="2648" y="165"/>
                    <a:pt x="2648" y="170"/>
                    <a:pt x="2648" y="170"/>
                  </a:cubicBezTo>
                  <a:cubicBezTo>
                    <a:pt x="2643" y="170"/>
                    <a:pt x="2648" y="175"/>
                    <a:pt x="2648" y="175"/>
                  </a:cubicBezTo>
                  <a:cubicBezTo>
                    <a:pt x="2595" y="402"/>
                    <a:pt x="2595" y="402"/>
                    <a:pt x="2595" y="402"/>
                  </a:cubicBezTo>
                  <a:cubicBezTo>
                    <a:pt x="2595" y="397"/>
                    <a:pt x="2595" y="397"/>
                    <a:pt x="2590" y="397"/>
                  </a:cubicBezTo>
                  <a:moveTo>
                    <a:pt x="2669" y="170"/>
                  </a:moveTo>
                  <a:cubicBezTo>
                    <a:pt x="3069" y="92"/>
                    <a:pt x="3069" y="92"/>
                    <a:pt x="3069" y="92"/>
                  </a:cubicBezTo>
                  <a:cubicBezTo>
                    <a:pt x="2758" y="273"/>
                    <a:pt x="2758" y="273"/>
                    <a:pt x="2758" y="273"/>
                  </a:cubicBezTo>
                  <a:cubicBezTo>
                    <a:pt x="2758" y="273"/>
                    <a:pt x="2753" y="268"/>
                    <a:pt x="2753" y="268"/>
                  </a:cubicBezTo>
                  <a:cubicBezTo>
                    <a:pt x="2753" y="268"/>
                    <a:pt x="2748" y="268"/>
                    <a:pt x="2748" y="273"/>
                  </a:cubicBezTo>
                  <a:cubicBezTo>
                    <a:pt x="2664" y="175"/>
                    <a:pt x="2664" y="175"/>
                    <a:pt x="2664" y="175"/>
                  </a:cubicBezTo>
                  <a:cubicBezTo>
                    <a:pt x="2669" y="175"/>
                    <a:pt x="2669" y="170"/>
                    <a:pt x="2669" y="170"/>
                  </a:cubicBezTo>
                  <a:moveTo>
                    <a:pt x="2664" y="165"/>
                  </a:moveTo>
                  <a:cubicBezTo>
                    <a:pt x="2664" y="159"/>
                    <a:pt x="2659" y="159"/>
                    <a:pt x="2659" y="159"/>
                  </a:cubicBezTo>
                  <a:cubicBezTo>
                    <a:pt x="2653" y="159"/>
                    <a:pt x="2653" y="159"/>
                    <a:pt x="2653" y="159"/>
                  </a:cubicBezTo>
                  <a:cubicBezTo>
                    <a:pt x="2485" y="36"/>
                    <a:pt x="2485" y="36"/>
                    <a:pt x="2485" y="36"/>
                  </a:cubicBezTo>
                  <a:cubicBezTo>
                    <a:pt x="2490" y="36"/>
                    <a:pt x="2490" y="36"/>
                    <a:pt x="2490" y="31"/>
                  </a:cubicBezTo>
                  <a:cubicBezTo>
                    <a:pt x="3069" y="82"/>
                    <a:pt x="3069" y="82"/>
                    <a:pt x="3069" y="82"/>
                  </a:cubicBezTo>
                  <a:lnTo>
                    <a:pt x="2664" y="165"/>
                  </a:lnTo>
                  <a:close/>
                  <a:moveTo>
                    <a:pt x="2611" y="407"/>
                  </a:moveTo>
                  <a:cubicBezTo>
                    <a:pt x="2606" y="402"/>
                    <a:pt x="2606" y="402"/>
                    <a:pt x="2601" y="402"/>
                  </a:cubicBezTo>
                  <a:cubicBezTo>
                    <a:pt x="2659" y="180"/>
                    <a:pt x="2659" y="180"/>
                    <a:pt x="2659" y="180"/>
                  </a:cubicBezTo>
                  <a:cubicBezTo>
                    <a:pt x="2659" y="180"/>
                    <a:pt x="2659" y="180"/>
                    <a:pt x="2659" y="180"/>
                  </a:cubicBezTo>
                  <a:cubicBezTo>
                    <a:pt x="2743" y="278"/>
                    <a:pt x="2743" y="278"/>
                    <a:pt x="2743" y="278"/>
                  </a:cubicBezTo>
                  <a:cubicBezTo>
                    <a:pt x="2743" y="278"/>
                    <a:pt x="2743" y="278"/>
                    <a:pt x="2743" y="278"/>
                  </a:cubicBezTo>
                  <a:cubicBezTo>
                    <a:pt x="2743" y="283"/>
                    <a:pt x="2743" y="283"/>
                    <a:pt x="2743" y="283"/>
                  </a:cubicBezTo>
                  <a:lnTo>
                    <a:pt x="2611" y="407"/>
                  </a:lnTo>
                  <a:close/>
                  <a:moveTo>
                    <a:pt x="2764" y="283"/>
                  </a:moveTo>
                  <a:cubicBezTo>
                    <a:pt x="2995" y="283"/>
                    <a:pt x="2995" y="283"/>
                    <a:pt x="2995" y="283"/>
                  </a:cubicBezTo>
                  <a:cubicBezTo>
                    <a:pt x="2995" y="309"/>
                    <a:pt x="3011" y="325"/>
                    <a:pt x="3032" y="330"/>
                  </a:cubicBezTo>
                  <a:cubicBezTo>
                    <a:pt x="3016" y="521"/>
                    <a:pt x="3016" y="521"/>
                    <a:pt x="3016" y="521"/>
                  </a:cubicBezTo>
                  <a:cubicBezTo>
                    <a:pt x="3011" y="521"/>
                    <a:pt x="3005" y="521"/>
                    <a:pt x="3000" y="525"/>
                  </a:cubicBezTo>
                  <a:cubicBezTo>
                    <a:pt x="2764" y="283"/>
                    <a:pt x="2764" y="283"/>
                    <a:pt x="2764" y="283"/>
                  </a:cubicBezTo>
                  <a:cubicBezTo>
                    <a:pt x="2764" y="283"/>
                    <a:pt x="2764" y="283"/>
                    <a:pt x="2764" y="283"/>
                  </a:cubicBezTo>
                  <a:moveTo>
                    <a:pt x="3594" y="603"/>
                  </a:moveTo>
                  <a:cubicBezTo>
                    <a:pt x="3594" y="603"/>
                    <a:pt x="3594" y="603"/>
                    <a:pt x="3599" y="603"/>
                  </a:cubicBezTo>
                  <a:cubicBezTo>
                    <a:pt x="3589" y="995"/>
                    <a:pt x="3589" y="995"/>
                    <a:pt x="3589" y="995"/>
                  </a:cubicBezTo>
                  <a:cubicBezTo>
                    <a:pt x="3436" y="752"/>
                    <a:pt x="3436" y="752"/>
                    <a:pt x="3436" y="752"/>
                  </a:cubicBezTo>
                  <a:cubicBezTo>
                    <a:pt x="3441" y="747"/>
                    <a:pt x="3447" y="737"/>
                    <a:pt x="3447" y="732"/>
                  </a:cubicBezTo>
                  <a:cubicBezTo>
                    <a:pt x="3447" y="727"/>
                    <a:pt x="3441" y="722"/>
                    <a:pt x="3441" y="716"/>
                  </a:cubicBezTo>
                  <a:lnTo>
                    <a:pt x="3594" y="603"/>
                  </a:lnTo>
                  <a:close/>
                  <a:moveTo>
                    <a:pt x="3584" y="1000"/>
                  </a:moveTo>
                  <a:cubicBezTo>
                    <a:pt x="3584" y="1005"/>
                    <a:pt x="3584" y="1005"/>
                    <a:pt x="3584" y="1005"/>
                  </a:cubicBezTo>
                  <a:cubicBezTo>
                    <a:pt x="3584" y="1010"/>
                    <a:pt x="3584" y="1015"/>
                    <a:pt x="3589" y="1021"/>
                  </a:cubicBezTo>
                  <a:cubicBezTo>
                    <a:pt x="3589" y="1304"/>
                    <a:pt x="3589" y="1304"/>
                    <a:pt x="3589" y="1304"/>
                  </a:cubicBezTo>
                  <a:cubicBezTo>
                    <a:pt x="3431" y="758"/>
                    <a:pt x="3431" y="758"/>
                    <a:pt x="3431" y="758"/>
                  </a:cubicBezTo>
                  <a:lnTo>
                    <a:pt x="3584" y="1000"/>
                  </a:lnTo>
                  <a:close/>
                  <a:moveTo>
                    <a:pt x="4083" y="1640"/>
                  </a:moveTo>
                  <a:cubicBezTo>
                    <a:pt x="4161" y="1449"/>
                    <a:pt x="4161" y="1449"/>
                    <a:pt x="4161" y="1449"/>
                  </a:cubicBezTo>
                  <a:cubicBezTo>
                    <a:pt x="4167" y="1449"/>
                    <a:pt x="4167" y="1443"/>
                    <a:pt x="4167" y="1443"/>
                  </a:cubicBezTo>
                  <a:cubicBezTo>
                    <a:pt x="4398" y="1542"/>
                    <a:pt x="4398" y="1542"/>
                    <a:pt x="4398" y="1542"/>
                  </a:cubicBezTo>
                  <a:cubicBezTo>
                    <a:pt x="4398" y="1542"/>
                    <a:pt x="4398" y="1547"/>
                    <a:pt x="4398" y="1547"/>
                  </a:cubicBezTo>
                  <a:cubicBezTo>
                    <a:pt x="4398" y="1547"/>
                    <a:pt x="4398" y="1552"/>
                    <a:pt x="4398" y="1552"/>
                  </a:cubicBezTo>
                  <a:cubicBezTo>
                    <a:pt x="4093" y="1650"/>
                    <a:pt x="4093" y="1650"/>
                    <a:pt x="4093" y="1650"/>
                  </a:cubicBezTo>
                  <a:cubicBezTo>
                    <a:pt x="4093" y="1645"/>
                    <a:pt x="4088" y="1645"/>
                    <a:pt x="4083" y="1640"/>
                  </a:cubicBezTo>
                  <a:moveTo>
                    <a:pt x="4445" y="1567"/>
                  </a:moveTo>
                  <a:cubicBezTo>
                    <a:pt x="4624" y="1717"/>
                    <a:pt x="4624" y="1717"/>
                    <a:pt x="4624" y="1717"/>
                  </a:cubicBezTo>
                  <a:cubicBezTo>
                    <a:pt x="4624" y="1717"/>
                    <a:pt x="4624" y="1717"/>
                    <a:pt x="4624" y="1717"/>
                  </a:cubicBezTo>
                  <a:cubicBezTo>
                    <a:pt x="4624" y="1722"/>
                    <a:pt x="4624" y="1722"/>
                    <a:pt x="4629" y="1727"/>
                  </a:cubicBezTo>
                  <a:cubicBezTo>
                    <a:pt x="4566" y="1959"/>
                    <a:pt x="4566" y="1959"/>
                    <a:pt x="4566" y="1959"/>
                  </a:cubicBezTo>
                  <a:cubicBezTo>
                    <a:pt x="4566" y="1959"/>
                    <a:pt x="4566" y="1959"/>
                    <a:pt x="4566" y="1959"/>
                  </a:cubicBezTo>
                  <a:cubicBezTo>
                    <a:pt x="4440" y="1572"/>
                    <a:pt x="4440" y="1572"/>
                    <a:pt x="4440" y="1572"/>
                  </a:cubicBezTo>
                  <a:cubicBezTo>
                    <a:pt x="4440" y="1572"/>
                    <a:pt x="4440" y="1567"/>
                    <a:pt x="4445" y="1567"/>
                  </a:cubicBezTo>
                  <a:moveTo>
                    <a:pt x="4577" y="1959"/>
                  </a:moveTo>
                  <a:cubicBezTo>
                    <a:pt x="4635" y="1732"/>
                    <a:pt x="4635" y="1732"/>
                    <a:pt x="4635" y="1732"/>
                  </a:cubicBezTo>
                  <a:cubicBezTo>
                    <a:pt x="4776" y="2114"/>
                    <a:pt x="4776" y="2114"/>
                    <a:pt x="4776" y="2114"/>
                  </a:cubicBezTo>
                  <a:cubicBezTo>
                    <a:pt x="4771" y="2114"/>
                    <a:pt x="4771" y="2114"/>
                    <a:pt x="4771" y="2119"/>
                  </a:cubicBezTo>
                  <a:cubicBezTo>
                    <a:pt x="4582" y="1985"/>
                    <a:pt x="4582" y="1985"/>
                    <a:pt x="4582" y="1985"/>
                  </a:cubicBezTo>
                  <a:cubicBezTo>
                    <a:pt x="4587" y="1980"/>
                    <a:pt x="4587" y="1980"/>
                    <a:pt x="4587" y="1980"/>
                  </a:cubicBezTo>
                  <a:cubicBezTo>
                    <a:pt x="4587" y="1970"/>
                    <a:pt x="4582" y="1965"/>
                    <a:pt x="4577" y="1959"/>
                  </a:cubicBezTo>
                  <a:moveTo>
                    <a:pt x="4787" y="2166"/>
                  </a:moveTo>
                  <a:cubicBezTo>
                    <a:pt x="4792" y="2166"/>
                    <a:pt x="4797" y="2166"/>
                    <a:pt x="4797" y="2166"/>
                  </a:cubicBezTo>
                  <a:cubicBezTo>
                    <a:pt x="4986" y="2460"/>
                    <a:pt x="4986" y="2460"/>
                    <a:pt x="4986" y="2460"/>
                  </a:cubicBezTo>
                  <a:cubicBezTo>
                    <a:pt x="4981" y="2460"/>
                    <a:pt x="4976" y="2465"/>
                    <a:pt x="4976" y="2470"/>
                  </a:cubicBezTo>
                  <a:cubicBezTo>
                    <a:pt x="4724" y="2449"/>
                    <a:pt x="4724" y="2449"/>
                    <a:pt x="4724" y="2449"/>
                  </a:cubicBezTo>
                  <a:cubicBezTo>
                    <a:pt x="4724" y="2449"/>
                    <a:pt x="4724" y="2449"/>
                    <a:pt x="4724" y="2449"/>
                  </a:cubicBezTo>
                  <a:cubicBezTo>
                    <a:pt x="4724" y="2429"/>
                    <a:pt x="4713" y="2413"/>
                    <a:pt x="4698" y="2408"/>
                  </a:cubicBezTo>
                  <a:cubicBezTo>
                    <a:pt x="4781" y="2166"/>
                    <a:pt x="4781" y="2166"/>
                    <a:pt x="4781" y="2166"/>
                  </a:cubicBezTo>
                  <a:cubicBezTo>
                    <a:pt x="4787" y="2166"/>
                    <a:pt x="4787" y="2166"/>
                    <a:pt x="4787" y="2166"/>
                  </a:cubicBezTo>
                  <a:moveTo>
                    <a:pt x="4724" y="2460"/>
                  </a:moveTo>
                  <a:cubicBezTo>
                    <a:pt x="4976" y="2480"/>
                    <a:pt x="4976" y="2480"/>
                    <a:pt x="4976" y="2480"/>
                  </a:cubicBezTo>
                  <a:cubicBezTo>
                    <a:pt x="4976" y="2480"/>
                    <a:pt x="4976" y="2485"/>
                    <a:pt x="4976" y="2485"/>
                  </a:cubicBezTo>
                  <a:cubicBezTo>
                    <a:pt x="4766" y="2573"/>
                    <a:pt x="4766" y="2573"/>
                    <a:pt x="4766" y="2573"/>
                  </a:cubicBezTo>
                  <a:cubicBezTo>
                    <a:pt x="4766" y="2573"/>
                    <a:pt x="4766" y="2573"/>
                    <a:pt x="4760" y="2573"/>
                  </a:cubicBezTo>
                  <a:cubicBezTo>
                    <a:pt x="4760" y="2573"/>
                    <a:pt x="4760" y="2573"/>
                    <a:pt x="4760" y="2573"/>
                  </a:cubicBezTo>
                  <a:cubicBezTo>
                    <a:pt x="4708" y="2491"/>
                    <a:pt x="4708" y="2491"/>
                    <a:pt x="4708" y="2491"/>
                  </a:cubicBezTo>
                  <a:cubicBezTo>
                    <a:pt x="4719" y="2480"/>
                    <a:pt x="4724" y="2470"/>
                    <a:pt x="4724" y="2460"/>
                  </a:cubicBezTo>
                  <a:moveTo>
                    <a:pt x="4755" y="2594"/>
                  </a:moveTo>
                  <a:cubicBezTo>
                    <a:pt x="4755" y="2594"/>
                    <a:pt x="4760" y="2594"/>
                    <a:pt x="4760" y="2594"/>
                  </a:cubicBezTo>
                  <a:cubicBezTo>
                    <a:pt x="4760" y="2594"/>
                    <a:pt x="4766" y="2594"/>
                    <a:pt x="4766" y="2594"/>
                  </a:cubicBezTo>
                  <a:cubicBezTo>
                    <a:pt x="4965" y="2785"/>
                    <a:pt x="4965" y="2785"/>
                    <a:pt x="4965" y="2785"/>
                  </a:cubicBezTo>
                  <a:cubicBezTo>
                    <a:pt x="4965" y="2790"/>
                    <a:pt x="4960" y="2795"/>
                    <a:pt x="4960" y="2795"/>
                  </a:cubicBezTo>
                  <a:cubicBezTo>
                    <a:pt x="4540" y="2800"/>
                    <a:pt x="4540" y="2800"/>
                    <a:pt x="4540" y="2800"/>
                  </a:cubicBezTo>
                  <a:cubicBezTo>
                    <a:pt x="4540" y="2795"/>
                    <a:pt x="4535" y="2790"/>
                    <a:pt x="4535" y="2785"/>
                  </a:cubicBezTo>
                  <a:lnTo>
                    <a:pt x="4755" y="2594"/>
                  </a:lnTo>
                  <a:close/>
                  <a:moveTo>
                    <a:pt x="4508" y="2831"/>
                  </a:moveTo>
                  <a:cubicBezTo>
                    <a:pt x="4514" y="2831"/>
                    <a:pt x="4519" y="2826"/>
                    <a:pt x="4524" y="2826"/>
                  </a:cubicBezTo>
                  <a:cubicBezTo>
                    <a:pt x="4708" y="3032"/>
                    <a:pt x="4708" y="3032"/>
                    <a:pt x="4708" y="3032"/>
                  </a:cubicBezTo>
                  <a:cubicBezTo>
                    <a:pt x="4708" y="3032"/>
                    <a:pt x="4708" y="3032"/>
                    <a:pt x="4708" y="3032"/>
                  </a:cubicBezTo>
                  <a:cubicBezTo>
                    <a:pt x="4382" y="2965"/>
                    <a:pt x="4382" y="2965"/>
                    <a:pt x="4382" y="2965"/>
                  </a:cubicBezTo>
                  <a:cubicBezTo>
                    <a:pt x="4382" y="2965"/>
                    <a:pt x="4382" y="2960"/>
                    <a:pt x="4382" y="2960"/>
                  </a:cubicBezTo>
                  <a:cubicBezTo>
                    <a:pt x="4382" y="2950"/>
                    <a:pt x="4377" y="2939"/>
                    <a:pt x="4372" y="2929"/>
                  </a:cubicBezTo>
                  <a:cubicBezTo>
                    <a:pt x="4492" y="2821"/>
                    <a:pt x="4492" y="2821"/>
                    <a:pt x="4492" y="2821"/>
                  </a:cubicBezTo>
                  <a:cubicBezTo>
                    <a:pt x="4498" y="2826"/>
                    <a:pt x="4503" y="2831"/>
                    <a:pt x="4508" y="2831"/>
                  </a:cubicBezTo>
                  <a:moveTo>
                    <a:pt x="4130" y="3264"/>
                  </a:moveTo>
                  <a:cubicBezTo>
                    <a:pt x="4130" y="3264"/>
                    <a:pt x="4130" y="3264"/>
                    <a:pt x="4130" y="3264"/>
                  </a:cubicBezTo>
                  <a:cubicBezTo>
                    <a:pt x="4125" y="3264"/>
                    <a:pt x="4125" y="3264"/>
                    <a:pt x="4120" y="3264"/>
                  </a:cubicBezTo>
                  <a:cubicBezTo>
                    <a:pt x="3904" y="3135"/>
                    <a:pt x="3904" y="3135"/>
                    <a:pt x="3904" y="3135"/>
                  </a:cubicBezTo>
                  <a:cubicBezTo>
                    <a:pt x="3909" y="3130"/>
                    <a:pt x="3909" y="3130"/>
                    <a:pt x="3909" y="3125"/>
                  </a:cubicBezTo>
                  <a:cubicBezTo>
                    <a:pt x="3909" y="3120"/>
                    <a:pt x="3909" y="3120"/>
                    <a:pt x="3909" y="3120"/>
                  </a:cubicBezTo>
                  <a:cubicBezTo>
                    <a:pt x="4288" y="2981"/>
                    <a:pt x="4288" y="2981"/>
                    <a:pt x="4288" y="2981"/>
                  </a:cubicBezTo>
                  <a:cubicBezTo>
                    <a:pt x="4288" y="2986"/>
                    <a:pt x="4293" y="2991"/>
                    <a:pt x="4293" y="2991"/>
                  </a:cubicBezTo>
                  <a:lnTo>
                    <a:pt x="4130" y="3264"/>
                  </a:lnTo>
                  <a:close/>
                  <a:moveTo>
                    <a:pt x="4072" y="3471"/>
                  </a:moveTo>
                  <a:cubicBezTo>
                    <a:pt x="4067" y="3471"/>
                    <a:pt x="4067" y="3471"/>
                    <a:pt x="4062" y="3471"/>
                  </a:cubicBezTo>
                  <a:cubicBezTo>
                    <a:pt x="3899" y="3146"/>
                    <a:pt x="3899" y="3146"/>
                    <a:pt x="3899" y="3146"/>
                  </a:cubicBezTo>
                  <a:cubicBezTo>
                    <a:pt x="3899" y="3146"/>
                    <a:pt x="3899" y="3146"/>
                    <a:pt x="3904" y="3140"/>
                  </a:cubicBezTo>
                  <a:cubicBezTo>
                    <a:pt x="4114" y="3269"/>
                    <a:pt x="4114" y="3269"/>
                    <a:pt x="4114" y="3269"/>
                  </a:cubicBezTo>
                  <a:cubicBezTo>
                    <a:pt x="4114" y="3269"/>
                    <a:pt x="4114" y="3275"/>
                    <a:pt x="4114" y="3275"/>
                  </a:cubicBezTo>
                  <a:cubicBezTo>
                    <a:pt x="4114" y="3275"/>
                    <a:pt x="4120" y="3280"/>
                    <a:pt x="4120" y="3280"/>
                  </a:cubicBezTo>
                  <a:cubicBezTo>
                    <a:pt x="4072" y="3471"/>
                    <a:pt x="4072" y="3471"/>
                    <a:pt x="4072" y="3471"/>
                  </a:cubicBezTo>
                  <a:cubicBezTo>
                    <a:pt x="4072" y="3471"/>
                    <a:pt x="4072" y="3471"/>
                    <a:pt x="4072" y="3471"/>
                  </a:cubicBezTo>
                  <a:moveTo>
                    <a:pt x="4550" y="3336"/>
                  </a:moveTo>
                  <a:cubicBezTo>
                    <a:pt x="4545" y="3336"/>
                    <a:pt x="4545" y="3336"/>
                    <a:pt x="4540" y="3336"/>
                  </a:cubicBezTo>
                  <a:cubicBezTo>
                    <a:pt x="4361" y="3001"/>
                    <a:pt x="4361" y="3001"/>
                    <a:pt x="4361" y="3001"/>
                  </a:cubicBezTo>
                  <a:cubicBezTo>
                    <a:pt x="4372" y="2996"/>
                    <a:pt x="4377" y="2986"/>
                    <a:pt x="4382" y="2975"/>
                  </a:cubicBezTo>
                  <a:cubicBezTo>
                    <a:pt x="4708" y="3042"/>
                    <a:pt x="4708" y="3042"/>
                    <a:pt x="4708" y="3042"/>
                  </a:cubicBezTo>
                  <a:cubicBezTo>
                    <a:pt x="4708" y="3048"/>
                    <a:pt x="4708" y="3053"/>
                    <a:pt x="4713" y="3058"/>
                  </a:cubicBezTo>
                  <a:cubicBezTo>
                    <a:pt x="4561" y="3336"/>
                    <a:pt x="4561" y="3336"/>
                    <a:pt x="4561" y="3336"/>
                  </a:cubicBezTo>
                  <a:cubicBezTo>
                    <a:pt x="4556" y="3336"/>
                    <a:pt x="4556" y="3336"/>
                    <a:pt x="4550" y="3336"/>
                  </a:cubicBezTo>
                  <a:moveTo>
                    <a:pt x="4566" y="3342"/>
                  </a:moveTo>
                  <a:cubicBezTo>
                    <a:pt x="4724" y="3058"/>
                    <a:pt x="4724" y="3058"/>
                    <a:pt x="4724" y="3058"/>
                  </a:cubicBezTo>
                  <a:cubicBezTo>
                    <a:pt x="4724" y="3058"/>
                    <a:pt x="4724" y="3058"/>
                    <a:pt x="4724" y="3063"/>
                  </a:cubicBezTo>
                  <a:cubicBezTo>
                    <a:pt x="4734" y="3063"/>
                    <a:pt x="4745" y="3053"/>
                    <a:pt x="4745" y="3042"/>
                  </a:cubicBezTo>
                  <a:cubicBezTo>
                    <a:pt x="4745" y="3042"/>
                    <a:pt x="4745" y="3042"/>
                    <a:pt x="4745" y="3037"/>
                  </a:cubicBezTo>
                  <a:cubicBezTo>
                    <a:pt x="4997" y="2945"/>
                    <a:pt x="4997" y="2945"/>
                    <a:pt x="4997" y="2945"/>
                  </a:cubicBezTo>
                  <a:cubicBezTo>
                    <a:pt x="4566" y="3342"/>
                    <a:pt x="4566" y="3342"/>
                    <a:pt x="4566" y="3342"/>
                  </a:cubicBezTo>
                  <a:cubicBezTo>
                    <a:pt x="4566" y="3342"/>
                    <a:pt x="4566" y="3342"/>
                    <a:pt x="4566" y="3342"/>
                  </a:cubicBezTo>
                  <a:moveTo>
                    <a:pt x="4997" y="2826"/>
                  </a:moveTo>
                  <a:cubicBezTo>
                    <a:pt x="5008" y="2821"/>
                    <a:pt x="5018" y="2816"/>
                    <a:pt x="5018" y="2800"/>
                  </a:cubicBezTo>
                  <a:cubicBezTo>
                    <a:pt x="5018" y="2790"/>
                    <a:pt x="5008" y="2779"/>
                    <a:pt x="5002" y="2779"/>
                  </a:cubicBezTo>
                  <a:cubicBezTo>
                    <a:pt x="5129" y="2392"/>
                    <a:pt x="5129" y="2392"/>
                    <a:pt x="5129" y="2392"/>
                  </a:cubicBezTo>
                  <a:cubicBezTo>
                    <a:pt x="5018" y="2914"/>
                    <a:pt x="5018" y="2914"/>
                    <a:pt x="5018" y="2914"/>
                  </a:cubicBezTo>
                  <a:lnTo>
                    <a:pt x="4997" y="2826"/>
                  </a:lnTo>
                  <a:close/>
                  <a:moveTo>
                    <a:pt x="5139" y="2310"/>
                  </a:moveTo>
                  <a:cubicBezTo>
                    <a:pt x="5134" y="2310"/>
                    <a:pt x="5134" y="2315"/>
                    <a:pt x="5134" y="2315"/>
                  </a:cubicBezTo>
                  <a:cubicBezTo>
                    <a:pt x="5134" y="2320"/>
                    <a:pt x="5134" y="2320"/>
                    <a:pt x="5134" y="2325"/>
                  </a:cubicBezTo>
                  <a:cubicBezTo>
                    <a:pt x="5018" y="2455"/>
                    <a:pt x="5018" y="2455"/>
                    <a:pt x="5018" y="2455"/>
                  </a:cubicBezTo>
                  <a:cubicBezTo>
                    <a:pt x="5018" y="2455"/>
                    <a:pt x="5013" y="2455"/>
                    <a:pt x="5013" y="2455"/>
                  </a:cubicBezTo>
                  <a:cubicBezTo>
                    <a:pt x="5071" y="2186"/>
                    <a:pt x="5071" y="2186"/>
                    <a:pt x="5071" y="2186"/>
                  </a:cubicBezTo>
                  <a:cubicBezTo>
                    <a:pt x="5071" y="2186"/>
                    <a:pt x="5071" y="2186"/>
                    <a:pt x="5076" y="2186"/>
                  </a:cubicBezTo>
                  <a:lnTo>
                    <a:pt x="5139" y="2310"/>
                  </a:lnTo>
                  <a:close/>
                  <a:moveTo>
                    <a:pt x="5060" y="2150"/>
                  </a:moveTo>
                  <a:cubicBezTo>
                    <a:pt x="5055" y="2150"/>
                    <a:pt x="5055" y="2155"/>
                    <a:pt x="5050" y="2161"/>
                  </a:cubicBezTo>
                  <a:cubicBezTo>
                    <a:pt x="4818" y="2135"/>
                    <a:pt x="4818" y="2135"/>
                    <a:pt x="4818" y="2135"/>
                  </a:cubicBezTo>
                  <a:cubicBezTo>
                    <a:pt x="4818" y="2124"/>
                    <a:pt x="4808" y="2114"/>
                    <a:pt x="4797" y="2114"/>
                  </a:cubicBezTo>
                  <a:cubicBezTo>
                    <a:pt x="4902" y="1717"/>
                    <a:pt x="4902" y="1717"/>
                    <a:pt x="4902" y="1717"/>
                  </a:cubicBezTo>
                  <a:cubicBezTo>
                    <a:pt x="4902" y="1717"/>
                    <a:pt x="4902" y="1717"/>
                    <a:pt x="4908" y="1717"/>
                  </a:cubicBezTo>
                  <a:cubicBezTo>
                    <a:pt x="4908" y="1717"/>
                    <a:pt x="4908" y="1717"/>
                    <a:pt x="4913" y="1717"/>
                  </a:cubicBezTo>
                  <a:lnTo>
                    <a:pt x="5060" y="2150"/>
                  </a:lnTo>
                  <a:close/>
                  <a:moveTo>
                    <a:pt x="4645" y="1407"/>
                  </a:moveTo>
                  <a:cubicBezTo>
                    <a:pt x="4645" y="1407"/>
                    <a:pt x="4645" y="1407"/>
                    <a:pt x="4645" y="1407"/>
                  </a:cubicBezTo>
                  <a:cubicBezTo>
                    <a:pt x="4445" y="1531"/>
                    <a:pt x="4445" y="1531"/>
                    <a:pt x="4445" y="1531"/>
                  </a:cubicBezTo>
                  <a:cubicBezTo>
                    <a:pt x="4440" y="1526"/>
                    <a:pt x="4435" y="1521"/>
                    <a:pt x="4424" y="1521"/>
                  </a:cubicBezTo>
                  <a:cubicBezTo>
                    <a:pt x="4419" y="1521"/>
                    <a:pt x="4414" y="1521"/>
                    <a:pt x="4414" y="1526"/>
                  </a:cubicBezTo>
                  <a:cubicBezTo>
                    <a:pt x="4130" y="1212"/>
                    <a:pt x="4130" y="1212"/>
                    <a:pt x="4130" y="1212"/>
                  </a:cubicBezTo>
                  <a:cubicBezTo>
                    <a:pt x="4130" y="1212"/>
                    <a:pt x="4130" y="1212"/>
                    <a:pt x="4135" y="1206"/>
                  </a:cubicBezTo>
                  <a:lnTo>
                    <a:pt x="4645" y="1407"/>
                  </a:lnTo>
                  <a:close/>
                  <a:moveTo>
                    <a:pt x="4093" y="1175"/>
                  </a:moveTo>
                  <a:cubicBezTo>
                    <a:pt x="3841" y="949"/>
                    <a:pt x="3841" y="949"/>
                    <a:pt x="3841" y="949"/>
                  </a:cubicBezTo>
                  <a:cubicBezTo>
                    <a:pt x="3841" y="943"/>
                    <a:pt x="3841" y="938"/>
                    <a:pt x="3841" y="933"/>
                  </a:cubicBezTo>
                  <a:cubicBezTo>
                    <a:pt x="3841" y="923"/>
                    <a:pt x="3836" y="912"/>
                    <a:pt x="3825" y="907"/>
                  </a:cubicBezTo>
                  <a:cubicBezTo>
                    <a:pt x="3857" y="680"/>
                    <a:pt x="3857" y="680"/>
                    <a:pt x="3857" y="680"/>
                  </a:cubicBezTo>
                  <a:cubicBezTo>
                    <a:pt x="4093" y="1170"/>
                    <a:pt x="4093" y="1170"/>
                    <a:pt x="4093" y="1170"/>
                  </a:cubicBezTo>
                  <a:cubicBezTo>
                    <a:pt x="4093" y="1175"/>
                    <a:pt x="4093" y="1175"/>
                    <a:pt x="4093" y="1175"/>
                  </a:cubicBezTo>
                  <a:moveTo>
                    <a:pt x="3431" y="237"/>
                  </a:moveTo>
                  <a:cubicBezTo>
                    <a:pt x="3090" y="273"/>
                    <a:pt x="3090" y="273"/>
                    <a:pt x="3090" y="273"/>
                  </a:cubicBezTo>
                  <a:cubicBezTo>
                    <a:pt x="3090" y="257"/>
                    <a:pt x="3079" y="242"/>
                    <a:pt x="3058" y="237"/>
                  </a:cubicBezTo>
                  <a:cubicBezTo>
                    <a:pt x="3095" y="108"/>
                    <a:pt x="3095" y="108"/>
                    <a:pt x="3095" y="108"/>
                  </a:cubicBezTo>
                  <a:cubicBezTo>
                    <a:pt x="3095" y="108"/>
                    <a:pt x="3095" y="108"/>
                    <a:pt x="3095" y="108"/>
                  </a:cubicBezTo>
                  <a:cubicBezTo>
                    <a:pt x="3105" y="108"/>
                    <a:pt x="3116" y="103"/>
                    <a:pt x="3121" y="97"/>
                  </a:cubicBezTo>
                  <a:lnTo>
                    <a:pt x="3431" y="237"/>
                  </a:lnTo>
                  <a:close/>
                  <a:moveTo>
                    <a:pt x="2438" y="36"/>
                  </a:moveTo>
                  <a:cubicBezTo>
                    <a:pt x="2438" y="41"/>
                    <a:pt x="2443" y="46"/>
                    <a:pt x="2448" y="51"/>
                  </a:cubicBezTo>
                  <a:cubicBezTo>
                    <a:pt x="2396" y="190"/>
                    <a:pt x="2396" y="190"/>
                    <a:pt x="2396" y="190"/>
                  </a:cubicBezTo>
                  <a:cubicBezTo>
                    <a:pt x="2390" y="190"/>
                    <a:pt x="2390" y="190"/>
                    <a:pt x="2390" y="195"/>
                  </a:cubicBezTo>
                  <a:cubicBezTo>
                    <a:pt x="2122" y="82"/>
                    <a:pt x="2122" y="82"/>
                    <a:pt x="2122" y="82"/>
                  </a:cubicBezTo>
                  <a:lnTo>
                    <a:pt x="2438" y="36"/>
                  </a:lnTo>
                  <a:close/>
                  <a:moveTo>
                    <a:pt x="1692" y="459"/>
                  </a:moveTo>
                  <a:cubicBezTo>
                    <a:pt x="1692" y="459"/>
                    <a:pt x="1686" y="459"/>
                    <a:pt x="1686" y="459"/>
                  </a:cubicBezTo>
                  <a:cubicBezTo>
                    <a:pt x="1676" y="459"/>
                    <a:pt x="1671" y="464"/>
                    <a:pt x="1671" y="474"/>
                  </a:cubicBezTo>
                  <a:cubicBezTo>
                    <a:pt x="1671" y="474"/>
                    <a:pt x="1671" y="474"/>
                    <a:pt x="1671" y="474"/>
                  </a:cubicBezTo>
                  <a:cubicBezTo>
                    <a:pt x="1513" y="510"/>
                    <a:pt x="1513" y="510"/>
                    <a:pt x="1513" y="510"/>
                  </a:cubicBezTo>
                  <a:cubicBezTo>
                    <a:pt x="1513" y="505"/>
                    <a:pt x="1508" y="505"/>
                    <a:pt x="1508" y="505"/>
                  </a:cubicBezTo>
                  <a:cubicBezTo>
                    <a:pt x="1849" y="247"/>
                    <a:pt x="1849" y="247"/>
                    <a:pt x="1849" y="247"/>
                  </a:cubicBezTo>
                  <a:lnTo>
                    <a:pt x="1692" y="459"/>
                  </a:lnTo>
                  <a:close/>
                  <a:moveTo>
                    <a:pt x="1171" y="974"/>
                  </a:moveTo>
                  <a:cubicBezTo>
                    <a:pt x="1266" y="799"/>
                    <a:pt x="1266" y="799"/>
                    <a:pt x="1266" y="799"/>
                  </a:cubicBezTo>
                  <a:cubicBezTo>
                    <a:pt x="1266" y="799"/>
                    <a:pt x="1271" y="799"/>
                    <a:pt x="1271" y="799"/>
                  </a:cubicBezTo>
                  <a:cubicBezTo>
                    <a:pt x="1287" y="799"/>
                    <a:pt x="1292" y="794"/>
                    <a:pt x="1298" y="783"/>
                  </a:cubicBezTo>
                  <a:cubicBezTo>
                    <a:pt x="1502" y="830"/>
                    <a:pt x="1502" y="830"/>
                    <a:pt x="1502" y="830"/>
                  </a:cubicBezTo>
                  <a:cubicBezTo>
                    <a:pt x="1502" y="830"/>
                    <a:pt x="1502" y="830"/>
                    <a:pt x="1502" y="830"/>
                  </a:cubicBezTo>
                  <a:cubicBezTo>
                    <a:pt x="1119" y="1103"/>
                    <a:pt x="1119" y="1103"/>
                    <a:pt x="1119" y="1103"/>
                  </a:cubicBezTo>
                  <a:cubicBezTo>
                    <a:pt x="1119" y="1103"/>
                    <a:pt x="1114" y="1098"/>
                    <a:pt x="1114" y="1098"/>
                  </a:cubicBezTo>
                  <a:lnTo>
                    <a:pt x="1171" y="974"/>
                  </a:lnTo>
                  <a:close/>
                  <a:moveTo>
                    <a:pt x="1092" y="1150"/>
                  </a:moveTo>
                  <a:cubicBezTo>
                    <a:pt x="1066" y="1418"/>
                    <a:pt x="1066" y="1418"/>
                    <a:pt x="1066" y="1418"/>
                  </a:cubicBezTo>
                  <a:cubicBezTo>
                    <a:pt x="1061" y="1418"/>
                    <a:pt x="1056" y="1418"/>
                    <a:pt x="1050" y="1423"/>
                  </a:cubicBezTo>
                  <a:cubicBezTo>
                    <a:pt x="804" y="1232"/>
                    <a:pt x="804" y="1232"/>
                    <a:pt x="804" y="1232"/>
                  </a:cubicBezTo>
                  <a:cubicBezTo>
                    <a:pt x="804" y="1232"/>
                    <a:pt x="804" y="1232"/>
                    <a:pt x="804" y="1232"/>
                  </a:cubicBezTo>
                  <a:cubicBezTo>
                    <a:pt x="804" y="1232"/>
                    <a:pt x="804" y="1232"/>
                    <a:pt x="804" y="1232"/>
                  </a:cubicBezTo>
                  <a:cubicBezTo>
                    <a:pt x="1077" y="1134"/>
                    <a:pt x="1077" y="1134"/>
                    <a:pt x="1077" y="1134"/>
                  </a:cubicBezTo>
                  <a:cubicBezTo>
                    <a:pt x="1077" y="1139"/>
                    <a:pt x="1082" y="1145"/>
                    <a:pt x="1092" y="1150"/>
                  </a:cubicBezTo>
                  <a:moveTo>
                    <a:pt x="241" y="1753"/>
                  </a:moveTo>
                  <a:cubicBezTo>
                    <a:pt x="241" y="1753"/>
                    <a:pt x="241" y="1753"/>
                    <a:pt x="241" y="1753"/>
                  </a:cubicBezTo>
                  <a:cubicBezTo>
                    <a:pt x="241" y="2037"/>
                    <a:pt x="241" y="2037"/>
                    <a:pt x="241" y="2037"/>
                  </a:cubicBezTo>
                  <a:cubicBezTo>
                    <a:pt x="225" y="2037"/>
                    <a:pt x="215" y="2047"/>
                    <a:pt x="215" y="2062"/>
                  </a:cubicBezTo>
                  <a:cubicBezTo>
                    <a:pt x="215" y="2068"/>
                    <a:pt x="220" y="2078"/>
                    <a:pt x="225" y="2083"/>
                  </a:cubicBezTo>
                  <a:cubicBezTo>
                    <a:pt x="41" y="2325"/>
                    <a:pt x="41" y="2325"/>
                    <a:pt x="41" y="2325"/>
                  </a:cubicBezTo>
                  <a:cubicBezTo>
                    <a:pt x="41" y="2325"/>
                    <a:pt x="41" y="2325"/>
                    <a:pt x="41" y="2325"/>
                  </a:cubicBezTo>
                  <a:lnTo>
                    <a:pt x="241" y="1753"/>
                  </a:lnTo>
                  <a:close/>
                  <a:moveTo>
                    <a:pt x="47" y="2372"/>
                  </a:moveTo>
                  <a:cubicBezTo>
                    <a:pt x="299" y="2594"/>
                    <a:pt x="299" y="2594"/>
                    <a:pt x="299" y="2594"/>
                  </a:cubicBezTo>
                  <a:cubicBezTo>
                    <a:pt x="294" y="2599"/>
                    <a:pt x="294" y="2604"/>
                    <a:pt x="294" y="2609"/>
                  </a:cubicBezTo>
                  <a:cubicBezTo>
                    <a:pt x="294" y="2620"/>
                    <a:pt x="294" y="2625"/>
                    <a:pt x="304" y="2630"/>
                  </a:cubicBezTo>
                  <a:cubicBezTo>
                    <a:pt x="152" y="2805"/>
                    <a:pt x="152" y="2805"/>
                    <a:pt x="152" y="2805"/>
                  </a:cubicBezTo>
                  <a:cubicBezTo>
                    <a:pt x="152" y="2805"/>
                    <a:pt x="152" y="2805"/>
                    <a:pt x="152" y="2805"/>
                  </a:cubicBezTo>
                  <a:cubicBezTo>
                    <a:pt x="36" y="2372"/>
                    <a:pt x="36" y="2372"/>
                    <a:pt x="36" y="2372"/>
                  </a:cubicBezTo>
                  <a:cubicBezTo>
                    <a:pt x="41" y="2372"/>
                    <a:pt x="41" y="2372"/>
                    <a:pt x="47" y="2372"/>
                  </a:cubicBezTo>
                  <a:moveTo>
                    <a:pt x="525" y="3032"/>
                  </a:moveTo>
                  <a:cubicBezTo>
                    <a:pt x="525" y="3032"/>
                    <a:pt x="525" y="3037"/>
                    <a:pt x="525" y="3042"/>
                  </a:cubicBezTo>
                  <a:cubicBezTo>
                    <a:pt x="525" y="3058"/>
                    <a:pt x="535" y="3068"/>
                    <a:pt x="551" y="3068"/>
                  </a:cubicBezTo>
                  <a:cubicBezTo>
                    <a:pt x="572" y="3306"/>
                    <a:pt x="572" y="3306"/>
                    <a:pt x="572" y="3306"/>
                  </a:cubicBezTo>
                  <a:cubicBezTo>
                    <a:pt x="168" y="2831"/>
                    <a:pt x="168" y="2831"/>
                    <a:pt x="168" y="2831"/>
                  </a:cubicBezTo>
                  <a:lnTo>
                    <a:pt x="525" y="3032"/>
                  </a:lnTo>
                  <a:close/>
                  <a:moveTo>
                    <a:pt x="593" y="3316"/>
                  </a:moveTo>
                  <a:cubicBezTo>
                    <a:pt x="588" y="3311"/>
                    <a:pt x="588" y="3306"/>
                    <a:pt x="583" y="3306"/>
                  </a:cubicBezTo>
                  <a:cubicBezTo>
                    <a:pt x="562" y="3068"/>
                    <a:pt x="562" y="3068"/>
                    <a:pt x="562" y="3068"/>
                  </a:cubicBezTo>
                  <a:cubicBezTo>
                    <a:pt x="562" y="3068"/>
                    <a:pt x="562" y="3068"/>
                    <a:pt x="567" y="3063"/>
                  </a:cubicBezTo>
                  <a:cubicBezTo>
                    <a:pt x="804" y="3367"/>
                    <a:pt x="804" y="3367"/>
                    <a:pt x="804" y="3367"/>
                  </a:cubicBezTo>
                  <a:cubicBezTo>
                    <a:pt x="804" y="3373"/>
                    <a:pt x="798" y="3373"/>
                    <a:pt x="798" y="3378"/>
                  </a:cubicBezTo>
                  <a:lnTo>
                    <a:pt x="593" y="3316"/>
                  </a:lnTo>
                  <a:close/>
                  <a:moveTo>
                    <a:pt x="1928" y="3295"/>
                  </a:moveTo>
                  <a:cubicBezTo>
                    <a:pt x="1865" y="3089"/>
                    <a:pt x="1865" y="3089"/>
                    <a:pt x="1865" y="3089"/>
                  </a:cubicBezTo>
                  <a:cubicBezTo>
                    <a:pt x="2018" y="3073"/>
                    <a:pt x="2018" y="3073"/>
                    <a:pt x="2018" y="3073"/>
                  </a:cubicBezTo>
                  <a:cubicBezTo>
                    <a:pt x="2018" y="3084"/>
                    <a:pt x="2023" y="3089"/>
                    <a:pt x="2028" y="3089"/>
                  </a:cubicBezTo>
                  <a:lnTo>
                    <a:pt x="1928" y="3295"/>
                  </a:lnTo>
                  <a:close/>
                  <a:moveTo>
                    <a:pt x="2044" y="3042"/>
                  </a:moveTo>
                  <a:cubicBezTo>
                    <a:pt x="2044" y="3042"/>
                    <a:pt x="2044" y="3042"/>
                    <a:pt x="2044" y="3042"/>
                  </a:cubicBezTo>
                  <a:cubicBezTo>
                    <a:pt x="2039" y="3042"/>
                    <a:pt x="2028" y="3042"/>
                    <a:pt x="2028" y="3048"/>
                  </a:cubicBezTo>
                  <a:cubicBezTo>
                    <a:pt x="1797" y="2821"/>
                    <a:pt x="1797" y="2821"/>
                    <a:pt x="1797" y="2821"/>
                  </a:cubicBezTo>
                  <a:cubicBezTo>
                    <a:pt x="1802" y="2821"/>
                    <a:pt x="1802" y="2816"/>
                    <a:pt x="1802" y="2816"/>
                  </a:cubicBezTo>
                  <a:cubicBezTo>
                    <a:pt x="2060" y="2867"/>
                    <a:pt x="2060" y="2867"/>
                    <a:pt x="2060" y="2867"/>
                  </a:cubicBezTo>
                  <a:cubicBezTo>
                    <a:pt x="2060" y="2867"/>
                    <a:pt x="2060" y="2867"/>
                    <a:pt x="2060" y="2867"/>
                  </a:cubicBezTo>
                  <a:cubicBezTo>
                    <a:pt x="2060" y="2883"/>
                    <a:pt x="2065" y="2893"/>
                    <a:pt x="2075" y="2893"/>
                  </a:cubicBezTo>
                  <a:lnTo>
                    <a:pt x="2044" y="3042"/>
                  </a:lnTo>
                  <a:close/>
                  <a:moveTo>
                    <a:pt x="2107" y="2888"/>
                  </a:moveTo>
                  <a:cubicBezTo>
                    <a:pt x="2107" y="2888"/>
                    <a:pt x="2107" y="2888"/>
                    <a:pt x="2112" y="2883"/>
                  </a:cubicBezTo>
                  <a:cubicBezTo>
                    <a:pt x="2265" y="2960"/>
                    <a:pt x="2265" y="2960"/>
                    <a:pt x="2265" y="2960"/>
                  </a:cubicBezTo>
                  <a:cubicBezTo>
                    <a:pt x="2265" y="2965"/>
                    <a:pt x="2270" y="2970"/>
                    <a:pt x="2270" y="2970"/>
                  </a:cubicBezTo>
                  <a:cubicBezTo>
                    <a:pt x="2265" y="3048"/>
                    <a:pt x="2265" y="3048"/>
                    <a:pt x="2265" y="3048"/>
                  </a:cubicBezTo>
                  <a:cubicBezTo>
                    <a:pt x="2265" y="3048"/>
                    <a:pt x="2265" y="3048"/>
                    <a:pt x="2265" y="3048"/>
                  </a:cubicBezTo>
                  <a:cubicBezTo>
                    <a:pt x="2254" y="3048"/>
                    <a:pt x="2244" y="3048"/>
                    <a:pt x="2238" y="3053"/>
                  </a:cubicBezTo>
                  <a:lnTo>
                    <a:pt x="2107" y="2888"/>
                  </a:lnTo>
                  <a:close/>
                  <a:moveTo>
                    <a:pt x="2291" y="3140"/>
                  </a:moveTo>
                  <a:cubicBezTo>
                    <a:pt x="2296" y="3135"/>
                    <a:pt x="2296" y="3135"/>
                    <a:pt x="2301" y="3130"/>
                  </a:cubicBezTo>
                  <a:cubicBezTo>
                    <a:pt x="2685" y="3455"/>
                    <a:pt x="2685" y="3455"/>
                    <a:pt x="2685" y="3455"/>
                  </a:cubicBezTo>
                  <a:cubicBezTo>
                    <a:pt x="2685" y="3460"/>
                    <a:pt x="2685" y="3460"/>
                    <a:pt x="2685" y="3465"/>
                  </a:cubicBezTo>
                  <a:cubicBezTo>
                    <a:pt x="2469" y="3440"/>
                    <a:pt x="2469" y="3440"/>
                    <a:pt x="2469" y="3440"/>
                  </a:cubicBezTo>
                  <a:cubicBezTo>
                    <a:pt x="2469" y="3429"/>
                    <a:pt x="2459" y="3414"/>
                    <a:pt x="2443" y="3414"/>
                  </a:cubicBezTo>
                  <a:cubicBezTo>
                    <a:pt x="2438" y="3414"/>
                    <a:pt x="2438" y="3414"/>
                    <a:pt x="2432" y="3419"/>
                  </a:cubicBezTo>
                  <a:lnTo>
                    <a:pt x="2291" y="3140"/>
                  </a:lnTo>
                  <a:close/>
                  <a:moveTo>
                    <a:pt x="3079" y="3667"/>
                  </a:moveTo>
                  <a:cubicBezTo>
                    <a:pt x="2821" y="3667"/>
                    <a:pt x="2821" y="3667"/>
                    <a:pt x="2821" y="3667"/>
                  </a:cubicBezTo>
                  <a:cubicBezTo>
                    <a:pt x="2821" y="3667"/>
                    <a:pt x="2821" y="3661"/>
                    <a:pt x="2816" y="3661"/>
                  </a:cubicBezTo>
                  <a:cubicBezTo>
                    <a:pt x="2842" y="3326"/>
                    <a:pt x="2842" y="3326"/>
                    <a:pt x="2842" y="3326"/>
                  </a:cubicBezTo>
                  <a:cubicBezTo>
                    <a:pt x="2848" y="3326"/>
                    <a:pt x="2848" y="3326"/>
                    <a:pt x="2853" y="3326"/>
                  </a:cubicBezTo>
                  <a:cubicBezTo>
                    <a:pt x="3095" y="3636"/>
                    <a:pt x="3095" y="3636"/>
                    <a:pt x="3095" y="3636"/>
                  </a:cubicBezTo>
                  <a:cubicBezTo>
                    <a:pt x="3084" y="3646"/>
                    <a:pt x="3079" y="3656"/>
                    <a:pt x="3079" y="3667"/>
                  </a:cubicBezTo>
                  <a:moveTo>
                    <a:pt x="2821" y="3280"/>
                  </a:moveTo>
                  <a:cubicBezTo>
                    <a:pt x="2821" y="3285"/>
                    <a:pt x="2816" y="3285"/>
                    <a:pt x="2816" y="3290"/>
                  </a:cubicBezTo>
                  <a:cubicBezTo>
                    <a:pt x="2312" y="3110"/>
                    <a:pt x="2312" y="3110"/>
                    <a:pt x="2312" y="3110"/>
                  </a:cubicBezTo>
                  <a:cubicBezTo>
                    <a:pt x="2312" y="3104"/>
                    <a:pt x="2317" y="3099"/>
                    <a:pt x="2317" y="3094"/>
                  </a:cubicBezTo>
                  <a:cubicBezTo>
                    <a:pt x="2317" y="3089"/>
                    <a:pt x="2312" y="3079"/>
                    <a:pt x="2306" y="3073"/>
                  </a:cubicBezTo>
                  <a:cubicBezTo>
                    <a:pt x="2554" y="2914"/>
                    <a:pt x="2554" y="2914"/>
                    <a:pt x="2554" y="2914"/>
                  </a:cubicBezTo>
                  <a:cubicBezTo>
                    <a:pt x="2559" y="2919"/>
                    <a:pt x="2564" y="2924"/>
                    <a:pt x="2575" y="2924"/>
                  </a:cubicBezTo>
                  <a:cubicBezTo>
                    <a:pt x="2575" y="2924"/>
                    <a:pt x="2580" y="2924"/>
                    <a:pt x="2580" y="2924"/>
                  </a:cubicBezTo>
                  <a:lnTo>
                    <a:pt x="2821" y="3280"/>
                  </a:lnTo>
                  <a:close/>
                  <a:moveTo>
                    <a:pt x="2554" y="2877"/>
                  </a:moveTo>
                  <a:cubicBezTo>
                    <a:pt x="2548" y="2883"/>
                    <a:pt x="2543" y="2888"/>
                    <a:pt x="2543" y="2898"/>
                  </a:cubicBezTo>
                  <a:cubicBezTo>
                    <a:pt x="2543" y="2898"/>
                    <a:pt x="2548" y="2898"/>
                    <a:pt x="2548" y="2898"/>
                  </a:cubicBezTo>
                  <a:cubicBezTo>
                    <a:pt x="2285" y="2955"/>
                    <a:pt x="2285" y="2955"/>
                    <a:pt x="2285" y="2955"/>
                  </a:cubicBezTo>
                  <a:cubicBezTo>
                    <a:pt x="2285" y="2955"/>
                    <a:pt x="2285" y="2955"/>
                    <a:pt x="2280" y="2955"/>
                  </a:cubicBezTo>
                  <a:cubicBezTo>
                    <a:pt x="2333" y="2557"/>
                    <a:pt x="2333" y="2557"/>
                    <a:pt x="2333" y="2557"/>
                  </a:cubicBezTo>
                  <a:cubicBezTo>
                    <a:pt x="2338" y="2557"/>
                    <a:pt x="2343" y="2557"/>
                    <a:pt x="2343" y="2557"/>
                  </a:cubicBezTo>
                  <a:lnTo>
                    <a:pt x="2554" y="2877"/>
                  </a:lnTo>
                  <a:close/>
                  <a:moveTo>
                    <a:pt x="2002" y="2186"/>
                  </a:moveTo>
                  <a:cubicBezTo>
                    <a:pt x="1928" y="2362"/>
                    <a:pt x="1928" y="2362"/>
                    <a:pt x="1928" y="2362"/>
                  </a:cubicBezTo>
                  <a:cubicBezTo>
                    <a:pt x="1918" y="2119"/>
                    <a:pt x="1918" y="2119"/>
                    <a:pt x="1918" y="2119"/>
                  </a:cubicBezTo>
                  <a:cubicBezTo>
                    <a:pt x="1918" y="2119"/>
                    <a:pt x="1918" y="2119"/>
                    <a:pt x="1918" y="2119"/>
                  </a:cubicBezTo>
                  <a:cubicBezTo>
                    <a:pt x="1996" y="2161"/>
                    <a:pt x="1996" y="2161"/>
                    <a:pt x="1996" y="2161"/>
                  </a:cubicBezTo>
                  <a:cubicBezTo>
                    <a:pt x="1991" y="2161"/>
                    <a:pt x="1991" y="2166"/>
                    <a:pt x="1991" y="2166"/>
                  </a:cubicBezTo>
                  <a:cubicBezTo>
                    <a:pt x="1991" y="2176"/>
                    <a:pt x="1996" y="2181"/>
                    <a:pt x="2002" y="2186"/>
                  </a:cubicBezTo>
                  <a:moveTo>
                    <a:pt x="1786" y="2212"/>
                  </a:moveTo>
                  <a:cubicBezTo>
                    <a:pt x="1781" y="2207"/>
                    <a:pt x="1776" y="2202"/>
                    <a:pt x="1770" y="2202"/>
                  </a:cubicBezTo>
                  <a:cubicBezTo>
                    <a:pt x="1765" y="2202"/>
                    <a:pt x="1760" y="2207"/>
                    <a:pt x="1755" y="2207"/>
                  </a:cubicBezTo>
                  <a:cubicBezTo>
                    <a:pt x="1681" y="2109"/>
                    <a:pt x="1681" y="2109"/>
                    <a:pt x="1681" y="2109"/>
                  </a:cubicBezTo>
                  <a:cubicBezTo>
                    <a:pt x="1681" y="2109"/>
                    <a:pt x="1681" y="2109"/>
                    <a:pt x="1686" y="2109"/>
                  </a:cubicBezTo>
                  <a:cubicBezTo>
                    <a:pt x="1902" y="2114"/>
                    <a:pt x="1902" y="2114"/>
                    <a:pt x="1902" y="2114"/>
                  </a:cubicBezTo>
                  <a:lnTo>
                    <a:pt x="1786" y="2212"/>
                  </a:lnTo>
                  <a:close/>
                  <a:moveTo>
                    <a:pt x="1786" y="2253"/>
                  </a:moveTo>
                  <a:cubicBezTo>
                    <a:pt x="1918" y="2377"/>
                    <a:pt x="1918" y="2377"/>
                    <a:pt x="1918" y="2377"/>
                  </a:cubicBezTo>
                  <a:cubicBezTo>
                    <a:pt x="1918" y="2377"/>
                    <a:pt x="1918" y="2377"/>
                    <a:pt x="1918" y="2377"/>
                  </a:cubicBezTo>
                  <a:cubicBezTo>
                    <a:pt x="1849" y="2398"/>
                    <a:pt x="1849" y="2398"/>
                    <a:pt x="1849" y="2398"/>
                  </a:cubicBezTo>
                  <a:cubicBezTo>
                    <a:pt x="1844" y="2392"/>
                    <a:pt x="1844" y="2392"/>
                    <a:pt x="1839" y="2392"/>
                  </a:cubicBezTo>
                  <a:cubicBezTo>
                    <a:pt x="1839" y="2392"/>
                    <a:pt x="1839" y="2392"/>
                    <a:pt x="1839" y="2392"/>
                  </a:cubicBezTo>
                  <a:cubicBezTo>
                    <a:pt x="1781" y="2253"/>
                    <a:pt x="1781" y="2253"/>
                    <a:pt x="1781" y="2253"/>
                  </a:cubicBezTo>
                  <a:cubicBezTo>
                    <a:pt x="1781" y="2253"/>
                    <a:pt x="1781" y="2253"/>
                    <a:pt x="1786" y="2253"/>
                  </a:cubicBezTo>
                  <a:moveTo>
                    <a:pt x="1765" y="2831"/>
                  </a:moveTo>
                  <a:cubicBezTo>
                    <a:pt x="1707" y="3084"/>
                    <a:pt x="1707" y="3084"/>
                    <a:pt x="1707" y="3084"/>
                  </a:cubicBezTo>
                  <a:cubicBezTo>
                    <a:pt x="1702" y="3084"/>
                    <a:pt x="1702" y="3089"/>
                    <a:pt x="1702" y="3089"/>
                  </a:cubicBezTo>
                  <a:cubicBezTo>
                    <a:pt x="1524" y="2975"/>
                    <a:pt x="1524" y="2975"/>
                    <a:pt x="1524" y="2975"/>
                  </a:cubicBezTo>
                  <a:cubicBezTo>
                    <a:pt x="1524" y="2975"/>
                    <a:pt x="1524" y="2975"/>
                    <a:pt x="1524" y="2975"/>
                  </a:cubicBezTo>
                  <a:cubicBezTo>
                    <a:pt x="1524" y="2975"/>
                    <a:pt x="1524" y="2970"/>
                    <a:pt x="1524" y="2970"/>
                  </a:cubicBezTo>
                  <a:cubicBezTo>
                    <a:pt x="1755" y="2826"/>
                    <a:pt x="1755" y="2826"/>
                    <a:pt x="1755" y="2826"/>
                  </a:cubicBezTo>
                  <a:cubicBezTo>
                    <a:pt x="1760" y="2826"/>
                    <a:pt x="1760" y="2831"/>
                    <a:pt x="1765" y="2831"/>
                  </a:cubicBezTo>
                  <a:moveTo>
                    <a:pt x="1508" y="2981"/>
                  </a:moveTo>
                  <a:cubicBezTo>
                    <a:pt x="1508" y="2981"/>
                    <a:pt x="1508" y="2981"/>
                    <a:pt x="1513" y="2986"/>
                  </a:cubicBezTo>
                  <a:cubicBezTo>
                    <a:pt x="1513" y="3306"/>
                    <a:pt x="1513" y="3306"/>
                    <a:pt x="1513" y="3306"/>
                  </a:cubicBezTo>
                  <a:cubicBezTo>
                    <a:pt x="1508" y="3306"/>
                    <a:pt x="1502" y="3311"/>
                    <a:pt x="1497" y="3311"/>
                  </a:cubicBezTo>
                  <a:cubicBezTo>
                    <a:pt x="1235" y="3084"/>
                    <a:pt x="1235" y="3084"/>
                    <a:pt x="1235" y="3084"/>
                  </a:cubicBezTo>
                  <a:cubicBezTo>
                    <a:pt x="1240" y="3079"/>
                    <a:pt x="1240" y="3073"/>
                    <a:pt x="1240" y="3068"/>
                  </a:cubicBezTo>
                  <a:cubicBezTo>
                    <a:pt x="1240" y="3068"/>
                    <a:pt x="1240" y="3068"/>
                    <a:pt x="1240" y="3063"/>
                  </a:cubicBezTo>
                  <a:lnTo>
                    <a:pt x="1508" y="2981"/>
                  </a:lnTo>
                  <a:close/>
                  <a:moveTo>
                    <a:pt x="1187" y="3063"/>
                  </a:moveTo>
                  <a:cubicBezTo>
                    <a:pt x="1187" y="3063"/>
                    <a:pt x="1187" y="3068"/>
                    <a:pt x="1187" y="3068"/>
                  </a:cubicBezTo>
                  <a:cubicBezTo>
                    <a:pt x="1187" y="3079"/>
                    <a:pt x="1192" y="3084"/>
                    <a:pt x="1198" y="3089"/>
                  </a:cubicBezTo>
                  <a:cubicBezTo>
                    <a:pt x="1061" y="3362"/>
                    <a:pt x="1061" y="3362"/>
                    <a:pt x="1061" y="3362"/>
                  </a:cubicBezTo>
                  <a:cubicBezTo>
                    <a:pt x="1061" y="3362"/>
                    <a:pt x="1061" y="3362"/>
                    <a:pt x="1061" y="3362"/>
                  </a:cubicBezTo>
                  <a:cubicBezTo>
                    <a:pt x="866" y="2965"/>
                    <a:pt x="866" y="2965"/>
                    <a:pt x="866" y="2965"/>
                  </a:cubicBezTo>
                  <a:cubicBezTo>
                    <a:pt x="872" y="2965"/>
                    <a:pt x="877" y="2960"/>
                    <a:pt x="877" y="2955"/>
                  </a:cubicBezTo>
                  <a:lnTo>
                    <a:pt x="1187" y="3063"/>
                  </a:lnTo>
                  <a:close/>
                  <a:moveTo>
                    <a:pt x="830" y="2929"/>
                  </a:moveTo>
                  <a:cubicBezTo>
                    <a:pt x="520" y="2790"/>
                    <a:pt x="520" y="2790"/>
                    <a:pt x="520" y="2790"/>
                  </a:cubicBezTo>
                  <a:cubicBezTo>
                    <a:pt x="520" y="2785"/>
                    <a:pt x="515" y="2779"/>
                    <a:pt x="515" y="2779"/>
                  </a:cubicBezTo>
                  <a:cubicBezTo>
                    <a:pt x="515" y="2485"/>
                    <a:pt x="515" y="2485"/>
                    <a:pt x="515" y="2485"/>
                  </a:cubicBezTo>
                  <a:cubicBezTo>
                    <a:pt x="835" y="2924"/>
                    <a:pt x="835" y="2924"/>
                    <a:pt x="835" y="2924"/>
                  </a:cubicBezTo>
                  <a:cubicBezTo>
                    <a:pt x="830" y="2924"/>
                    <a:pt x="830" y="2929"/>
                    <a:pt x="830" y="2929"/>
                  </a:cubicBezTo>
                  <a:moveTo>
                    <a:pt x="504" y="2145"/>
                  </a:moveTo>
                  <a:cubicBezTo>
                    <a:pt x="504" y="2145"/>
                    <a:pt x="499" y="2145"/>
                    <a:pt x="499" y="2145"/>
                  </a:cubicBezTo>
                  <a:cubicBezTo>
                    <a:pt x="472" y="1835"/>
                    <a:pt x="472" y="1835"/>
                    <a:pt x="472" y="1835"/>
                  </a:cubicBezTo>
                  <a:cubicBezTo>
                    <a:pt x="483" y="1830"/>
                    <a:pt x="488" y="1825"/>
                    <a:pt x="488" y="1815"/>
                  </a:cubicBezTo>
                  <a:cubicBezTo>
                    <a:pt x="488" y="1815"/>
                    <a:pt x="488" y="1815"/>
                    <a:pt x="488" y="1815"/>
                  </a:cubicBezTo>
                  <a:cubicBezTo>
                    <a:pt x="677" y="1769"/>
                    <a:pt x="677" y="1769"/>
                    <a:pt x="677" y="1769"/>
                  </a:cubicBezTo>
                  <a:cubicBezTo>
                    <a:pt x="683" y="1779"/>
                    <a:pt x="693" y="1789"/>
                    <a:pt x="699" y="1794"/>
                  </a:cubicBezTo>
                  <a:lnTo>
                    <a:pt x="504" y="2145"/>
                  </a:lnTo>
                  <a:close/>
                  <a:moveTo>
                    <a:pt x="772" y="1737"/>
                  </a:moveTo>
                  <a:cubicBezTo>
                    <a:pt x="772" y="1732"/>
                    <a:pt x="772" y="1727"/>
                    <a:pt x="767" y="1727"/>
                  </a:cubicBezTo>
                  <a:cubicBezTo>
                    <a:pt x="1056" y="1464"/>
                    <a:pt x="1056" y="1464"/>
                    <a:pt x="1056" y="1464"/>
                  </a:cubicBezTo>
                  <a:cubicBezTo>
                    <a:pt x="1056" y="1469"/>
                    <a:pt x="1066" y="1469"/>
                    <a:pt x="1071" y="1469"/>
                  </a:cubicBezTo>
                  <a:cubicBezTo>
                    <a:pt x="1082" y="1469"/>
                    <a:pt x="1092" y="1464"/>
                    <a:pt x="1098" y="1454"/>
                  </a:cubicBezTo>
                  <a:cubicBezTo>
                    <a:pt x="1429" y="1557"/>
                    <a:pt x="1429" y="1557"/>
                    <a:pt x="1429" y="1557"/>
                  </a:cubicBezTo>
                  <a:cubicBezTo>
                    <a:pt x="1429" y="1562"/>
                    <a:pt x="1429" y="1562"/>
                    <a:pt x="1429" y="1562"/>
                  </a:cubicBezTo>
                  <a:cubicBezTo>
                    <a:pt x="1429" y="1562"/>
                    <a:pt x="1429" y="1562"/>
                    <a:pt x="1429" y="1567"/>
                  </a:cubicBezTo>
                  <a:lnTo>
                    <a:pt x="772" y="1737"/>
                  </a:lnTo>
                  <a:close/>
                  <a:moveTo>
                    <a:pt x="1608" y="1655"/>
                  </a:moveTo>
                  <a:cubicBezTo>
                    <a:pt x="1481" y="1572"/>
                    <a:pt x="1481" y="1572"/>
                    <a:pt x="1481" y="1572"/>
                  </a:cubicBezTo>
                  <a:cubicBezTo>
                    <a:pt x="1487" y="1572"/>
                    <a:pt x="1487" y="1567"/>
                    <a:pt x="1487" y="1562"/>
                  </a:cubicBezTo>
                  <a:cubicBezTo>
                    <a:pt x="1487" y="1552"/>
                    <a:pt x="1481" y="1547"/>
                    <a:pt x="1476" y="1542"/>
                  </a:cubicBezTo>
                  <a:cubicBezTo>
                    <a:pt x="1513" y="1485"/>
                    <a:pt x="1513" y="1485"/>
                    <a:pt x="1513" y="1485"/>
                  </a:cubicBezTo>
                  <a:cubicBezTo>
                    <a:pt x="1545" y="1428"/>
                    <a:pt x="1545" y="1428"/>
                    <a:pt x="1545" y="1428"/>
                  </a:cubicBezTo>
                  <a:cubicBezTo>
                    <a:pt x="1550" y="1433"/>
                    <a:pt x="1555" y="1433"/>
                    <a:pt x="1565" y="1433"/>
                  </a:cubicBezTo>
                  <a:cubicBezTo>
                    <a:pt x="1565" y="1433"/>
                    <a:pt x="1565" y="1433"/>
                    <a:pt x="1571" y="1433"/>
                  </a:cubicBezTo>
                  <a:lnTo>
                    <a:pt x="1608" y="1655"/>
                  </a:lnTo>
                  <a:close/>
                  <a:moveTo>
                    <a:pt x="1571" y="1335"/>
                  </a:moveTo>
                  <a:cubicBezTo>
                    <a:pt x="1571" y="1335"/>
                    <a:pt x="1565" y="1335"/>
                    <a:pt x="1565" y="1335"/>
                  </a:cubicBezTo>
                  <a:cubicBezTo>
                    <a:pt x="1555" y="1335"/>
                    <a:pt x="1550" y="1341"/>
                    <a:pt x="1539" y="1341"/>
                  </a:cubicBezTo>
                  <a:cubicBezTo>
                    <a:pt x="1424" y="1170"/>
                    <a:pt x="1424" y="1170"/>
                    <a:pt x="1424" y="1170"/>
                  </a:cubicBezTo>
                  <a:cubicBezTo>
                    <a:pt x="1424" y="1170"/>
                    <a:pt x="1429" y="1165"/>
                    <a:pt x="1429" y="1160"/>
                  </a:cubicBezTo>
                  <a:cubicBezTo>
                    <a:pt x="1429" y="1160"/>
                    <a:pt x="1429" y="1160"/>
                    <a:pt x="1429" y="1155"/>
                  </a:cubicBezTo>
                  <a:cubicBezTo>
                    <a:pt x="1639" y="1026"/>
                    <a:pt x="1639" y="1026"/>
                    <a:pt x="1639" y="1026"/>
                  </a:cubicBezTo>
                  <a:cubicBezTo>
                    <a:pt x="1644" y="1031"/>
                    <a:pt x="1650" y="1031"/>
                    <a:pt x="1650" y="1036"/>
                  </a:cubicBezTo>
                  <a:lnTo>
                    <a:pt x="1571" y="1335"/>
                  </a:lnTo>
                  <a:close/>
                  <a:moveTo>
                    <a:pt x="1671" y="980"/>
                  </a:moveTo>
                  <a:cubicBezTo>
                    <a:pt x="1686" y="490"/>
                    <a:pt x="1686" y="490"/>
                    <a:pt x="1686" y="490"/>
                  </a:cubicBezTo>
                  <a:cubicBezTo>
                    <a:pt x="1823" y="763"/>
                    <a:pt x="1823" y="763"/>
                    <a:pt x="1823" y="763"/>
                  </a:cubicBezTo>
                  <a:cubicBezTo>
                    <a:pt x="1818" y="768"/>
                    <a:pt x="1818" y="768"/>
                    <a:pt x="1818" y="773"/>
                  </a:cubicBezTo>
                  <a:cubicBezTo>
                    <a:pt x="1818" y="773"/>
                    <a:pt x="1818" y="773"/>
                    <a:pt x="1818" y="778"/>
                  </a:cubicBezTo>
                  <a:cubicBezTo>
                    <a:pt x="1676" y="985"/>
                    <a:pt x="1676" y="985"/>
                    <a:pt x="1676" y="985"/>
                  </a:cubicBezTo>
                  <a:cubicBezTo>
                    <a:pt x="1671" y="985"/>
                    <a:pt x="1671" y="985"/>
                    <a:pt x="1671" y="980"/>
                  </a:cubicBezTo>
                  <a:moveTo>
                    <a:pt x="2165" y="515"/>
                  </a:moveTo>
                  <a:cubicBezTo>
                    <a:pt x="2165" y="510"/>
                    <a:pt x="2165" y="510"/>
                    <a:pt x="2159" y="510"/>
                  </a:cubicBezTo>
                  <a:cubicBezTo>
                    <a:pt x="2396" y="211"/>
                    <a:pt x="2396" y="211"/>
                    <a:pt x="2396" y="211"/>
                  </a:cubicBezTo>
                  <a:cubicBezTo>
                    <a:pt x="2401" y="211"/>
                    <a:pt x="2401" y="211"/>
                    <a:pt x="2401" y="211"/>
                  </a:cubicBezTo>
                  <a:cubicBezTo>
                    <a:pt x="2569" y="412"/>
                    <a:pt x="2569" y="412"/>
                    <a:pt x="2569" y="412"/>
                  </a:cubicBezTo>
                  <a:cubicBezTo>
                    <a:pt x="2564" y="417"/>
                    <a:pt x="2564" y="422"/>
                    <a:pt x="2564" y="427"/>
                  </a:cubicBezTo>
                  <a:cubicBezTo>
                    <a:pt x="2564" y="427"/>
                    <a:pt x="2564" y="427"/>
                    <a:pt x="2564" y="433"/>
                  </a:cubicBezTo>
                  <a:lnTo>
                    <a:pt x="2165" y="515"/>
                  </a:lnTo>
                  <a:close/>
                  <a:moveTo>
                    <a:pt x="2616" y="433"/>
                  </a:moveTo>
                  <a:cubicBezTo>
                    <a:pt x="2622" y="433"/>
                    <a:pt x="2622" y="427"/>
                    <a:pt x="2622" y="427"/>
                  </a:cubicBezTo>
                  <a:cubicBezTo>
                    <a:pt x="2622" y="422"/>
                    <a:pt x="2616" y="417"/>
                    <a:pt x="2616" y="412"/>
                  </a:cubicBezTo>
                  <a:cubicBezTo>
                    <a:pt x="2748" y="288"/>
                    <a:pt x="2748" y="288"/>
                    <a:pt x="2748" y="288"/>
                  </a:cubicBezTo>
                  <a:cubicBezTo>
                    <a:pt x="2748" y="293"/>
                    <a:pt x="2748" y="293"/>
                    <a:pt x="2753" y="293"/>
                  </a:cubicBezTo>
                  <a:cubicBezTo>
                    <a:pt x="2753" y="293"/>
                    <a:pt x="2753" y="293"/>
                    <a:pt x="2753" y="288"/>
                  </a:cubicBezTo>
                  <a:cubicBezTo>
                    <a:pt x="2995" y="531"/>
                    <a:pt x="2995" y="531"/>
                    <a:pt x="2995" y="531"/>
                  </a:cubicBezTo>
                  <a:cubicBezTo>
                    <a:pt x="2995" y="531"/>
                    <a:pt x="2995" y="536"/>
                    <a:pt x="2995" y="536"/>
                  </a:cubicBezTo>
                  <a:lnTo>
                    <a:pt x="2616" y="433"/>
                  </a:lnTo>
                  <a:close/>
                  <a:moveTo>
                    <a:pt x="3048" y="557"/>
                  </a:moveTo>
                  <a:cubicBezTo>
                    <a:pt x="3048" y="557"/>
                    <a:pt x="3048" y="557"/>
                    <a:pt x="3048" y="551"/>
                  </a:cubicBezTo>
                  <a:cubicBezTo>
                    <a:pt x="3589" y="598"/>
                    <a:pt x="3589" y="598"/>
                    <a:pt x="3589" y="598"/>
                  </a:cubicBezTo>
                  <a:cubicBezTo>
                    <a:pt x="3436" y="711"/>
                    <a:pt x="3436" y="711"/>
                    <a:pt x="3436" y="711"/>
                  </a:cubicBezTo>
                  <a:cubicBezTo>
                    <a:pt x="3431" y="706"/>
                    <a:pt x="3426" y="701"/>
                    <a:pt x="3415" y="701"/>
                  </a:cubicBezTo>
                  <a:cubicBezTo>
                    <a:pt x="3410" y="701"/>
                    <a:pt x="3400" y="706"/>
                    <a:pt x="3394" y="716"/>
                  </a:cubicBezTo>
                  <a:lnTo>
                    <a:pt x="3048" y="557"/>
                  </a:lnTo>
                  <a:close/>
                  <a:moveTo>
                    <a:pt x="3589" y="1727"/>
                  </a:moveTo>
                  <a:cubicBezTo>
                    <a:pt x="3830" y="1490"/>
                    <a:pt x="3830" y="1490"/>
                    <a:pt x="3830" y="1490"/>
                  </a:cubicBezTo>
                  <a:cubicBezTo>
                    <a:pt x="3841" y="1500"/>
                    <a:pt x="3851" y="1505"/>
                    <a:pt x="3867" y="1505"/>
                  </a:cubicBezTo>
                  <a:cubicBezTo>
                    <a:pt x="3867" y="1505"/>
                    <a:pt x="3872" y="1505"/>
                    <a:pt x="3872" y="1505"/>
                  </a:cubicBezTo>
                  <a:cubicBezTo>
                    <a:pt x="3909" y="1645"/>
                    <a:pt x="3909" y="1645"/>
                    <a:pt x="3909" y="1645"/>
                  </a:cubicBezTo>
                  <a:cubicBezTo>
                    <a:pt x="3909" y="1650"/>
                    <a:pt x="3909" y="1650"/>
                    <a:pt x="3909" y="1655"/>
                  </a:cubicBezTo>
                  <a:cubicBezTo>
                    <a:pt x="3589" y="1732"/>
                    <a:pt x="3589" y="1732"/>
                    <a:pt x="3589" y="1732"/>
                  </a:cubicBezTo>
                  <a:cubicBezTo>
                    <a:pt x="3589" y="1732"/>
                    <a:pt x="3589" y="1732"/>
                    <a:pt x="3589" y="1727"/>
                  </a:cubicBezTo>
                  <a:moveTo>
                    <a:pt x="4099" y="1676"/>
                  </a:moveTo>
                  <a:cubicBezTo>
                    <a:pt x="4099" y="1671"/>
                    <a:pt x="4099" y="1665"/>
                    <a:pt x="4099" y="1665"/>
                  </a:cubicBezTo>
                  <a:cubicBezTo>
                    <a:pt x="4099" y="1660"/>
                    <a:pt x="4099" y="1660"/>
                    <a:pt x="4099" y="1660"/>
                  </a:cubicBezTo>
                  <a:cubicBezTo>
                    <a:pt x="4403" y="1562"/>
                    <a:pt x="4403" y="1562"/>
                    <a:pt x="4403" y="1562"/>
                  </a:cubicBezTo>
                  <a:cubicBezTo>
                    <a:pt x="4409" y="1567"/>
                    <a:pt x="4414" y="1572"/>
                    <a:pt x="4424" y="1572"/>
                  </a:cubicBezTo>
                  <a:cubicBezTo>
                    <a:pt x="4430" y="1572"/>
                    <a:pt x="4430" y="1572"/>
                    <a:pt x="4430" y="1572"/>
                  </a:cubicBezTo>
                  <a:cubicBezTo>
                    <a:pt x="4556" y="1959"/>
                    <a:pt x="4556" y="1959"/>
                    <a:pt x="4556" y="1959"/>
                  </a:cubicBezTo>
                  <a:cubicBezTo>
                    <a:pt x="4556" y="1959"/>
                    <a:pt x="4556" y="1959"/>
                    <a:pt x="4556" y="1965"/>
                  </a:cubicBezTo>
                  <a:lnTo>
                    <a:pt x="4099" y="1676"/>
                  </a:lnTo>
                  <a:close/>
                  <a:moveTo>
                    <a:pt x="4577" y="1990"/>
                  </a:moveTo>
                  <a:cubicBezTo>
                    <a:pt x="4577" y="1990"/>
                    <a:pt x="4577" y="1990"/>
                    <a:pt x="4577" y="1990"/>
                  </a:cubicBezTo>
                  <a:cubicBezTo>
                    <a:pt x="4766" y="2124"/>
                    <a:pt x="4766" y="2124"/>
                    <a:pt x="4766" y="2124"/>
                  </a:cubicBezTo>
                  <a:cubicBezTo>
                    <a:pt x="4760" y="2130"/>
                    <a:pt x="4760" y="2135"/>
                    <a:pt x="4760" y="2140"/>
                  </a:cubicBezTo>
                  <a:cubicBezTo>
                    <a:pt x="4760" y="2150"/>
                    <a:pt x="4766" y="2155"/>
                    <a:pt x="4776" y="2161"/>
                  </a:cubicBezTo>
                  <a:cubicBezTo>
                    <a:pt x="4687" y="2403"/>
                    <a:pt x="4687" y="2403"/>
                    <a:pt x="4687" y="2403"/>
                  </a:cubicBezTo>
                  <a:cubicBezTo>
                    <a:pt x="4687" y="2403"/>
                    <a:pt x="4682" y="2403"/>
                    <a:pt x="4676" y="2403"/>
                  </a:cubicBezTo>
                  <a:cubicBezTo>
                    <a:pt x="4671" y="2403"/>
                    <a:pt x="4671" y="2403"/>
                    <a:pt x="4671" y="2403"/>
                  </a:cubicBezTo>
                  <a:lnTo>
                    <a:pt x="4577" y="1990"/>
                  </a:lnTo>
                  <a:close/>
                  <a:moveTo>
                    <a:pt x="4661" y="2496"/>
                  </a:moveTo>
                  <a:cubicBezTo>
                    <a:pt x="4666" y="2501"/>
                    <a:pt x="4671" y="2501"/>
                    <a:pt x="4676" y="2501"/>
                  </a:cubicBezTo>
                  <a:cubicBezTo>
                    <a:pt x="4682" y="2501"/>
                    <a:pt x="4692" y="2496"/>
                    <a:pt x="4698" y="2496"/>
                  </a:cubicBezTo>
                  <a:cubicBezTo>
                    <a:pt x="4750" y="2578"/>
                    <a:pt x="4750" y="2578"/>
                    <a:pt x="4750" y="2578"/>
                  </a:cubicBezTo>
                  <a:cubicBezTo>
                    <a:pt x="4750" y="2578"/>
                    <a:pt x="4750" y="2578"/>
                    <a:pt x="4750" y="2583"/>
                  </a:cubicBezTo>
                  <a:cubicBezTo>
                    <a:pt x="4750" y="2583"/>
                    <a:pt x="4750" y="2583"/>
                    <a:pt x="4750" y="2583"/>
                  </a:cubicBezTo>
                  <a:cubicBezTo>
                    <a:pt x="4529" y="2779"/>
                    <a:pt x="4529" y="2779"/>
                    <a:pt x="4529" y="2779"/>
                  </a:cubicBezTo>
                  <a:cubicBezTo>
                    <a:pt x="4529" y="2779"/>
                    <a:pt x="4524" y="2779"/>
                    <a:pt x="4524" y="2779"/>
                  </a:cubicBezTo>
                  <a:lnTo>
                    <a:pt x="4661" y="2496"/>
                  </a:lnTo>
                  <a:close/>
                  <a:moveTo>
                    <a:pt x="3662" y="3042"/>
                  </a:moveTo>
                  <a:cubicBezTo>
                    <a:pt x="3478" y="3388"/>
                    <a:pt x="3478" y="3388"/>
                    <a:pt x="3478" y="3388"/>
                  </a:cubicBezTo>
                  <a:cubicBezTo>
                    <a:pt x="3478" y="3388"/>
                    <a:pt x="3478" y="3388"/>
                    <a:pt x="3473" y="3388"/>
                  </a:cubicBezTo>
                  <a:cubicBezTo>
                    <a:pt x="3431" y="2857"/>
                    <a:pt x="3431" y="2857"/>
                    <a:pt x="3431" y="2857"/>
                  </a:cubicBezTo>
                  <a:cubicBezTo>
                    <a:pt x="3436" y="2852"/>
                    <a:pt x="3436" y="2852"/>
                    <a:pt x="3441" y="2852"/>
                  </a:cubicBezTo>
                  <a:cubicBezTo>
                    <a:pt x="3646" y="3012"/>
                    <a:pt x="3646" y="3012"/>
                    <a:pt x="3646" y="3012"/>
                  </a:cubicBezTo>
                  <a:cubicBezTo>
                    <a:pt x="3646" y="3017"/>
                    <a:pt x="3646" y="3017"/>
                    <a:pt x="3646" y="3017"/>
                  </a:cubicBezTo>
                  <a:cubicBezTo>
                    <a:pt x="3646" y="3027"/>
                    <a:pt x="3652" y="3037"/>
                    <a:pt x="3662" y="3042"/>
                  </a:cubicBezTo>
                  <a:moveTo>
                    <a:pt x="3100" y="2583"/>
                  </a:moveTo>
                  <a:cubicBezTo>
                    <a:pt x="3100" y="2583"/>
                    <a:pt x="3100" y="2583"/>
                    <a:pt x="3105" y="2583"/>
                  </a:cubicBezTo>
                  <a:cubicBezTo>
                    <a:pt x="3105" y="2578"/>
                    <a:pt x="3100" y="2573"/>
                    <a:pt x="3095" y="2573"/>
                  </a:cubicBezTo>
                  <a:cubicBezTo>
                    <a:pt x="3095" y="2573"/>
                    <a:pt x="3095" y="2573"/>
                    <a:pt x="3095" y="2573"/>
                  </a:cubicBezTo>
                  <a:cubicBezTo>
                    <a:pt x="2969" y="2243"/>
                    <a:pt x="2969" y="2243"/>
                    <a:pt x="2969" y="2243"/>
                  </a:cubicBezTo>
                  <a:cubicBezTo>
                    <a:pt x="3400" y="2810"/>
                    <a:pt x="3400" y="2810"/>
                    <a:pt x="3400" y="2810"/>
                  </a:cubicBezTo>
                  <a:lnTo>
                    <a:pt x="3100" y="2583"/>
                  </a:lnTo>
                  <a:close/>
                  <a:moveTo>
                    <a:pt x="2921" y="2202"/>
                  </a:moveTo>
                  <a:cubicBezTo>
                    <a:pt x="2921" y="2207"/>
                    <a:pt x="2921" y="2207"/>
                    <a:pt x="2921" y="2212"/>
                  </a:cubicBezTo>
                  <a:cubicBezTo>
                    <a:pt x="2921" y="2217"/>
                    <a:pt x="2921" y="2217"/>
                    <a:pt x="2926" y="2222"/>
                  </a:cubicBezTo>
                  <a:cubicBezTo>
                    <a:pt x="2680" y="2403"/>
                    <a:pt x="2680" y="2403"/>
                    <a:pt x="2680" y="2403"/>
                  </a:cubicBezTo>
                  <a:cubicBezTo>
                    <a:pt x="2680" y="2403"/>
                    <a:pt x="2680" y="2403"/>
                    <a:pt x="2680" y="2403"/>
                  </a:cubicBezTo>
                  <a:cubicBezTo>
                    <a:pt x="2653" y="2124"/>
                    <a:pt x="2653" y="2124"/>
                    <a:pt x="2653" y="2124"/>
                  </a:cubicBezTo>
                  <a:cubicBezTo>
                    <a:pt x="2669" y="2119"/>
                    <a:pt x="2680" y="2109"/>
                    <a:pt x="2690" y="2099"/>
                  </a:cubicBezTo>
                  <a:lnTo>
                    <a:pt x="2921" y="2202"/>
                  </a:lnTo>
                  <a:close/>
                  <a:moveTo>
                    <a:pt x="2527" y="2253"/>
                  </a:moveTo>
                  <a:cubicBezTo>
                    <a:pt x="2622" y="2119"/>
                    <a:pt x="2622" y="2119"/>
                    <a:pt x="2622" y="2119"/>
                  </a:cubicBezTo>
                  <a:cubicBezTo>
                    <a:pt x="2627" y="2119"/>
                    <a:pt x="2638" y="2124"/>
                    <a:pt x="2648" y="2124"/>
                  </a:cubicBezTo>
                  <a:cubicBezTo>
                    <a:pt x="2648" y="2124"/>
                    <a:pt x="2648" y="2124"/>
                    <a:pt x="2648" y="2124"/>
                  </a:cubicBezTo>
                  <a:cubicBezTo>
                    <a:pt x="2669" y="2403"/>
                    <a:pt x="2669" y="2403"/>
                    <a:pt x="2669" y="2403"/>
                  </a:cubicBezTo>
                  <a:cubicBezTo>
                    <a:pt x="2527" y="2264"/>
                    <a:pt x="2527" y="2264"/>
                    <a:pt x="2527" y="2264"/>
                  </a:cubicBezTo>
                  <a:cubicBezTo>
                    <a:pt x="2527" y="2264"/>
                    <a:pt x="2532" y="2264"/>
                    <a:pt x="2532" y="2259"/>
                  </a:cubicBezTo>
                  <a:cubicBezTo>
                    <a:pt x="2532" y="2259"/>
                    <a:pt x="2527" y="2253"/>
                    <a:pt x="2527" y="2253"/>
                  </a:cubicBezTo>
                  <a:moveTo>
                    <a:pt x="2201" y="2202"/>
                  </a:moveTo>
                  <a:cubicBezTo>
                    <a:pt x="2601" y="2093"/>
                    <a:pt x="2601" y="2093"/>
                    <a:pt x="2601" y="2093"/>
                  </a:cubicBezTo>
                  <a:cubicBezTo>
                    <a:pt x="2601" y="2099"/>
                    <a:pt x="2606" y="2109"/>
                    <a:pt x="2616" y="2114"/>
                  </a:cubicBezTo>
                  <a:cubicBezTo>
                    <a:pt x="2522" y="2248"/>
                    <a:pt x="2522" y="2248"/>
                    <a:pt x="2522" y="2248"/>
                  </a:cubicBezTo>
                  <a:cubicBezTo>
                    <a:pt x="2522" y="2248"/>
                    <a:pt x="2522" y="2248"/>
                    <a:pt x="2522" y="2248"/>
                  </a:cubicBezTo>
                  <a:cubicBezTo>
                    <a:pt x="2517" y="2248"/>
                    <a:pt x="2511" y="2248"/>
                    <a:pt x="2511" y="2253"/>
                  </a:cubicBezTo>
                  <a:cubicBezTo>
                    <a:pt x="2201" y="2202"/>
                    <a:pt x="2201" y="2202"/>
                    <a:pt x="2201" y="2202"/>
                  </a:cubicBezTo>
                  <a:cubicBezTo>
                    <a:pt x="2201" y="2202"/>
                    <a:pt x="2201" y="2202"/>
                    <a:pt x="2201" y="2202"/>
                  </a:cubicBezTo>
                  <a:cubicBezTo>
                    <a:pt x="2201" y="2202"/>
                    <a:pt x="2201" y="2202"/>
                    <a:pt x="2201" y="2202"/>
                  </a:cubicBezTo>
                  <a:moveTo>
                    <a:pt x="2685" y="2418"/>
                  </a:moveTo>
                  <a:cubicBezTo>
                    <a:pt x="2685" y="2418"/>
                    <a:pt x="2685" y="2418"/>
                    <a:pt x="2685" y="2413"/>
                  </a:cubicBezTo>
                  <a:cubicBezTo>
                    <a:pt x="2685" y="2413"/>
                    <a:pt x="2685" y="2413"/>
                    <a:pt x="2685" y="2413"/>
                  </a:cubicBezTo>
                  <a:cubicBezTo>
                    <a:pt x="2932" y="2227"/>
                    <a:pt x="2932" y="2227"/>
                    <a:pt x="2932" y="2227"/>
                  </a:cubicBezTo>
                  <a:cubicBezTo>
                    <a:pt x="2932" y="2233"/>
                    <a:pt x="2937" y="2233"/>
                    <a:pt x="2937" y="2238"/>
                  </a:cubicBezTo>
                  <a:cubicBezTo>
                    <a:pt x="2842" y="2625"/>
                    <a:pt x="2842" y="2625"/>
                    <a:pt x="2842" y="2625"/>
                  </a:cubicBezTo>
                  <a:cubicBezTo>
                    <a:pt x="2842" y="2625"/>
                    <a:pt x="2842" y="2625"/>
                    <a:pt x="2842" y="2625"/>
                  </a:cubicBezTo>
                  <a:cubicBezTo>
                    <a:pt x="2837" y="2625"/>
                    <a:pt x="2832" y="2625"/>
                    <a:pt x="2827" y="2630"/>
                  </a:cubicBezTo>
                  <a:lnTo>
                    <a:pt x="2685" y="2418"/>
                  </a:lnTo>
                  <a:close/>
                  <a:moveTo>
                    <a:pt x="2869" y="2656"/>
                  </a:moveTo>
                  <a:cubicBezTo>
                    <a:pt x="2869" y="2651"/>
                    <a:pt x="2869" y="2651"/>
                    <a:pt x="2869" y="2651"/>
                  </a:cubicBezTo>
                  <a:cubicBezTo>
                    <a:pt x="3084" y="2589"/>
                    <a:pt x="3084" y="2589"/>
                    <a:pt x="3084" y="2589"/>
                  </a:cubicBezTo>
                  <a:cubicBezTo>
                    <a:pt x="3084" y="2589"/>
                    <a:pt x="3084" y="2594"/>
                    <a:pt x="3090" y="2594"/>
                  </a:cubicBezTo>
                  <a:cubicBezTo>
                    <a:pt x="3168" y="3120"/>
                    <a:pt x="3168" y="3120"/>
                    <a:pt x="3168" y="3120"/>
                  </a:cubicBezTo>
                  <a:cubicBezTo>
                    <a:pt x="2858" y="2671"/>
                    <a:pt x="2858" y="2671"/>
                    <a:pt x="2858" y="2671"/>
                  </a:cubicBezTo>
                  <a:cubicBezTo>
                    <a:pt x="2864" y="2666"/>
                    <a:pt x="2869" y="2661"/>
                    <a:pt x="2869" y="2656"/>
                  </a:cubicBezTo>
                  <a:moveTo>
                    <a:pt x="3499" y="3419"/>
                  </a:moveTo>
                  <a:cubicBezTo>
                    <a:pt x="3499" y="3419"/>
                    <a:pt x="3499" y="3419"/>
                    <a:pt x="3499" y="3414"/>
                  </a:cubicBezTo>
                  <a:cubicBezTo>
                    <a:pt x="3499" y="3409"/>
                    <a:pt x="3499" y="3409"/>
                    <a:pt x="3494" y="3404"/>
                  </a:cubicBezTo>
                  <a:cubicBezTo>
                    <a:pt x="3862" y="3146"/>
                    <a:pt x="3862" y="3146"/>
                    <a:pt x="3862" y="3146"/>
                  </a:cubicBezTo>
                  <a:cubicBezTo>
                    <a:pt x="3862" y="3146"/>
                    <a:pt x="3867" y="3146"/>
                    <a:pt x="3872" y="3151"/>
                  </a:cubicBezTo>
                  <a:cubicBezTo>
                    <a:pt x="3810" y="3460"/>
                    <a:pt x="3810" y="3460"/>
                    <a:pt x="3810" y="3460"/>
                  </a:cubicBezTo>
                  <a:cubicBezTo>
                    <a:pt x="3804" y="3460"/>
                    <a:pt x="3804" y="3460"/>
                    <a:pt x="3804" y="3460"/>
                  </a:cubicBezTo>
                  <a:cubicBezTo>
                    <a:pt x="3783" y="3460"/>
                    <a:pt x="3762" y="3476"/>
                    <a:pt x="3757" y="3491"/>
                  </a:cubicBezTo>
                  <a:lnTo>
                    <a:pt x="3499" y="3419"/>
                  </a:lnTo>
                  <a:close/>
                  <a:moveTo>
                    <a:pt x="4099" y="3486"/>
                  </a:moveTo>
                  <a:cubicBezTo>
                    <a:pt x="4093" y="3481"/>
                    <a:pt x="4088" y="3476"/>
                    <a:pt x="4083" y="3471"/>
                  </a:cubicBezTo>
                  <a:cubicBezTo>
                    <a:pt x="4130" y="3285"/>
                    <a:pt x="4130" y="3285"/>
                    <a:pt x="4130" y="3285"/>
                  </a:cubicBezTo>
                  <a:cubicBezTo>
                    <a:pt x="4130" y="3285"/>
                    <a:pt x="4135" y="3280"/>
                    <a:pt x="4135" y="3280"/>
                  </a:cubicBezTo>
                  <a:cubicBezTo>
                    <a:pt x="4524" y="3362"/>
                    <a:pt x="4524" y="3362"/>
                    <a:pt x="4524" y="3362"/>
                  </a:cubicBezTo>
                  <a:cubicBezTo>
                    <a:pt x="4524" y="3362"/>
                    <a:pt x="4524" y="3362"/>
                    <a:pt x="4524" y="3362"/>
                  </a:cubicBezTo>
                  <a:cubicBezTo>
                    <a:pt x="4524" y="3367"/>
                    <a:pt x="4524" y="3367"/>
                    <a:pt x="4524" y="3367"/>
                  </a:cubicBezTo>
                  <a:lnTo>
                    <a:pt x="4099" y="3486"/>
                  </a:lnTo>
                  <a:close/>
                </a:path>
              </a:pathLst>
            </a:custGeom>
            <a:solidFill>
              <a:srgbClr val="191919">
                <a:alpha val="100000"/>
              </a:srgbClr>
            </a:solidFill>
            <a:ln cap="flat">
              <a:noFill/>
              <a:prstDash val="solid"/>
              <a:miter lim="0"/>
            </a:ln>
          </p:spPr>
          <p:txBody>
            <a:bodyPr rtlCol="0"/>
            <a:lstStyle/>
            <a:p>
              <a:pPr algn="ctr"/>
              <a:endParaRPr lang="zh-CN" altLang="en-US"/>
            </a:p>
          </p:txBody>
        </p:sp>
        <p:sp>
          <p:nvSpPr>
            <p:cNvPr id="155" name="path"/>
            <p:cNvSpPr/>
            <p:nvPr/>
          </p:nvSpPr>
          <p:spPr>
            <a:xfrm>
              <a:off x="841247" y="1979548"/>
              <a:ext cx="7200900" cy="6350"/>
            </a:xfrm>
            <a:custGeom>
              <a:avLst/>
              <a:gdLst/>
              <a:ahLst/>
              <a:cxnLst/>
              <a:rect l="0" t="0" r="0" b="0"/>
              <a:pathLst>
                <a:path w="11340" h="10">
                  <a:moveTo>
                    <a:pt x="0" y="5"/>
                  </a:moveTo>
                  <a:lnTo>
                    <a:pt x="11340" y="5"/>
                  </a:lnTo>
                </a:path>
              </a:pathLst>
            </a:custGeom>
            <a:noFill/>
            <a:ln w="6350" cap="flat">
              <a:solidFill>
                <a:srgbClr val="C00000">
                  <a:alpha val="100000"/>
                </a:srgbClr>
              </a:solidFill>
              <a:prstDash val="solid"/>
              <a:miter lim="1000000"/>
            </a:ln>
          </p:spPr>
          <p:txBody>
            <a:bodyPr rtlCol="0"/>
            <a:lstStyle/>
            <a:p>
              <a:pPr algn="ctr"/>
              <a:endParaRPr lang="zh-CN" altLang="en-US"/>
            </a:p>
          </p:txBody>
        </p:sp>
        <p:sp>
          <p:nvSpPr>
            <p:cNvPr id="156" name="path"/>
            <p:cNvSpPr/>
            <p:nvPr/>
          </p:nvSpPr>
          <p:spPr>
            <a:xfrm>
              <a:off x="0" y="0"/>
              <a:ext cx="12192000" cy="3436619"/>
            </a:xfrm>
            <a:custGeom>
              <a:avLst/>
              <a:gdLst/>
              <a:ahLst/>
              <a:cxnLst/>
              <a:rect l="0" t="0" r="0" b="0"/>
              <a:pathLst>
                <a:path w="19200" h="5411">
                  <a:moveTo>
                    <a:pt x="0" y="5411"/>
                  </a:moveTo>
                  <a:lnTo>
                    <a:pt x="13" y="0"/>
                  </a:lnTo>
                  <a:lnTo>
                    <a:pt x="19200" y="0"/>
                  </a:lnTo>
                  <a:lnTo>
                    <a:pt x="19186" y="5411"/>
                  </a:lnTo>
                  <a:lnTo>
                    <a:pt x="0" y="5411"/>
                  </a:lnTo>
                  <a:close/>
                </a:path>
              </a:pathLst>
            </a:custGeom>
            <a:solidFill>
              <a:srgbClr val="2264B4">
                <a:alpha val="100000"/>
              </a:srgbClr>
            </a:solidFill>
            <a:ln cap="flat">
              <a:noFill/>
              <a:prstDash val="solid"/>
              <a:miter lim="0"/>
            </a:ln>
          </p:spPr>
          <p:txBody>
            <a:bodyPr rtlCol="0"/>
            <a:lstStyle/>
            <a:p>
              <a:pPr algn="ctr"/>
              <a:endParaRPr lang="zh-CN" altLang="en-US"/>
            </a:p>
          </p:txBody>
        </p:sp>
      </p:grpSp>
      <p:pic>
        <p:nvPicPr>
          <p:cNvPr id="157" name="picture 157"/>
          <p:cNvPicPr>
            <a:picLocks noChangeAspect="1"/>
          </p:cNvPicPr>
          <p:nvPr/>
        </p:nvPicPr>
        <p:blipFill>
          <a:blip r:embed="rId1"/>
          <a:stretch>
            <a:fillRect/>
          </a:stretch>
        </p:blipFill>
        <p:spPr>
          <a:xfrm rot="21600000">
            <a:off x="8774706" y="1774957"/>
            <a:ext cx="2340923" cy="2769686"/>
          </a:xfrm>
          <a:prstGeom prst="rect">
            <a:avLst/>
          </a:prstGeom>
        </p:spPr>
      </p:pic>
      <p:graphicFrame>
        <p:nvGraphicFramePr>
          <p:cNvPr id="158" name="table 158"/>
          <p:cNvGraphicFramePr>
            <a:graphicFrameLocks noGrp="1"/>
          </p:cNvGraphicFramePr>
          <p:nvPr/>
        </p:nvGraphicFramePr>
        <p:xfrm>
          <a:off x="848677" y="2587561"/>
          <a:ext cx="6598919" cy="842645"/>
        </p:xfrm>
        <a:graphic>
          <a:graphicData uri="http://schemas.openxmlformats.org/drawingml/2006/table">
            <a:tbl>
              <a:tblPr/>
              <a:tblGrid>
                <a:gridCol w="6598919"/>
              </a:tblGrid>
              <a:tr h="833120">
                <a:tc>
                  <a:txBody>
                    <a:bodyPr/>
                    <a:lstStyle/>
                    <a:p>
                      <a:pPr algn="l" rtl="0" eaLnBrk="0">
                        <a:lnSpc>
                          <a:spcPct val="101000"/>
                        </a:lnSpc>
                      </a:pPr>
                      <a:endParaRPr lang="en-US" altLang="en-US" sz="900" dirty="0"/>
                    </a:p>
                    <a:p>
                      <a:pPr algn="l" rtl="0" eaLnBrk="0">
                        <a:lnSpc>
                          <a:spcPct val="6000"/>
                        </a:lnSpc>
                      </a:pPr>
                      <a:endParaRPr lang="en-US" altLang="en-US" sz="100" dirty="0"/>
                    </a:p>
                    <a:p>
                      <a:pPr marL="452120" algn="l" rtl="0" eaLnBrk="0">
                        <a:lnSpc>
                          <a:spcPct val="97000"/>
                        </a:lnSpc>
                      </a:pPr>
                      <a:r>
                        <a:rPr sz="440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02.大模型厂商</a:t>
                      </a:r>
                      <a:r>
                        <a:rPr sz="440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整</a:t>
                      </a:r>
                      <a:r>
                        <a:rPr sz="440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体测评</a:t>
                      </a:r>
                      <a:endParaRPr lang="en-US" altLang="en-US" sz="4400" dirty="0"/>
                    </a:p>
                  </a:txBody>
                  <a:tcPr marL="0" marR="0" marT="0" marB="0" vert="horz">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r>
            </a:tbl>
          </a:graphicData>
        </a:graphic>
      </p:graphicFrame>
      <p:pic>
        <p:nvPicPr>
          <p:cNvPr id="159" name="picture 159"/>
          <p:cNvPicPr>
            <a:picLocks noChangeAspect="1"/>
          </p:cNvPicPr>
          <p:nvPr/>
        </p:nvPicPr>
        <p:blipFill>
          <a:blip r:embed="rId2"/>
          <a:stretch>
            <a:fillRect/>
          </a:stretch>
        </p:blipFill>
        <p:spPr>
          <a:xfrm rot="21600000">
            <a:off x="11441938" y="0"/>
            <a:ext cx="750061" cy="754634"/>
          </a:xfrm>
          <a:prstGeom prst="rect">
            <a:avLst/>
          </a:prstGeom>
        </p:spPr>
      </p:pic>
      <p:sp>
        <p:nvSpPr>
          <p:cNvPr id="160" name="textbox 160"/>
          <p:cNvSpPr/>
          <p:nvPr/>
        </p:nvSpPr>
        <p:spPr>
          <a:xfrm>
            <a:off x="11826024" y="6593923"/>
            <a:ext cx="113029" cy="116204"/>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74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10</a:t>
            </a:r>
            <a:endParaRPr lang="en-US" alt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 name="table 161"/>
          <p:cNvGraphicFramePr>
            <a:graphicFrameLocks noGrp="1"/>
          </p:cNvGraphicFramePr>
          <p:nvPr/>
        </p:nvGraphicFramePr>
        <p:xfrm>
          <a:off x="406717" y="1228153"/>
          <a:ext cx="11570334" cy="5109845"/>
        </p:xfrm>
        <a:graphic>
          <a:graphicData uri="http://schemas.openxmlformats.org/drawingml/2006/table">
            <a:tbl>
              <a:tblPr/>
              <a:tblGrid>
                <a:gridCol w="11570334"/>
              </a:tblGrid>
              <a:tr h="5100320">
                <a:tc>
                  <a:txBody>
                    <a:bodyPr/>
                    <a:lstStyle/>
                    <a:p>
                      <a:pPr algn="l" rtl="0" eaLnBrk="0">
                        <a:lnSpc>
                          <a:spcPct val="126000"/>
                        </a:lnSpc>
                      </a:pPr>
                      <a:endParaRPr lang="en-US" altLang="en-US" sz="1000" dirty="0"/>
                    </a:p>
                    <a:p>
                      <a:pPr marL="4878070" algn="l" rtl="0" eaLnBrk="0">
                        <a:lnSpc>
                          <a:spcPts val="1840"/>
                        </a:lnSpc>
                        <a:spcBef>
                          <a:spcPts val="5"/>
                        </a:spcBef>
                      </a:pPr>
                      <a:r>
                        <a:rPr sz="1500" spc="100" dirty="0">
                          <a:ln w="3175" cap="flat" cmpd="sng">
                            <a:solidFill>
                              <a:srgbClr val="404040">
                                <a:alpha val="100000"/>
                              </a:srgbClr>
                            </a:solidFill>
                            <a:prstDash val="solid"/>
                            <a:miter lim="0"/>
                          </a:ln>
                          <a:solidFill>
                            <a:srgbClr val="404040">
                              <a:alpha val="100000"/>
                            </a:srgbClr>
                          </a:solidFill>
                          <a:latin typeface="微软雅黑" panose="020B0503020204020204" charset="-122"/>
                          <a:ea typeface="微软雅黑" panose="020B0503020204020204" charset="-122"/>
                          <a:cs typeface="微软雅黑" panose="020B0503020204020204" charset="-122"/>
                        </a:rPr>
                        <a:t>主流大模型综合指</a:t>
                      </a:r>
                      <a:r>
                        <a:rPr sz="1500" spc="30" dirty="0">
                          <a:ln w="3175" cap="flat" cmpd="sng">
                            <a:solidFill>
                              <a:srgbClr val="404040">
                                <a:alpha val="100000"/>
                              </a:srgbClr>
                            </a:solidFill>
                            <a:prstDash val="solid"/>
                            <a:miter lim="0"/>
                          </a:ln>
                          <a:solidFill>
                            <a:srgbClr val="404040">
                              <a:alpha val="100000"/>
                            </a:srgbClr>
                          </a:solidFill>
                          <a:latin typeface="微软雅黑" panose="020B0503020204020204" charset="-122"/>
                          <a:ea typeface="微软雅黑" panose="020B0503020204020204" charset="-122"/>
                          <a:cs typeface="微软雅黑" panose="020B0503020204020204" charset="-122"/>
                        </a:rPr>
                        <a:t>数</a:t>
                      </a:r>
                      <a:endParaRPr lang="en-US" altLang="en-US" sz="1500" dirty="0"/>
                    </a:p>
                    <a:p>
                      <a:pPr marL="505460" algn="l" rtl="0" eaLnBrk="0">
                        <a:lnSpc>
                          <a:spcPct val="73000"/>
                        </a:lnSpc>
                        <a:spcBef>
                          <a:spcPts val="1110"/>
                        </a:spcBef>
                      </a:pPr>
                      <a:r>
                        <a:rPr sz="900" spc="-20" dirty="0">
                          <a:solidFill>
                            <a:srgbClr val="595959">
                              <a:alpha val="100000"/>
                            </a:srgbClr>
                          </a:solidFill>
                          <a:latin typeface="Calibri" panose="020F0502020204030204"/>
                          <a:ea typeface="Calibri" panose="020F0502020204030204"/>
                          <a:cs typeface="Calibri" panose="020F0502020204030204"/>
                        </a:rPr>
                        <a:t>140</a:t>
                      </a:r>
                      <a:r>
                        <a:rPr sz="900" spc="0" dirty="0">
                          <a:solidFill>
                            <a:srgbClr val="595959">
                              <a:alpha val="100000"/>
                            </a:srgbClr>
                          </a:solidFill>
                          <a:latin typeface="Calibri" panose="020F0502020204030204"/>
                          <a:ea typeface="Calibri" panose="020F0502020204030204"/>
                          <a:cs typeface="Calibri" panose="020F0502020204030204"/>
                        </a:rPr>
                        <a:t>0</a:t>
                      </a:r>
                      <a:endParaRPr lang="en-US" altLang="en-US" sz="900" dirty="0"/>
                    </a:p>
                    <a:p>
                      <a:pPr marL="981075" algn="l" rtl="0" eaLnBrk="0">
                        <a:lnSpc>
                          <a:spcPct val="73000"/>
                        </a:lnSpc>
                        <a:spcBef>
                          <a:spcPts val="1010"/>
                        </a:spcBef>
                      </a:pPr>
                      <a:r>
                        <a:rPr sz="900" spc="-20" dirty="0">
                          <a:solidFill>
                            <a:srgbClr val="404040">
                              <a:alpha val="100000"/>
                            </a:srgbClr>
                          </a:solidFill>
                          <a:latin typeface="Calibri" panose="020F0502020204030204"/>
                          <a:ea typeface="Calibri" panose="020F0502020204030204"/>
                          <a:cs typeface="Calibri" panose="020F0502020204030204"/>
                        </a:rPr>
                        <a:t>124</a:t>
                      </a:r>
                      <a:r>
                        <a:rPr sz="900" spc="0" dirty="0">
                          <a:solidFill>
                            <a:srgbClr val="404040">
                              <a:alpha val="100000"/>
                            </a:srgbClr>
                          </a:solidFill>
                          <a:latin typeface="Calibri" panose="020F0502020204030204"/>
                          <a:ea typeface="Calibri" panose="020F0502020204030204"/>
                          <a:cs typeface="Calibri" panose="020F0502020204030204"/>
                        </a:rPr>
                        <a:t>6</a:t>
                      </a:r>
                      <a:endParaRPr lang="en-US" altLang="en-US" sz="900" dirty="0"/>
                    </a:p>
                    <a:p>
                      <a:pPr marL="505460" algn="l" rtl="0" eaLnBrk="0">
                        <a:lnSpc>
                          <a:spcPts val="620"/>
                        </a:lnSpc>
                        <a:spcBef>
                          <a:spcPts val="980"/>
                        </a:spcBef>
                      </a:pPr>
                      <a:r>
                        <a:rPr sz="900" spc="-20" dirty="0">
                          <a:solidFill>
                            <a:srgbClr val="595959">
                              <a:alpha val="100000"/>
                            </a:srgbClr>
                          </a:solidFill>
                          <a:latin typeface="Calibri" panose="020F0502020204030204"/>
                          <a:ea typeface="Calibri" panose="020F0502020204030204"/>
                          <a:cs typeface="Calibri" panose="020F0502020204030204"/>
                        </a:rPr>
                        <a:t>120</a:t>
                      </a:r>
                      <a:r>
                        <a:rPr sz="900" spc="0" dirty="0">
                          <a:solidFill>
                            <a:srgbClr val="595959">
                              <a:alpha val="100000"/>
                            </a:srgbClr>
                          </a:solidFill>
                          <a:latin typeface="Calibri" panose="020F0502020204030204"/>
                          <a:ea typeface="Calibri" panose="020F0502020204030204"/>
                          <a:cs typeface="Calibri" panose="020F0502020204030204"/>
                        </a:rPr>
                        <a:t>0</a:t>
                      </a:r>
                      <a:endParaRPr lang="en-US" altLang="en-US" sz="900" dirty="0"/>
                    </a:p>
                    <a:p>
                      <a:pPr marL="3630295" algn="l" rtl="0" eaLnBrk="0">
                        <a:lnSpc>
                          <a:spcPct val="73000"/>
                        </a:lnSpc>
                        <a:spcBef>
                          <a:spcPts val="5"/>
                        </a:spcBef>
                      </a:pPr>
                      <a:r>
                        <a:rPr sz="900" spc="-20" dirty="0">
                          <a:solidFill>
                            <a:srgbClr val="404040">
                              <a:alpha val="100000"/>
                            </a:srgbClr>
                          </a:solidFill>
                          <a:latin typeface="Calibri" panose="020F0502020204030204"/>
                          <a:ea typeface="Calibri" panose="020F0502020204030204"/>
                          <a:cs typeface="Calibri" panose="020F0502020204030204"/>
                        </a:rPr>
                        <a:t>111</a:t>
                      </a:r>
                      <a:r>
                        <a:rPr sz="900" spc="0" dirty="0">
                          <a:solidFill>
                            <a:srgbClr val="404040">
                              <a:alpha val="100000"/>
                            </a:srgbClr>
                          </a:solidFill>
                          <a:latin typeface="Calibri" panose="020F0502020204030204"/>
                          <a:ea typeface="Calibri" panose="020F0502020204030204"/>
                          <a:cs typeface="Calibri" panose="020F0502020204030204"/>
                        </a:rPr>
                        <a:t>2</a:t>
                      </a:r>
                      <a:endParaRPr lang="en-US" altLang="en-US" sz="900" dirty="0"/>
                    </a:p>
                    <a:p>
                      <a:pPr marL="4954905" algn="l" rtl="0" eaLnBrk="0">
                        <a:lnSpc>
                          <a:spcPct val="73000"/>
                        </a:lnSpc>
                        <a:spcBef>
                          <a:spcPts val="850"/>
                        </a:spcBef>
                      </a:pPr>
                      <a:r>
                        <a:rPr sz="900" spc="-20" dirty="0">
                          <a:solidFill>
                            <a:srgbClr val="404040">
                              <a:alpha val="100000"/>
                            </a:srgbClr>
                          </a:solidFill>
                          <a:latin typeface="Calibri" panose="020F0502020204030204"/>
                          <a:ea typeface="Calibri" panose="020F0502020204030204"/>
                          <a:cs typeface="Calibri" panose="020F0502020204030204"/>
                        </a:rPr>
                        <a:t>102</a:t>
                      </a:r>
                      <a:r>
                        <a:rPr sz="900" spc="0" dirty="0">
                          <a:solidFill>
                            <a:srgbClr val="404040">
                              <a:alpha val="100000"/>
                            </a:srgbClr>
                          </a:solidFill>
                          <a:latin typeface="Calibri" panose="020F0502020204030204"/>
                          <a:ea typeface="Calibri" panose="020F0502020204030204"/>
                          <a:cs typeface="Calibri" panose="020F0502020204030204"/>
                        </a:rPr>
                        <a:t>0</a:t>
                      </a:r>
                      <a:endParaRPr lang="en-US" altLang="en-US" sz="900" dirty="0"/>
                    </a:p>
                    <a:p>
                      <a:pPr marL="505460" algn="l" rtl="0" eaLnBrk="0">
                        <a:lnSpc>
                          <a:spcPct val="73000"/>
                        </a:lnSpc>
                        <a:spcBef>
                          <a:spcPts val="520"/>
                        </a:spcBef>
                      </a:pPr>
                      <a:r>
                        <a:rPr sz="900" spc="-20" dirty="0">
                          <a:solidFill>
                            <a:srgbClr val="595959">
                              <a:alpha val="100000"/>
                            </a:srgbClr>
                          </a:solidFill>
                          <a:latin typeface="Calibri" panose="020F0502020204030204"/>
                          <a:ea typeface="Calibri" panose="020F0502020204030204"/>
                          <a:cs typeface="Calibri" panose="020F0502020204030204"/>
                        </a:rPr>
                        <a:t>100</a:t>
                      </a:r>
                      <a:r>
                        <a:rPr sz="900" spc="0" dirty="0">
                          <a:solidFill>
                            <a:srgbClr val="595959">
                              <a:alpha val="100000"/>
                            </a:srgbClr>
                          </a:solidFill>
                          <a:latin typeface="Calibri" panose="020F0502020204030204"/>
                          <a:ea typeface="Calibri" panose="020F0502020204030204"/>
                          <a:cs typeface="Calibri" panose="020F0502020204030204"/>
                        </a:rPr>
                        <a:t>0</a:t>
                      </a:r>
                      <a:endParaRPr lang="en-US" altLang="en-US" sz="900" dirty="0"/>
                    </a:p>
                    <a:p>
                      <a:pPr algn="l" rtl="0" eaLnBrk="0">
                        <a:lnSpc>
                          <a:spcPct val="128000"/>
                        </a:lnSpc>
                      </a:pPr>
                      <a:endParaRPr lang="en-US" altLang="en-US" sz="1000" dirty="0"/>
                    </a:p>
                    <a:p>
                      <a:pPr marL="10275570" algn="l" rtl="0" eaLnBrk="0">
                        <a:lnSpc>
                          <a:spcPct val="73000"/>
                        </a:lnSpc>
                        <a:spcBef>
                          <a:spcPts val="275"/>
                        </a:spcBef>
                      </a:pPr>
                      <a:r>
                        <a:rPr sz="900" spc="-10" dirty="0">
                          <a:solidFill>
                            <a:srgbClr val="404040">
                              <a:alpha val="100000"/>
                            </a:srgbClr>
                          </a:solidFill>
                          <a:latin typeface="Calibri" panose="020F0502020204030204"/>
                          <a:ea typeface="Calibri" panose="020F0502020204030204"/>
                          <a:cs typeface="Calibri" panose="020F0502020204030204"/>
                        </a:rPr>
                        <a:t>801</a:t>
                      </a:r>
                      <a:endParaRPr lang="en-US" altLang="en-US" sz="900" dirty="0"/>
                    </a:p>
                    <a:p>
                      <a:pPr marL="558165" algn="l" rtl="0" eaLnBrk="0">
                        <a:lnSpc>
                          <a:spcPct val="73000"/>
                        </a:lnSpc>
                        <a:spcBef>
                          <a:spcPts val="180"/>
                        </a:spcBef>
                      </a:pPr>
                      <a:r>
                        <a:rPr sz="900" spc="-10" dirty="0">
                          <a:solidFill>
                            <a:srgbClr val="595959">
                              <a:alpha val="100000"/>
                            </a:srgbClr>
                          </a:solidFill>
                          <a:latin typeface="Calibri" panose="020F0502020204030204"/>
                          <a:ea typeface="Calibri" panose="020F0502020204030204"/>
                          <a:cs typeface="Calibri" panose="020F0502020204030204"/>
                        </a:rPr>
                        <a:t>800</a:t>
                      </a:r>
                      <a:endParaRPr lang="en-US" altLang="en-US" sz="900" dirty="0"/>
                    </a:p>
                    <a:p>
                      <a:pPr algn="l" rtl="0" eaLnBrk="0">
                        <a:lnSpc>
                          <a:spcPct val="104000"/>
                        </a:lnSpc>
                      </a:pPr>
                      <a:endParaRPr lang="en-US" altLang="en-US" sz="1000" dirty="0"/>
                    </a:p>
                    <a:p>
                      <a:pPr algn="l" rtl="0" eaLnBrk="0">
                        <a:lnSpc>
                          <a:spcPct val="105000"/>
                        </a:lnSpc>
                      </a:pPr>
                      <a:endParaRPr lang="en-US" altLang="en-US" sz="1000" dirty="0"/>
                    </a:p>
                    <a:p>
                      <a:pPr marL="559435" algn="l" rtl="0" eaLnBrk="0">
                        <a:lnSpc>
                          <a:spcPct val="73000"/>
                        </a:lnSpc>
                        <a:spcBef>
                          <a:spcPts val="270"/>
                        </a:spcBef>
                      </a:pPr>
                      <a:r>
                        <a:rPr sz="900" spc="-20" dirty="0">
                          <a:solidFill>
                            <a:srgbClr val="595959">
                              <a:alpha val="100000"/>
                            </a:srgbClr>
                          </a:solidFill>
                          <a:latin typeface="Calibri" panose="020F0502020204030204"/>
                          <a:ea typeface="Calibri" panose="020F0502020204030204"/>
                          <a:cs typeface="Calibri" panose="020F0502020204030204"/>
                        </a:rPr>
                        <a:t>60</a:t>
                      </a:r>
                      <a:r>
                        <a:rPr sz="900" spc="0" dirty="0">
                          <a:solidFill>
                            <a:srgbClr val="595959">
                              <a:alpha val="100000"/>
                            </a:srgbClr>
                          </a:solidFill>
                          <a:latin typeface="Calibri" panose="020F0502020204030204"/>
                          <a:ea typeface="Calibri" panose="020F0502020204030204"/>
                          <a:cs typeface="Calibri" panose="020F0502020204030204"/>
                        </a:rPr>
                        <a:t>0</a:t>
                      </a:r>
                      <a:endParaRPr lang="en-US" altLang="en-US" sz="900" dirty="0"/>
                    </a:p>
                    <a:p>
                      <a:pPr algn="l" rtl="0" eaLnBrk="0">
                        <a:lnSpc>
                          <a:spcPct val="104000"/>
                        </a:lnSpc>
                      </a:pPr>
                      <a:endParaRPr lang="en-US" altLang="en-US" sz="1000" dirty="0"/>
                    </a:p>
                    <a:p>
                      <a:pPr algn="l" rtl="0" eaLnBrk="0">
                        <a:lnSpc>
                          <a:spcPct val="104000"/>
                        </a:lnSpc>
                      </a:pPr>
                      <a:endParaRPr lang="en-US" altLang="en-US" sz="1000" dirty="0"/>
                    </a:p>
                    <a:p>
                      <a:pPr marL="556260" algn="l" rtl="0" eaLnBrk="0">
                        <a:lnSpc>
                          <a:spcPct val="73000"/>
                        </a:lnSpc>
                        <a:spcBef>
                          <a:spcPts val="280"/>
                        </a:spcBef>
                      </a:pPr>
                      <a:r>
                        <a:rPr sz="900" spc="-10" dirty="0">
                          <a:solidFill>
                            <a:srgbClr val="595959">
                              <a:alpha val="100000"/>
                            </a:srgbClr>
                          </a:solidFill>
                          <a:latin typeface="Calibri" panose="020F0502020204030204"/>
                          <a:ea typeface="Calibri" panose="020F0502020204030204"/>
                          <a:cs typeface="Calibri" panose="020F0502020204030204"/>
                        </a:rPr>
                        <a:t>40</a:t>
                      </a:r>
                      <a:r>
                        <a:rPr sz="900" spc="0" dirty="0">
                          <a:solidFill>
                            <a:srgbClr val="595959">
                              <a:alpha val="100000"/>
                            </a:srgbClr>
                          </a:solidFill>
                          <a:latin typeface="Calibri" panose="020F0502020204030204"/>
                          <a:ea typeface="Calibri" panose="020F0502020204030204"/>
                          <a:cs typeface="Calibri" panose="020F0502020204030204"/>
                        </a:rPr>
                        <a:t>0</a:t>
                      </a:r>
                      <a:endParaRPr lang="en-US" altLang="en-US" sz="900" dirty="0"/>
                    </a:p>
                    <a:p>
                      <a:pPr algn="l" rtl="0" eaLnBrk="0">
                        <a:lnSpc>
                          <a:spcPct val="104000"/>
                        </a:lnSpc>
                      </a:pPr>
                      <a:endParaRPr lang="en-US" altLang="en-US" sz="1000" dirty="0"/>
                    </a:p>
                    <a:p>
                      <a:pPr algn="l" rtl="0" eaLnBrk="0">
                        <a:lnSpc>
                          <a:spcPct val="104000"/>
                        </a:lnSpc>
                      </a:pPr>
                      <a:endParaRPr lang="en-US" altLang="en-US" sz="1000" dirty="0"/>
                    </a:p>
                    <a:p>
                      <a:pPr marL="560070" algn="l" rtl="0" eaLnBrk="0">
                        <a:lnSpc>
                          <a:spcPct val="73000"/>
                        </a:lnSpc>
                        <a:spcBef>
                          <a:spcPts val="280"/>
                        </a:spcBef>
                      </a:pPr>
                      <a:r>
                        <a:rPr sz="900" spc="-20" dirty="0">
                          <a:solidFill>
                            <a:srgbClr val="595959">
                              <a:alpha val="100000"/>
                            </a:srgbClr>
                          </a:solidFill>
                          <a:latin typeface="Calibri" panose="020F0502020204030204"/>
                          <a:ea typeface="Calibri" panose="020F0502020204030204"/>
                          <a:cs typeface="Calibri" panose="020F0502020204030204"/>
                        </a:rPr>
                        <a:t>20</a:t>
                      </a:r>
                      <a:r>
                        <a:rPr sz="900" spc="0" dirty="0">
                          <a:solidFill>
                            <a:srgbClr val="595959">
                              <a:alpha val="100000"/>
                            </a:srgbClr>
                          </a:solidFill>
                          <a:latin typeface="Calibri" panose="020F0502020204030204"/>
                          <a:ea typeface="Calibri" panose="020F0502020204030204"/>
                          <a:cs typeface="Calibri" panose="020F0502020204030204"/>
                        </a:rPr>
                        <a:t>0</a:t>
                      </a:r>
                      <a:endParaRPr lang="en-US" altLang="en-US" sz="9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17000"/>
                        </a:lnSpc>
                      </a:pPr>
                      <a:endParaRPr lang="en-US" altLang="en-US" sz="200" dirty="0"/>
                    </a:p>
                    <a:p>
                      <a:pPr marL="673100" algn="l" rtl="0" eaLnBrk="0">
                        <a:lnSpc>
                          <a:spcPct val="73000"/>
                        </a:lnSpc>
                        <a:spcBef>
                          <a:spcPts val="0"/>
                        </a:spcBef>
                      </a:pPr>
                      <a:r>
                        <a:rPr sz="900" spc="0" dirty="0">
                          <a:solidFill>
                            <a:srgbClr val="595959">
                              <a:alpha val="100000"/>
                            </a:srgbClr>
                          </a:solidFill>
                          <a:latin typeface="Calibri" panose="020F0502020204030204"/>
                          <a:ea typeface="Calibri" panose="020F0502020204030204"/>
                          <a:cs typeface="Calibri" panose="020F0502020204030204"/>
                        </a:rPr>
                        <a:t>0</a:t>
                      </a:r>
                      <a:endParaRPr lang="en-US" altLang="en-US" sz="900" dirty="0"/>
                    </a:p>
                  </a:txBody>
                  <a:tcPr marL="0" marR="0" marT="0" marB="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r>
            </a:tbl>
          </a:graphicData>
        </a:graphic>
      </p:graphicFrame>
      <p:pic>
        <p:nvPicPr>
          <p:cNvPr id="162" name="picture 162"/>
          <p:cNvPicPr>
            <a:picLocks noChangeAspect="1"/>
          </p:cNvPicPr>
          <p:nvPr/>
        </p:nvPicPr>
        <p:blipFill>
          <a:blip r:embed="rId1"/>
          <a:stretch>
            <a:fillRect/>
          </a:stretch>
        </p:blipFill>
        <p:spPr>
          <a:xfrm rot="21600000">
            <a:off x="1618488" y="2406395"/>
            <a:ext cx="10040111" cy="2598420"/>
          </a:xfrm>
          <a:prstGeom prst="rect">
            <a:avLst/>
          </a:prstGeom>
        </p:spPr>
      </p:pic>
      <p:graphicFrame>
        <p:nvGraphicFramePr>
          <p:cNvPr id="163" name="table 163"/>
          <p:cNvGraphicFramePr>
            <a:graphicFrameLocks noGrp="1"/>
          </p:cNvGraphicFramePr>
          <p:nvPr/>
        </p:nvGraphicFramePr>
        <p:xfrm>
          <a:off x="623125" y="5000053"/>
          <a:ext cx="11215370" cy="1274444"/>
        </p:xfrm>
        <a:graphic>
          <a:graphicData uri="http://schemas.openxmlformats.org/drawingml/2006/table">
            <a:tbl>
              <a:tblPr/>
              <a:tblGrid>
                <a:gridCol w="615950"/>
                <a:gridCol w="1324610"/>
                <a:gridCol w="1324610"/>
                <a:gridCol w="1323975"/>
                <a:gridCol w="1324610"/>
                <a:gridCol w="1323975"/>
                <a:gridCol w="1324610"/>
                <a:gridCol w="1323975"/>
                <a:gridCol w="1329055"/>
              </a:tblGrid>
              <a:tr h="210184">
                <a:tc>
                  <a:txBody>
                    <a:bodyPr/>
                    <a:lstStyle/>
                    <a:p>
                      <a:pPr algn="l" rtl="0" eaLnBrk="0">
                        <a:lnSpc>
                          <a:spcPct val="100000"/>
                        </a:lnSpc>
                      </a:pPr>
                      <a:endParaRPr lang="en-US" altLang="en-US" sz="1000" dirty="0"/>
                    </a:p>
                  </a:txBody>
                  <a:tcPr marL="0" marR="0" marT="0" marB="0" vert="horz">
                    <a:lnL>
                      <a:noFill/>
                    </a:lnL>
                    <a:lnR w="9525" cap="flat" cmpd="sng" algn="ctr">
                      <a:solidFill>
                        <a:srgbClr val="D9D9D9"/>
                      </a:solidFill>
                      <a:prstDash val="solid"/>
                      <a:round/>
                      <a:headEnd type="none" w="med" len="med"/>
                      <a:tailEnd type="none" w="med" len="med"/>
                    </a:lnR>
                    <a:lnT>
                      <a:noFill/>
                    </a:lnT>
                    <a:lnB w="3175" cap="flat" cmpd="sng" algn="ctr">
                      <a:solidFill>
                        <a:srgbClr val="D9D9D9"/>
                      </a:solidFill>
                      <a:prstDash val="solid"/>
                      <a:round/>
                      <a:headEnd type="none" w="med" len="med"/>
                      <a:tailEnd type="none" w="med" len="med"/>
                    </a:lnB>
                  </a:tcPr>
                </a:tc>
                <a:tc>
                  <a:txBody>
                    <a:bodyPr/>
                    <a:lstStyle/>
                    <a:p>
                      <a:pPr algn="l" rtl="0" eaLnBrk="0">
                        <a:lnSpc>
                          <a:spcPct val="102000"/>
                        </a:lnSpc>
                      </a:pPr>
                      <a:endParaRPr lang="en-US" altLang="en-US" sz="400" dirty="0"/>
                    </a:p>
                    <a:p>
                      <a:pPr marL="363855" algn="l" rtl="0" eaLnBrk="0">
                        <a:lnSpc>
                          <a:spcPct val="81000"/>
                        </a:lnSpc>
                      </a:pPr>
                      <a:r>
                        <a:rPr sz="900" spc="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ChatGPT</a:t>
                      </a:r>
                      <a:r>
                        <a:rPr sz="900" spc="86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4</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2000"/>
                        </a:lnSpc>
                      </a:pPr>
                      <a:endParaRPr lang="en-US" altLang="en-US" sz="400" dirty="0"/>
                    </a:p>
                    <a:p>
                      <a:pPr marL="309880" algn="l" rtl="0" eaLnBrk="0">
                        <a:lnSpc>
                          <a:spcPct val="81000"/>
                        </a:lnSpc>
                      </a:pPr>
                      <a:r>
                        <a:rPr sz="900" spc="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ChatGPT</a:t>
                      </a:r>
                      <a:r>
                        <a:rPr sz="900" spc="2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3.</a:t>
                      </a:r>
                      <a:r>
                        <a:rPr sz="900" spc="25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5</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15000"/>
                        </a:lnSpc>
                      </a:pPr>
                      <a:endParaRPr lang="en-US" altLang="en-US" sz="300" dirty="0"/>
                    </a:p>
                    <a:p>
                      <a:pPr marL="191135" algn="l" rtl="0" eaLnBrk="0">
                        <a:lnSpc>
                          <a:spcPct val="95000"/>
                        </a:lnSpc>
                        <a:spcBef>
                          <a:spcPts val="5"/>
                        </a:spcBef>
                      </a:pPr>
                      <a:r>
                        <a:rPr sz="900" spc="4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文心一言(百度</a:t>
                      </a:r>
                      <a:r>
                        <a:rPr sz="900" spc="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15000"/>
                        </a:lnSpc>
                      </a:pPr>
                      <a:endParaRPr lang="en-US" altLang="en-US" sz="300" dirty="0"/>
                    </a:p>
                    <a:p>
                      <a:pPr marL="189230" algn="l" rtl="0" eaLnBrk="0">
                        <a:lnSpc>
                          <a:spcPct val="95000"/>
                        </a:lnSpc>
                        <a:spcBef>
                          <a:spcPts val="5"/>
                        </a:spcBef>
                      </a:pPr>
                      <a:r>
                        <a:rPr sz="900" spc="4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通义千问(阿里</a:t>
                      </a:r>
                      <a:r>
                        <a:rPr sz="900" spc="2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14000"/>
                        </a:lnSpc>
                      </a:pPr>
                      <a:endParaRPr lang="en-US" altLang="en-US" sz="300" dirty="0"/>
                    </a:p>
                    <a:p>
                      <a:pPr marL="306070" algn="l" rtl="0" eaLnBrk="0">
                        <a:lnSpc>
                          <a:spcPct val="95000"/>
                        </a:lnSpc>
                        <a:spcBef>
                          <a:spcPts val="5"/>
                        </a:spcBef>
                      </a:pPr>
                      <a:r>
                        <a:rPr sz="900" spc="5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星火(讯飞</a:t>
                      </a:r>
                      <a:r>
                        <a:rPr sz="900" spc="3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15000"/>
                        </a:lnSpc>
                      </a:pPr>
                      <a:endParaRPr lang="en-US" altLang="en-US" sz="300" dirty="0"/>
                    </a:p>
                    <a:p>
                      <a:pPr marL="288290" algn="l" rtl="0" eaLnBrk="0">
                        <a:lnSpc>
                          <a:spcPct val="95000"/>
                        </a:lnSpc>
                        <a:spcBef>
                          <a:spcPts val="5"/>
                        </a:spcBef>
                      </a:pPr>
                      <a:r>
                        <a:rPr sz="900" spc="5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商量(商汤</a:t>
                      </a:r>
                      <a:r>
                        <a:rPr sz="900" spc="3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13000"/>
                        </a:lnSpc>
                      </a:pPr>
                      <a:endParaRPr lang="en-US" altLang="en-US" sz="300" dirty="0"/>
                    </a:p>
                    <a:p>
                      <a:pPr marL="155575" algn="l" rtl="0" eaLnBrk="0">
                        <a:lnSpc>
                          <a:spcPct val="96000"/>
                        </a:lnSpc>
                        <a:spcBef>
                          <a:spcPts val="5"/>
                        </a:spcBef>
                      </a:pPr>
                      <a:r>
                        <a:rPr sz="900" spc="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ChatGLM</a:t>
                      </a:r>
                      <a:r>
                        <a:rPr sz="900" spc="19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 </a:t>
                      </a:r>
                      <a:r>
                        <a:rPr sz="900" spc="19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(智谱</a:t>
                      </a:r>
                      <a:r>
                        <a:rPr sz="900" spc="14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14000"/>
                        </a:lnSpc>
                      </a:pPr>
                      <a:endParaRPr lang="en-US" altLang="en-US" sz="300" dirty="0"/>
                    </a:p>
                    <a:p>
                      <a:pPr marL="312420" algn="l" rtl="0" eaLnBrk="0">
                        <a:lnSpc>
                          <a:spcPts val="1125"/>
                        </a:lnSpc>
                        <a:spcBef>
                          <a:spcPts val="0"/>
                        </a:spcBef>
                      </a:pPr>
                      <a:r>
                        <a:rPr sz="900" spc="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Vicuna</a:t>
                      </a:r>
                      <a:r>
                        <a:rPr sz="900" spc="25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a:t>
                      </a:r>
                      <a:r>
                        <a:rPr sz="900" spc="23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3</a:t>
                      </a:r>
                      <a:r>
                        <a:rPr sz="900" spc="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B</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r>
              <a:tr h="211454">
                <a:tc>
                  <a:txBody>
                    <a:bodyPr/>
                    <a:lstStyle/>
                    <a:p>
                      <a:pPr algn="l" rtl="0" eaLnBrk="0">
                        <a:lnSpc>
                          <a:spcPct val="105000"/>
                        </a:lnSpc>
                      </a:pPr>
                      <a:endParaRPr lang="en-US" altLang="en-US" sz="300" dirty="0"/>
                    </a:p>
                    <a:p>
                      <a:pPr marL="100965" algn="l" rtl="0" eaLnBrk="0">
                        <a:lnSpc>
                          <a:spcPct val="95000"/>
                        </a:lnSpc>
                        <a:spcBef>
                          <a:spcPts val="0"/>
                        </a:spcBef>
                        <a:tabLst>
                          <a:tab pos="133350" algn="l"/>
                        </a:tabLst>
                      </a:pPr>
                      <a:r>
                        <a:rPr sz="900" spc="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	</a:t>
                      </a:r>
                      <a:r>
                        <a:rPr sz="900" spc="-2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总</a:t>
                      </a:r>
                      <a:r>
                        <a:rPr sz="900" spc="-1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分</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3000"/>
                        </a:lnSpc>
                      </a:pPr>
                      <a:endParaRPr lang="en-US" altLang="en-US" sz="400" dirty="0"/>
                    </a:p>
                    <a:p>
                      <a:pPr marL="540385" algn="l" rtl="0" eaLnBrk="0">
                        <a:lnSpc>
                          <a:spcPct val="80000"/>
                        </a:lnSpc>
                        <a:spcBef>
                          <a:spcPts val="5"/>
                        </a:spcBef>
                      </a:pP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124</a:t>
                      </a:r>
                      <a:r>
                        <a:rPr sz="900" spc="4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6</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3000"/>
                        </a:lnSpc>
                      </a:pPr>
                      <a:endParaRPr lang="en-US" altLang="en-US" sz="400" dirty="0"/>
                    </a:p>
                    <a:p>
                      <a:pPr marL="539750" algn="l" rtl="0" eaLnBrk="0">
                        <a:lnSpc>
                          <a:spcPct val="79000"/>
                        </a:lnSpc>
                        <a:spcBef>
                          <a:spcPts val="5"/>
                        </a:spcBef>
                      </a:pP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114</a:t>
                      </a:r>
                      <a:r>
                        <a:rPr sz="900" spc="4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8</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3000"/>
                        </a:lnSpc>
                      </a:pPr>
                      <a:endParaRPr lang="en-US" altLang="en-US" sz="400" dirty="0"/>
                    </a:p>
                    <a:p>
                      <a:pPr marL="539750" algn="l" rtl="0" eaLnBrk="0">
                        <a:lnSpc>
                          <a:spcPct val="81000"/>
                        </a:lnSpc>
                      </a:pP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111</a:t>
                      </a:r>
                      <a:r>
                        <a:rPr sz="900" spc="4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2</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3000"/>
                        </a:lnSpc>
                      </a:pPr>
                      <a:endParaRPr lang="en-US" altLang="en-US" sz="400" dirty="0"/>
                    </a:p>
                    <a:p>
                      <a:pPr marL="540385" algn="l" rtl="0" eaLnBrk="0">
                        <a:lnSpc>
                          <a:spcPct val="80000"/>
                        </a:lnSpc>
                        <a:spcBef>
                          <a:spcPts val="5"/>
                        </a:spcBef>
                      </a:pP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102</a:t>
                      </a:r>
                      <a:r>
                        <a:rPr sz="900" spc="4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0</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3000"/>
                        </a:lnSpc>
                      </a:pPr>
                      <a:endParaRPr lang="en-US" altLang="en-US" sz="400" dirty="0"/>
                    </a:p>
                    <a:p>
                      <a:pPr marL="539750" algn="l" rtl="0" eaLnBrk="0">
                        <a:lnSpc>
                          <a:spcPct val="79000"/>
                        </a:lnSpc>
                        <a:spcBef>
                          <a:spcPts val="5"/>
                        </a:spcBef>
                      </a:pP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101</a:t>
                      </a:r>
                      <a:r>
                        <a:rPr sz="900" spc="4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0</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1000"/>
                        </a:lnSpc>
                      </a:pPr>
                      <a:endParaRPr lang="en-US" altLang="en-US" sz="400" dirty="0"/>
                    </a:p>
                    <a:p>
                      <a:pPr marL="561975" algn="l" rtl="0" eaLnBrk="0">
                        <a:lnSpc>
                          <a:spcPct val="80000"/>
                        </a:lnSpc>
                        <a:spcBef>
                          <a:spcPts val="5"/>
                        </a:spcBef>
                      </a:pPr>
                      <a:r>
                        <a:rPr sz="900" spc="10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96</a:t>
                      </a: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7</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3000"/>
                        </a:lnSpc>
                      </a:pPr>
                      <a:endParaRPr lang="en-US" altLang="en-US" sz="400" dirty="0"/>
                    </a:p>
                    <a:p>
                      <a:pPr marL="561340" algn="l" rtl="0" eaLnBrk="0">
                        <a:lnSpc>
                          <a:spcPct val="79000"/>
                        </a:lnSpc>
                        <a:spcBef>
                          <a:spcPts val="5"/>
                        </a:spcBef>
                      </a:pPr>
                      <a:r>
                        <a:rPr sz="900" spc="10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94</a:t>
                      </a: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3</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3000"/>
                        </a:lnSpc>
                      </a:pPr>
                      <a:endParaRPr lang="en-US" altLang="en-US" sz="400" dirty="0"/>
                    </a:p>
                    <a:p>
                      <a:pPr marL="563245" algn="l" rtl="0" eaLnBrk="0">
                        <a:lnSpc>
                          <a:spcPct val="79000"/>
                        </a:lnSpc>
                        <a:spcBef>
                          <a:spcPts val="5"/>
                        </a:spcBef>
                      </a:pPr>
                      <a:r>
                        <a:rPr sz="900" spc="10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80</a:t>
                      </a:r>
                      <a:r>
                        <a:rPr sz="900" spc="7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r>
              <a:tr h="212089">
                <a:tc>
                  <a:txBody>
                    <a:bodyPr/>
                    <a:lstStyle/>
                    <a:p>
                      <a:pPr algn="l" rtl="0" eaLnBrk="0">
                        <a:lnSpc>
                          <a:spcPct val="105000"/>
                        </a:lnSpc>
                      </a:pPr>
                      <a:endParaRPr lang="en-US" altLang="en-US" sz="300" dirty="0"/>
                    </a:p>
                    <a:p>
                      <a:pPr marL="100965" algn="l" rtl="0" eaLnBrk="0">
                        <a:lnSpc>
                          <a:spcPct val="95000"/>
                        </a:lnSpc>
                        <a:tabLst>
                          <a:tab pos="128270" algn="l"/>
                        </a:tabLst>
                      </a:pPr>
                      <a:r>
                        <a:rPr sz="900" spc="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	</a:t>
                      </a:r>
                      <a:r>
                        <a:rPr sz="900" spc="-1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基础</a:t>
                      </a:r>
                      <a:r>
                        <a:rPr sz="900" spc="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能力</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4000"/>
                        </a:lnSpc>
                      </a:pPr>
                      <a:endParaRPr lang="en-US" altLang="en-US" sz="400" dirty="0"/>
                    </a:p>
                    <a:p>
                      <a:pPr marL="566420" algn="l" rtl="0" eaLnBrk="0">
                        <a:lnSpc>
                          <a:spcPct val="80000"/>
                        </a:lnSpc>
                        <a:spcBef>
                          <a:spcPts val="0"/>
                        </a:spcBef>
                      </a:pPr>
                      <a:r>
                        <a:rPr sz="900" spc="9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42</a:t>
                      </a:r>
                      <a:r>
                        <a:rPr sz="900" spc="6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0</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2000"/>
                        </a:lnSpc>
                      </a:pPr>
                      <a:endParaRPr lang="en-US" altLang="en-US" sz="400" dirty="0"/>
                    </a:p>
                    <a:p>
                      <a:pPr marL="563245" algn="l" rtl="0" eaLnBrk="0">
                        <a:lnSpc>
                          <a:spcPct val="80000"/>
                        </a:lnSpc>
                        <a:spcBef>
                          <a:spcPts val="0"/>
                        </a:spcBef>
                      </a:pPr>
                      <a:r>
                        <a:rPr sz="900" spc="9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39</a:t>
                      </a: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7</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4000"/>
                        </a:lnSpc>
                      </a:pPr>
                      <a:endParaRPr lang="en-US" altLang="en-US" sz="400" dirty="0"/>
                    </a:p>
                    <a:p>
                      <a:pPr marL="562610" algn="l" rtl="0" eaLnBrk="0">
                        <a:lnSpc>
                          <a:spcPct val="79000"/>
                        </a:lnSpc>
                        <a:spcBef>
                          <a:spcPts val="0"/>
                        </a:spcBef>
                      </a:pPr>
                      <a:r>
                        <a:rPr sz="900" spc="9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36</a:t>
                      </a: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3</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2000"/>
                        </a:lnSpc>
                      </a:pPr>
                      <a:endParaRPr lang="en-US" altLang="en-US" sz="400" dirty="0"/>
                    </a:p>
                    <a:p>
                      <a:pPr marL="563245" algn="l" rtl="0" eaLnBrk="0">
                        <a:lnSpc>
                          <a:spcPct val="80000"/>
                        </a:lnSpc>
                        <a:spcBef>
                          <a:spcPts val="0"/>
                        </a:spcBef>
                      </a:pPr>
                      <a:r>
                        <a:rPr sz="900" spc="9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34</a:t>
                      </a: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7</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2000"/>
                        </a:lnSpc>
                      </a:pPr>
                      <a:endParaRPr lang="en-US" altLang="en-US" sz="400" dirty="0"/>
                    </a:p>
                    <a:p>
                      <a:pPr marL="563245" algn="l" rtl="0" eaLnBrk="0">
                        <a:lnSpc>
                          <a:spcPct val="81000"/>
                        </a:lnSpc>
                        <a:spcBef>
                          <a:spcPts val="0"/>
                        </a:spcBef>
                      </a:pPr>
                      <a:r>
                        <a:rPr sz="900" spc="9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35</a:t>
                      </a: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2</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2000"/>
                        </a:lnSpc>
                      </a:pPr>
                      <a:endParaRPr lang="en-US" altLang="en-US" sz="400" dirty="0"/>
                    </a:p>
                    <a:p>
                      <a:pPr marL="563880" algn="l" rtl="0" eaLnBrk="0">
                        <a:lnSpc>
                          <a:spcPct val="81000"/>
                        </a:lnSpc>
                        <a:spcBef>
                          <a:spcPts val="0"/>
                        </a:spcBef>
                      </a:pPr>
                      <a:r>
                        <a:rPr sz="900" spc="9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32</a:t>
                      </a: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5</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2000"/>
                        </a:lnSpc>
                      </a:pPr>
                      <a:endParaRPr lang="en-US" altLang="en-US" sz="400" dirty="0"/>
                    </a:p>
                    <a:p>
                      <a:pPr marL="563245" algn="l" rtl="0" eaLnBrk="0">
                        <a:lnSpc>
                          <a:spcPct val="80000"/>
                        </a:lnSpc>
                        <a:spcBef>
                          <a:spcPts val="0"/>
                        </a:spcBef>
                      </a:pPr>
                      <a:r>
                        <a:rPr sz="900" spc="9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34</a:t>
                      </a: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7</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4000"/>
                        </a:lnSpc>
                      </a:pPr>
                      <a:endParaRPr lang="en-US" altLang="en-US" sz="400" dirty="0"/>
                    </a:p>
                    <a:p>
                      <a:pPr marL="563880" algn="l" rtl="0" eaLnBrk="0">
                        <a:lnSpc>
                          <a:spcPct val="79000"/>
                        </a:lnSpc>
                        <a:spcBef>
                          <a:spcPts val="0"/>
                        </a:spcBef>
                      </a:pPr>
                      <a:r>
                        <a:rPr sz="900" spc="9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31</a:t>
                      </a: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4</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r>
              <a:tr h="212089">
                <a:tc>
                  <a:txBody>
                    <a:bodyPr/>
                    <a:lstStyle/>
                    <a:p>
                      <a:pPr algn="l" rtl="0" eaLnBrk="0">
                        <a:lnSpc>
                          <a:spcPct val="105000"/>
                        </a:lnSpc>
                      </a:pPr>
                      <a:endParaRPr lang="en-US" altLang="en-US" sz="300" dirty="0"/>
                    </a:p>
                    <a:p>
                      <a:pPr marL="100965" algn="l" rtl="0" eaLnBrk="0">
                        <a:lnSpc>
                          <a:spcPct val="95000"/>
                        </a:lnSpc>
                        <a:spcBef>
                          <a:spcPts val="5"/>
                        </a:spcBef>
                        <a:tabLst>
                          <a:tab pos="128905" algn="l"/>
                        </a:tabLst>
                      </a:pPr>
                      <a:r>
                        <a:rPr sz="900" spc="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	</a:t>
                      </a:r>
                      <a:r>
                        <a:rPr sz="900" spc="-1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智商</a:t>
                      </a:r>
                      <a:r>
                        <a:rPr sz="900" spc="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测试</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1000"/>
                        </a:lnSpc>
                      </a:pPr>
                      <a:endParaRPr lang="en-US" altLang="en-US" sz="400" dirty="0"/>
                    </a:p>
                    <a:p>
                      <a:pPr marL="563245" algn="l" rtl="0" eaLnBrk="0">
                        <a:lnSpc>
                          <a:spcPct val="80000"/>
                        </a:lnSpc>
                        <a:spcBef>
                          <a:spcPts val="5"/>
                        </a:spcBef>
                      </a:pPr>
                      <a:r>
                        <a:rPr sz="900" spc="9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39</a:t>
                      </a: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5</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1000"/>
                        </a:lnSpc>
                      </a:pPr>
                      <a:endParaRPr lang="en-US" altLang="en-US" sz="400" dirty="0"/>
                    </a:p>
                    <a:p>
                      <a:pPr marL="563245" algn="l" rtl="0" eaLnBrk="0">
                        <a:lnSpc>
                          <a:spcPct val="80000"/>
                        </a:lnSpc>
                        <a:spcBef>
                          <a:spcPts val="5"/>
                        </a:spcBef>
                      </a:pPr>
                      <a:r>
                        <a:rPr sz="900" spc="9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35</a:t>
                      </a: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5</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1000"/>
                        </a:lnSpc>
                      </a:pPr>
                      <a:endParaRPr lang="en-US" altLang="en-US" sz="400" dirty="0"/>
                    </a:p>
                    <a:p>
                      <a:pPr marL="562610" algn="l" rtl="0" eaLnBrk="0">
                        <a:lnSpc>
                          <a:spcPct val="80000"/>
                        </a:lnSpc>
                        <a:spcBef>
                          <a:spcPts val="5"/>
                        </a:spcBef>
                      </a:pPr>
                      <a:r>
                        <a:rPr sz="900" spc="9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37</a:t>
                      </a: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8</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4000"/>
                        </a:lnSpc>
                      </a:pPr>
                      <a:endParaRPr lang="en-US" altLang="en-US" sz="400" dirty="0"/>
                    </a:p>
                    <a:p>
                      <a:pPr marL="563245" algn="l" rtl="0" eaLnBrk="0">
                        <a:lnSpc>
                          <a:spcPct val="79000"/>
                        </a:lnSpc>
                      </a:pPr>
                      <a:r>
                        <a:rPr sz="900" spc="9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33</a:t>
                      </a: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4</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4000"/>
                        </a:lnSpc>
                      </a:pPr>
                      <a:endParaRPr lang="en-US" altLang="en-US" sz="400" dirty="0"/>
                    </a:p>
                    <a:p>
                      <a:pPr marL="563245" algn="l" rtl="0" eaLnBrk="0">
                        <a:lnSpc>
                          <a:spcPct val="79000"/>
                        </a:lnSpc>
                      </a:pPr>
                      <a:r>
                        <a:rPr sz="900" spc="9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30</a:t>
                      </a: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6</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4000"/>
                        </a:lnSpc>
                      </a:pPr>
                      <a:endParaRPr lang="en-US" altLang="en-US" sz="400" dirty="0"/>
                    </a:p>
                    <a:p>
                      <a:pPr marL="563880" algn="l" rtl="0" eaLnBrk="0">
                        <a:lnSpc>
                          <a:spcPct val="80000"/>
                        </a:lnSpc>
                      </a:pPr>
                      <a:r>
                        <a:rPr sz="900" spc="9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32</a:t>
                      </a:r>
                      <a:r>
                        <a:rPr sz="900" spc="8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8</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1000"/>
                        </a:lnSpc>
                      </a:pPr>
                      <a:endParaRPr lang="en-US" altLang="en-US" sz="400" dirty="0"/>
                    </a:p>
                    <a:p>
                      <a:pPr marL="561975" algn="l" rtl="0" eaLnBrk="0">
                        <a:lnSpc>
                          <a:spcPct val="81000"/>
                        </a:lnSpc>
                        <a:spcBef>
                          <a:spcPts val="5"/>
                        </a:spcBef>
                      </a:pPr>
                      <a:r>
                        <a:rPr sz="900" spc="10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27</a:t>
                      </a:r>
                      <a:r>
                        <a:rPr sz="900" spc="7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0</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3000"/>
                        </a:lnSpc>
                      </a:pPr>
                      <a:endParaRPr lang="en-US" altLang="en-US" sz="400" dirty="0"/>
                    </a:p>
                    <a:p>
                      <a:pPr marL="562610" algn="l" rtl="0" eaLnBrk="0">
                        <a:lnSpc>
                          <a:spcPct val="81000"/>
                        </a:lnSpc>
                        <a:spcBef>
                          <a:spcPts val="0"/>
                        </a:spcBef>
                      </a:pPr>
                      <a:r>
                        <a:rPr sz="900" spc="10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21</a:t>
                      </a:r>
                      <a:r>
                        <a:rPr sz="900" spc="7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2</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r>
              <a:tr h="212089">
                <a:tc>
                  <a:txBody>
                    <a:bodyPr/>
                    <a:lstStyle/>
                    <a:p>
                      <a:pPr algn="l" rtl="0" eaLnBrk="0">
                        <a:lnSpc>
                          <a:spcPct val="105000"/>
                        </a:lnSpc>
                      </a:pPr>
                      <a:endParaRPr lang="en-US" altLang="en-US" sz="300" dirty="0"/>
                    </a:p>
                    <a:p>
                      <a:pPr marL="100965" algn="l" rtl="0" eaLnBrk="0">
                        <a:lnSpc>
                          <a:spcPct val="95000"/>
                        </a:lnSpc>
                        <a:spcBef>
                          <a:spcPts val="5"/>
                        </a:spcBef>
                        <a:tabLst>
                          <a:tab pos="128270" algn="l"/>
                        </a:tabLst>
                      </a:pPr>
                      <a:r>
                        <a:rPr sz="900" spc="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	</a:t>
                      </a:r>
                      <a:r>
                        <a:rPr sz="900" spc="-1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情商</a:t>
                      </a:r>
                      <a:r>
                        <a:rPr sz="900" spc="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测试</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3000"/>
                        </a:lnSpc>
                      </a:pPr>
                      <a:endParaRPr lang="en-US" altLang="en-US" sz="400" dirty="0"/>
                    </a:p>
                    <a:p>
                      <a:pPr marL="561975" algn="l" rtl="0" eaLnBrk="0">
                        <a:lnSpc>
                          <a:spcPct val="80000"/>
                        </a:lnSpc>
                        <a:spcBef>
                          <a:spcPts val="5"/>
                        </a:spcBef>
                      </a:pPr>
                      <a:r>
                        <a:rPr sz="900" spc="10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22</a:t>
                      </a:r>
                      <a:r>
                        <a:rPr sz="900" spc="7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8</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1000"/>
                        </a:lnSpc>
                      </a:pPr>
                      <a:endParaRPr lang="en-US" altLang="en-US" sz="400" dirty="0"/>
                    </a:p>
                    <a:p>
                      <a:pPr marL="561975" algn="l" rtl="0" eaLnBrk="0">
                        <a:lnSpc>
                          <a:spcPct val="81000"/>
                        </a:lnSpc>
                        <a:spcBef>
                          <a:spcPts val="0"/>
                        </a:spcBef>
                      </a:pPr>
                      <a:r>
                        <a:rPr sz="900" spc="10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21</a:t>
                      </a:r>
                      <a:r>
                        <a:rPr sz="900" spc="7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5</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32000"/>
                        </a:lnSpc>
                      </a:pPr>
                      <a:endParaRPr lang="en-US" altLang="en-US" sz="300" dirty="0"/>
                    </a:p>
                    <a:p>
                      <a:pPr marL="575310" algn="l" rtl="0" eaLnBrk="0">
                        <a:lnSpc>
                          <a:spcPct val="81000"/>
                        </a:lnSpc>
                        <a:spcBef>
                          <a:spcPts val="0"/>
                        </a:spcBef>
                      </a:pPr>
                      <a:r>
                        <a:rPr sz="900" spc="6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18</a:t>
                      </a:r>
                      <a:r>
                        <a:rPr sz="900" spc="5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7</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32000"/>
                        </a:lnSpc>
                      </a:pPr>
                      <a:endParaRPr lang="en-US" altLang="en-US" sz="300" dirty="0"/>
                    </a:p>
                    <a:p>
                      <a:pPr marL="575310" algn="l" rtl="0" eaLnBrk="0">
                        <a:lnSpc>
                          <a:spcPct val="80000"/>
                        </a:lnSpc>
                        <a:spcBef>
                          <a:spcPts val="0"/>
                        </a:spcBef>
                      </a:pPr>
                      <a:r>
                        <a:rPr sz="900" spc="6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17</a:t>
                      </a:r>
                      <a:r>
                        <a:rPr sz="900" spc="5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7</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32000"/>
                        </a:lnSpc>
                      </a:pPr>
                      <a:endParaRPr lang="en-US" altLang="en-US" sz="300" dirty="0"/>
                    </a:p>
                    <a:p>
                      <a:pPr marL="575310" algn="l" rtl="0" eaLnBrk="0">
                        <a:lnSpc>
                          <a:spcPct val="82000"/>
                        </a:lnSpc>
                        <a:spcBef>
                          <a:spcPts val="0"/>
                        </a:spcBef>
                      </a:pPr>
                      <a:r>
                        <a:rPr sz="900" spc="6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17</a:t>
                      </a:r>
                      <a:r>
                        <a:rPr sz="900" spc="5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2</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1000"/>
                        </a:lnSpc>
                      </a:pPr>
                      <a:endParaRPr lang="en-US" altLang="en-US" sz="400" dirty="0"/>
                    </a:p>
                    <a:p>
                      <a:pPr marL="575945" algn="l" rtl="0" eaLnBrk="0">
                        <a:lnSpc>
                          <a:spcPct val="80000"/>
                        </a:lnSpc>
                        <a:spcBef>
                          <a:spcPts val="0"/>
                        </a:spcBef>
                      </a:pPr>
                      <a:r>
                        <a:rPr sz="900" spc="6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16</a:t>
                      </a:r>
                      <a:r>
                        <a:rPr sz="900" spc="5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0</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2000"/>
                        </a:lnSpc>
                      </a:pPr>
                      <a:endParaRPr lang="en-US" altLang="en-US" sz="400" dirty="0"/>
                    </a:p>
                    <a:p>
                      <a:pPr marL="575945" algn="l" rtl="0" eaLnBrk="0">
                        <a:lnSpc>
                          <a:spcPct val="81000"/>
                        </a:lnSpc>
                        <a:spcBef>
                          <a:spcPts val="5"/>
                        </a:spcBef>
                      </a:pPr>
                      <a:r>
                        <a:rPr sz="900" spc="6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14</a:t>
                      </a:r>
                      <a:r>
                        <a:rPr sz="900" spc="5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2</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32000"/>
                        </a:lnSpc>
                      </a:pPr>
                      <a:endParaRPr lang="en-US" altLang="en-US" sz="300" dirty="0"/>
                    </a:p>
                    <a:p>
                      <a:pPr marL="575945" algn="l" rtl="0" eaLnBrk="0">
                        <a:lnSpc>
                          <a:spcPct val="80000"/>
                        </a:lnSpc>
                        <a:spcBef>
                          <a:spcPts val="0"/>
                        </a:spcBef>
                      </a:pPr>
                      <a:r>
                        <a:rPr sz="900" spc="6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11</a:t>
                      </a:r>
                      <a:r>
                        <a:rPr sz="900" spc="5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7</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r>
              <a:tr h="216534">
                <a:tc>
                  <a:txBody>
                    <a:bodyPr/>
                    <a:lstStyle/>
                    <a:p>
                      <a:pPr algn="l" rtl="0" eaLnBrk="0">
                        <a:lnSpc>
                          <a:spcPct val="105000"/>
                        </a:lnSpc>
                      </a:pPr>
                      <a:endParaRPr lang="en-US" altLang="en-US" sz="300" dirty="0"/>
                    </a:p>
                    <a:p>
                      <a:pPr marL="100965" algn="l" rtl="0" eaLnBrk="0">
                        <a:lnSpc>
                          <a:spcPct val="95000"/>
                        </a:lnSpc>
                        <a:spcBef>
                          <a:spcPts val="0"/>
                        </a:spcBef>
                        <a:tabLst>
                          <a:tab pos="130810" algn="l"/>
                        </a:tabLst>
                      </a:pPr>
                      <a:r>
                        <a:rPr sz="900" spc="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	</a:t>
                      </a:r>
                      <a:r>
                        <a:rPr sz="900" spc="-1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工作提</a:t>
                      </a:r>
                      <a:r>
                        <a:rPr sz="900" spc="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效</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3000"/>
                        </a:lnSpc>
                      </a:pPr>
                      <a:endParaRPr lang="en-US" altLang="en-US" sz="400" dirty="0"/>
                    </a:p>
                    <a:p>
                      <a:pPr marL="561975" algn="l" rtl="0" eaLnBrk="0">
                        <a:lnSpc>
                          <a:spcPct val="80000"/>
                        </a:lnSpc>
                        <a:spcBef>
                          <a:spcPts val="5"/>
                        </a:spcBef>
                      </a:pPr>
                      <a:r>
                        <a:rPr sz="900" spc="10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21</a:t>
                      </a:r>
                      <a:r>
                        <a:rPr sz="900" spc="7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3</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3000"/>
                        </a:lnSpc>
                      </a:pPr>
                      <a:endParaRPr lang="en-US" altLang="en-US" sz="400" dirty="0"/>
                    </a:p>
                    <a:p>
                      <a:pPr marL="575310" algn="l" rtl="0" eaLnBrk="0">
                        <a:lnSpc>
                          <a:spcPct val="79000"/>
                        </a:lnSpc>
                        <a:spcBef>
                          <a:spcPts val="5"/>
                        </a:spcBef>
                      </a:pPr>
                      <a:r>
                        <a:rPr sz="900" spc="6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19</a:t>
                      </a:r>
                      <a:r>
                        <a:rPr sz="900" spc="5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6</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3000"/>
                        </a:lnSpc>
                      </a:pPr>
                      <a:endParaRPr lang="en-US" altLang="en-US" sz="400" dirty="0"/>
                    </a:p>
                    <a:p>
                      <a:pPr marL="575310" algn="l" rtl="0" eaLnBrk="0">
                        <a:lnSpc>
                          <a:spcPct val="79000"/>
                        </a:lnSpc>
                        <a:spcBef>
                          <a:spcPts val="5"/>
                        </a:spcBef>
                      </a:pPr>
                      <a:r>
                        <a:rPr sz="900" spc="6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18</a:t>
                      </a:r>
                      <a:r>
                        <a:rPr sz="900" spc="5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4</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3000"/>
                        </a:lnSpc>
                      </a:pPr>
                      <a:endParaRPr lang="en-US" altLang="en-US" sz="400" dirty="0"/>
                    </a:p>
                    <a:p>
                      <a:pPr marL="575310" algn="l" rtl="0" eaLnBrk="0">
                        <a:lnSpc>
                          <a:spcPct val="80000"/>
                        </a:lnSpc>
                        <a:spcBef>
                          <a:spcPts val="5"/>
                        </a:spcBef>
                      </a:pPr>
                      <a:r>
                        <a:rPr sz="900" spc="6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16</a:t>
                      </a:r>
                      <a:r>
                        <a:rPr sz="900" spc="5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2</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3000"/>
                        </a:lnSpc>
                      </a:pPr>
                      <a:endParaRPr lang="en-US" altLang="en-US" sz="400" dirty="0"/>
                    </a:p>
                    <a:p>
                      <a:pPr marL="575310" algn="l" rtl="0" eaLnBrk="0">
                        <a:lnSpc>
                          <a:spcPct val="79000"/>
                        </a:lnSpc>
                        <a:spcBef>
                          <a:spcPts val="5"/>
                        </a:spcBef>
                      </a:pPr>
                      <a:r>
                        <a:rPr sz="900" spc="6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18</a:t>
                      </a:r>
                      <a:r>
                        <a:rPr sz="900" spc="5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0</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1000"/>
                        </a:lnSpc>
                      </a:pPr>
                      <a:endParaRPr lang="en-US" altLang="en-US" sz="400" dirty="0"/>
                    </a:p>
                    <a:p>
                      <a:pPr marL="575945" algn="l" rtl="0" eaLnBrk="0">
                        <a:lnSpc>
                          <a:spcPct val="80000"/>
                        </a:lnSpc>
                        <a:spcBef>
                          <a:spcPts val="0"/>
                        </a:spcBef>
                      </a:pPr>
                      <a:r>
                        <a:rPr sz="900" spc="6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15</a:t>
                      </a:r>
                      <a:r>
                        <a:rPr sz="900" spc="5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4</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3000"/>
                        </a:lnSpc>
                      </a:pPr>
                      <a:endParaRPr lang="en-US" altLang="en-US" sz="400" dirty="0"/>
                    </a:p>
                    <a:p>
                      <a:pPr marL="575945" algn="l" rtl="0" eaLnBrk="0">
                        <a:lnSpc>
                          <a:spcPct val="79000"/>
                        </a:lnSpc>
                        <a:spcBef>
                          <a:spcPts val="5"/>
                        </a:spcBef>
                      </a:pPr>
                      <a:r>
                        <a:rPr sz="900" spc="6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18</a:t>
                      </a:r>
                      <a:r>
                        <a:rPr sz="900" spc="5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4</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1000"/>
                        </a:lnSpc>
                      </a:pPr>
                      <a:endParaRPr lang="en-US" altLang="en-US" sz="400" dirty="0"/>
                    </a:p>
                    <a:p>
                      <a:pPr marL="575945" algn="l" rtl="0" eaLnBrk="0">
                        <a:lnSpc>
                          <a:spcPct val="80000"/>
                        </a:lnSpc>
                        <a:spcBef>
                          <a:spcPts val="0"/>
                        </a:spcBef>
                      </a:pPr>
                      <a:r>
                        <a:rPr sz="900" spc="6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15</a:t>
                      </a:r>
                      <a:r>
                        <a:rPr sz="900" spc="50" dirty="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rPr>
                        <a:t>8</a:t>
                      </a:r>
                      <a:endParaRPr lang="en-US" altLang="en-US" sz="900" dirty="0"/>
                    </a:p>
                  </a:txBody>
                  <a:tcPr marL="0" marR="0" marT="0" marB="0" vert="horz">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r>
            </a:tbl>
          </a:graphicData>
        </a:graphic>
      </p:graphicFrame>
      <p:sp>
        <p:nvSpPr>
          <p:cNvPr id="164" name="path"/>
          <p:cNvSpPr/>
          <p:nvPr/>
        </p:nvSpPr>
        <p:spPr>
          <a:xfrm>
            <a:off x="665988" y="6112764"/>
            <a:ext cx="57912" cy="57912"/>
          </a:xfrm>
          <a:custGeom>
            <a:avLst/>
            <a:gdLst/>
            <a:ahLst/>
            <a:cxnLst/>
            <a:rect l="0" t="0" r="0" b="0"/>
            <a:pathLst>
              <a:path w="91" h="91">
                <a:moveTo>
                  <a:pt x="0" y="91"/>
                </a:moveTo>
                <a:lnTo>
                  <a:pt x="91" y="91"/>
                </a:lnTo>
                <a:lnTo>
                  <a:pt x="91" y="0"/>
                </a:lnTo>
                <a:lnTo>
                  <a:pt x="0" y="0"/>
                </a:lnTo>
                <a:lnTo>
                  <a:pt x="0" y="91"/>
                </a:lnTo>
                <a:close/>
              </a:path>
            </a:pathLst>
          </a:custGeom>
          <a:solidFill>
            <a:srgbClr val="4472C4">
              <a:alpha val="100000"/>
            </a:srgbClr>
          </a:solidFill>
          <a:ln cap="flat">
            <a:noFill/>
            <a:prstDash val="solid"/>
            <a:miter lim="0"/>
          </a:ln>
        </p:spPr>
        <p:txBody>
          <a:bodyPr rtlCol="0"/>
          <a:lstStyle/>
          <a:p>
            <a:pPr algn="ctr"/>
            <a:endParaRPr lang="zh-CN" altLang="en-US"/>
          </a:p>
        </p:txBody>
      </p:sp>
      <p:sp>
        <p:nvSpPr>
          <p:cNvPr id="165" name="path"/>
          <p:cNvSpPr/>
          <p:nvPr/>
        </p:nvSpPr>
        <p:spPr>
          <a:xfrm>
            <a:off x="665988" y="5900928"/>
            <a:ext cx="57912" cy="57911"/>
          </a:xfrm>
          <a:custGeom>
            <a:avLst/>
            <a:gdLst/>
            <a:ahLst/>
            <a:cxnLst/>
            <a:rect l="0" t="0" r="0" b="0"/>
            <a:pathLst>
              <a:path w="91" h="91">
                <a:moveTo>
                  <a:pt x="0" y="91"/>
                </a:moveTo>
                <a:lnTo>
                  <a:pt x="91" y="91"/>
                </a:lnTo>
                <a:lnTo>
                  <a:pt x="91" y="0"/>
                </a:lnTo>
                <a:lnTo>
                  <a:pt x="0" y="0"/>
                </a:lnTo>
                <a:lnTo>
                  <a:pt x="0" y="91"/>
                </a:lnTo>
                <a:close/>
              </a:path>
            </a:pathLst>
          </a:custGeom>
          <a:solidFill>
            <a:srgbClr val="FFC000">
              <a:alpha val="100000"/>
            </a:srgbClr>
          </a:solidFill>
          <a:ln cap="flat">
            <a:noFill/>
            <a:prstDash val="solid"/>
            <a:miter lim="0"/>
          </a:ln>
        </p:spPr>
        <p:txBody>
          <a:bodyPr rtlCol="0"/>
          <a:lstStyle/>
          <a:p>
            <a:pPr algn="ctr"/>
            <a:endParaRPr lang="zh-CN" altLang="en-US"/>
          </a:p>
        </p:txBody>
      </p:sp>
      <p:sp>
        <p:nvSpPr>
          <p:cNvPr id="166" name="path"/>
          <p:cNvSpPr/>
          <p:nvPr/>
        </p:nvSpPr>
        <p:spPr>
          <a:xfrm>
            <a:off x="665988" y="5689091"/>
            <a:ext cx="57912" cy="57911"/>
          </a:xfrm>
          <a:custGeom>
            <a:avLst/>
            <a:gdLst/>
            <a:ahLst/>
            <a:cxnLst/>
            <a:rect l="0" t="0" r="0" b="0"/>
            <a:pathLst>
              <a:path w="91" h="91">
                <a:moveTo>
                  <a:pt x="0" y="91"/>
                </a:moveTo>
                <a:lnTo>
                  <a:pt x="91" y="91"/>
                </a:lnTo>
                <a:lnTo>
                  <a:pt x="91" y="0"/>
                </a:lnTo>
                <a:lnTo>
                  <a:pt x="0" y="0"/>
                </a:lnTo>
                <a:lnTo>
                  <a:pt x="0" y="91"/>
                </a:lnTo>
                <a:close/>
              </a:path>
            </a:pathLst>
          </a:custGeom>
          <a:solidFill>
            <a:srgbClr val="A5A5A5">
              <a:alpha val="100000"/>
            </a:srgbClr>
          </a:solidFill>
          <a:ln cap="flat">
            <a:noFill/>
            <a:prstDash val="solid"/>
            <a:miter lim="0"/>
          </a:ln>
        </p:spPr>
        <p:txBody>
          <a:bodyPr rtlCol="0"/>
          <a:lstStyle/>
          <a:p>
            <a:pPr algn="ctr"/>
            <a:endParaRPr lang="zh-CN" altLang="en-US"/>
          </a:p>
        </p:txBody>
      </p:sp>
      <p:sp>
        <p:nvSpPr>
          <p:cNvPr id="167" name="path"/>
          <p:cNvSpPr/>
          <p:nvPr/>
        </p:nvSpPr>
        <p:spPr>
          <a:xfrm>
            <a:off x="665988" y="5477255"/>
            <a:ext cx="57912" cy="57911"/>
          </a:xfrm>
          <a:custGeom>
            <a:avLst/>
            <a:gdLst/>
            <a:ahLst/>
            <a:cxnLst/>
            <a:rect l="0" t="0" r="0" b="0"/>
            <a:pathLst>
              <a:path w="91" h="91">
                <a:moveTo>
                  <a:pt x="0" y="91"/>
                </a:moveTo>
                <a:lnTo>
                  <a:pt x="91" y="91"/>
                </a:lnTo>
                <a:lnTo>
                  <a:pt x="91" y="0"/>
                </a:lnTo>
                <a:lnTo>
                  <a:pt x="0" y="0"/>
                </a:lnTo>
                <a:lnTo>
                  <a:pt x="0" y="91"/>
                </a:lnTo>
                <a:close/>
              </a:path>
            </a:pathLst>
          </a:custGeom>
          <a:solidFill>
            <a:srgbClr val="C00000">
              <a:alpha val="100000"/>
            </a:srgbClr>
          </a:solidFill>
          <a:ln cap="flat">
            <a:noFill/>
            <a:prstDash val="solid"/>
            <a:miter lim="0"/>
          </a:ln>
        </p:spPr>
        <p:txBody>
          <a:bodyPr rtlCol="0"/>
          <a:lstStyle/>
          <a:p>
            <a:pPr algn="ctr"/>
            <a:endParaRPr lang="zh-CN" altLang="en-US"/>
          </a:p>
        </p:txBody>
      </p:sp>
      <p:sp>
        <p:nvSpPr>
          <p:cNvPr id="168" name="path"/>
          <p:cNvSpPr/>
          <p:nvPr/>
        </p:nvSpPr>
        <p:spPr>
          <a:xfrm>
            <a:off x="665988" y="5265420"/>
            <a:ext cx="57912" cy="57911"/>
          </a:xfrm>
          <a:custGeom>
            <a:avLst/>
            <a:gdLst/>
            <a:ahLst/>
            <a:cxnLst/>
            <a:rect l="0" t="0" r="0" b="0"/>
            <a:pathLst>
              <a:path w="91" h="91">
                <a:moveTo>
                  <a:pt x="0" y="91"/>
                </a:moveTo>
                <a:lnTo>
                  <a:pt x="91" y="91"/>
                </a:lnTo>
                <a:lnTo>
                  <a:pt x="91" y="0"/>
                </a:lnTo>
                <a:lnTo>
                  <a:pt x="0" y="0"/>
                </a:lnTo>
                <a:lnTo>
                  <a:pt x="0" y="91"/>
                </a:lnTo>
                <a:close/>
              </a:path>
            </a:pathLst>
          </a:custGeom>
          <a:solidFill>
            <a:srgbClr val="5B9BD5">
              <a:alpha val="100000"/>
            </a:srgbClr>
          </a:solidFill>
          <a:ln cap="flat">
            <a:noFill/>
            <a:prstDash val="solid"/>
            <a:miter lim="0"/>
          </a:ln>
        </p:spPr>
        <p:txBody>
          <a:bodyPr rtlCol="0"/>
          <a:lstStyle/>
          <a:p>
            <a:pPr algn="ctr"/>
            <a:endParaRPr lang="zh-CN" altLang="en-US"/>
          </a:p>
        </p:txBody>
      </p:sp>
      <p:sp>
        <p:nvSpPr>
          <p:cNvPr id="169" name="textbox 169"/>
          <p:cNvSpPr/>
          <p:nvPr/>
        </p:nvSpPr>
        <p:spPr>
          <a:xfrm>
            <a:off x="387959" y="6424371"/>
            <a:ext cx="9015094" cy="203200"/>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7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基于评测条件、评测时间等限制，本次评测最终结果不可避免存在一定主观性，未来将进一步优化完善评测模型，提供更精确结果</a:t>
            </a:r>
            <a:endParaRPr lang="en-US" altLang="en-US" sz="1200" dirty="0"/>
          </a:p>
        </p:txBody>
      </p:sp>
      <p:sp>
        <p:nvSpPr>
          <p:cNvPr id="170" name="textbox 170"/>
          <p:cNvSpPr/>
          <p:nvPr/>
        </p:nvSpPr>
        <p:spPr>
          <a:xfrm>
            <a:off x="815278" y="314661"/>
            <a:ext cx="3214370" cy="436244"/>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主流大模型综合指</a:t>
            </a:r>
            <a:r>
              <a:rPr sz="2700" spc="8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数</a:t>
            </a:r>
            <a:endParaRPr lang="en-US" altLang="en-US" sz="2700" dirty="0"/>
          </a:p>
        </p:txBody>
      </p:sp>
      <p:pic>
        <p:nvPicPr>
          <p:cNvPr id="171" name="picture 171"/>
          <p:cNvPicPr>
            <a:picLocks noChangeAspect="1"/>
          </p:cNvPicPr>
          <p:nvPr/>
        </p:nvPicPr>
        <p:blipFill>
          <a:blip r:embed="rId2"/>
          <a:stretch>
            <a:fillRect/>
          </a:stretch>
        </p:blipFill>
        <p:spPr>
          <a:xfrm rot="21600000">
            <a:off x="11441938" y="0"/>
            <a:ext cx="750061" cy="754634"/>
          </a:xfrm>
          <a:prstGeom prst="rect">
            <a:avLst/>
          </a:prstGeom>
        </p:spPr>
      </p:pic>
      <p:sp>
        <p:nvSpPr>
          <p:cNvPr id="172" name="rect"/>
          <p:cNvSpPr/>
          <p:nvPr/>
        </p:nvSpPr>
        <p:spPr>
          <a:xfrm>
            <a:off x="1414272" y="2185416"/>
            <a:ext cx="161544" cy="2819399"/>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173" name="textbox 173"/>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775970" algn="l" rtl="0" eaLnBrk="0">
              <a:lnSpc>
                <a:spcPts val="1155"/>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综合排</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名</a:t>
            </a:r>
            <a:endParaRPr lang="en-US" altLang="en-US" sz="900" dirty="0"/>
          </a:p>
        </p:txBody>
      </p:sp>
      <p:sp>
        <p:nvSpPr>
          <p:cNvPr id="174" name="textbox 174"/>
          <p:cNvSpPr/>
          <p:nvPr/>
        </p:nvSpPr>
        <p:spPr>
          <a:xfrm>
            <a:off x="2699702" y="2232672"/>
            <a:ext cx="247650"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114</a:t>
            </a:r>
            <a:r>
              <a:rPr sz="900" spc="0" dirty="0">
                <a:solidFill>
                  <a:srgbClr val="404040">
                    <a:alpha val="100000"/>
                  </a:srgbClr>
                </a:solidFill>
                <a:latin typeface="Calibri" panose="020F0502020204030204"/>
                <a:ea typeface="Calibri" panose="020F0502020204030204"/>
                <a:cs typeface="Calibri" panose="020F0502020204030204"/>
              </a:rPr>
              <a:t>8</a:t>
            </a:r>
            <a:endParaRPr lang="en-US" altLang="en-US" sz="900" dirty="0"/>
          </a:p>
        </p:txBody>
      </p:sp>
      <p:sp>
        <p:nvSpPr>
          <p:cNvPr id="175" name="textbox 175"/>
          <p:cNvSpPr/>
          <p:nvPr/>
        </p:nvSpPr>
        <p:spPr>
          <a:xfrm>
            <a:off x="6673024" y="2545092"/>
            <a:ext cx="247650"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101</a:t>
            </a:r>
            <a:r>
              <a:rPr sz="900" spc="0" dirty="0">
                <a:solidFill>
                  <a:srgbClr val="404040">
                    <a:alpha val="100000"/>
                  </a:srgbClr>
                </a:solidFill>
                <a:latin typeface="Calibri" panose="020F0502020204030204"/>
                <a:ea typeface="Calibri" panose="020F0502020204030204"/>
                <a:cs typeface="Calibri" panose="020F0502020204030204"/>
              </a:rPr>
              <a:t>0</a:t>
            </a:r>
            <a:endParaRPr lang="en-US" altLang="en-US" sz="900" dirty="0"/>
          </a:p>
        </p:txBody>
      </p:sp>
      <p:sp>
        <p:nvSpPr>
          <p:cNvPr id="176" name="textbox 176"/>
          <p:cNvSpPr/>
          <p:nvPr/>
        </p:nvSpPr>
        <p:spPr>
          <a:xfrm>
            <a:off x="8021193" y="2642628"/>
            <a:ext cx="194945"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10" dirty="0">
                <a:solidFill>
                  <a:srgbClr val="404040">
                    <a:alpha val="100000"/>
                  </a:srgbClr>
                </a:solidFill>
                <a:latin typeface="Calibri" panose="020F0502020204030204"/>
                <a:ea typeface="Calibri" panose="020F0502020204030204"/>
                <a:cs typeface="Calibri" panose="020F0502020204030204"/>
              </a:rPr>
              <a:t>967</a:t>
            </a:r>
            <a:endParaRPr lang="en-US" altLang="en-US" sz="900" dirty="0"/>
          </a:p>
        </p:txBody>
      </p:sp>
      <p:sp>
        <p:nvSpPr>
          <p:cNvPr id="177" name="textbox 177"/>
          <p:cNvSpPr/>
          <p:nvPr/>
        </p:nvSpPr>
        <p:spPr>
          <a:xfrm>
            <a:off x="9345548" y="2696857"/>
            <a:ext cx="194945"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10" dirty="0">
                <a:solidFill>
                  <a:srgbClr val="404040">
                    <a:alpha val="100000"/>
                  </a:srgbClr>
                </a:solidFill>
                <a:latin typeface="Calibri" panose="020F0502020204030204"/>
                <a:ea typeface="Calibri" panose="020F0502020204030204"/>
                <a:cs typeface="Calibri" panose="020F0502020204030204"/>
              </a:rPr>
              <a:t>943</a:t>
            </a:r>
            <a:endParaRPr lang="en-US" altLang="en-US" sz="900" dirty="0"/>
          </a:p>
        </p:txBody>
      </p:sp>
      <p:sp>
        <p:nvSpPr>
          <p:cNvPr id="178" name="textbox 178"/>
          <p:cNvSpPr/>
          <p:nvPr/>
        </p:nvSpPr>
        <p:spPr>
          <a:xfrm>
            <a:off x="11826024" y="6593923"/>
            <a:ext cx="113029" cy="117475"/>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5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11</a:t>
            </a:r>
            <a:endParaRPr lang="en-US" alt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 name="table 179"/>
          <p:cNvGraphicFramePr>
            <a:graphicFrameLocks noGrp="1"/>
          </p:cNvGraphicFramePr>
          <p:nvPr/>
        </p:nvGraphicFramePr>
        <p:xfrm>
          <a:off x="597154" y="4026408"/>
          <a:ext cx="11036934" cy="2619375"/>
        </p:xfrm>
        <a:graphic>
          <a:graphicData uri="http://schemas.openxmlformats.org/drawingml/2006/table">
            <a:tbl>
              <a:tblPr/>
              <a:tblGrid>
                <a:gridCol w="11036934"/>
              </a:tblGrid>
              <a:tr h="2606675">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180" name="table 180"/>
          <p:cNvGraphicFramePr>
            <a:graphicFrameLocks noGrp="1"/>
          </p:cNvGraphicFramePr>
          <p:nvPr/>
        </p:nvGraphicFramePr>
        <p:xfrm>
          <a:off x="597154" y="969010"/>
          <a:ext cx="11036934" cy="1261745"/>
        </p:xfrm>
        <a:graphic>
          <a:graphicData uri="http://schemas.openxmlformats.org/drawingml/2006/table">
            <a:tbl>
              <a:tblPr/>
              <a:tblGrid>
                <a:gridCol w="11036934"/>
              </a:tblGrid>
              <a:tr h="1249045">
                <a:tc>
                  <a:txBody>
                    <a:bodyPr/>
                    <a:lstStyle/>
                    <a:p>
                      <a:pPr algn="l" rtl="0" eaLnBrk="0">
                        <a:lnSpc>
                          <a:spcPct val="157000"/>
                        </a:lnSpc>
                      </a:pPr>
                      <a:endParaRPr lang="en-US" altLang="en-US" sz="1000" dirty="0"/>
                    </a:p>
                    <a:p>
                      <a:pPr marL="192405" algn="l" rtl="0" eaLnBrk="0">
                        <a:lnSpc>
                          <a:spcPct val="97000"/>
                        </a:lnSpc>
                        <a:spcBef>
                          <a:spcPts val="5"/>
                        </a:spcBef>
                      </a:pPr>
                      <a:r>
                        <a:rPr sz="1200" spc="-30" dirty="0">
                          <a:solidFill>
                            <a:srgbClr val="000000">
                              <a:alpha val="100000"/>
                            </a:srgbClr>
                          </a:solidFill>
                          <a:latin typeface="Arial" panose="020B0604020202020204"/>
                          <a:ea typeface="Arial" panose="020B0604020202020204"/>
                          <a:cs typeface="Arial" panose="020B0604020202020204"/>
                        </a:rPr>
                        <a:t>•</a:t>
                      </a:r>
                      <a:r>
                        <a:rPr sz="1200" spc="-30" dirty="0">
                          <a:solidFill>
                            <a:srgbClr val="000000">
                              <a:alpha val="100000"/>
                            </a:srgbClr>
                          </a:solidFill>
                          <a:latin typeface="Arial" panose="020B0604020202020204"/>
                          <a:ea typeface="Arial" panose="020B0604020202020204"/>
                          <a:cs typeface="Arial" panose="020B0604020202020204"/>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律师：表现优异，</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可以快速搜索和分析庞大的法律数据库，帮其找到相关的案例和法规，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节省大量的时间和精力。</a:t>
                      </a:r>
                      <a:endParaRPr lang="en-US" altLang="en-US" sz="1200" dirty="0"/>
                    </a:p>
                    <a:p>
                      <a:pPr marL="203835" algn="l" rtl="0" eaLnBrk="0">
                        <a:lnSpc>
                          <a:spcPct val="97000"/>
                        </a:lnSpc>
                        <a:spcBef>
                          <a:spcPts val="630"/>
                        </a:spcBef>
                      </a:pPr>
                      <a:r>
                        <a:rPr sz="1200" spc="-30" dirty="0">
                          <a:solidFill>
                            <a:srgbClr val="000000">
                              <a:alpha val="100000"/>
                            </a:srgbClr>
                          </a:solidFill>
                          <a:latin typeface="Arial" panose="020B0604020202020204"/>
                          <a:ea typeface="Arial" panose="020B0604020202020204"/>
                          <a:cs typeface="Arial" panose="020B0604020202020204"/>
                        </a:rPr>
                        <a:t>•</a:t>
                      </a:r>
                      <a:r>
                        <a:rPr sz="1200" spc="-30" dirty="0">
                          <a:solidFill>
                            <a:srgbClr val="000000">
                              <a:alpha val="100000"/>
                            </a:srgbClr>
                          </a:solidFill>
                          <a:latin typeface="Arial" panose="020B0604020202020204"/>
                          <a:ea typeface="Arial" panose="020B0604020202020204"/>
                          <a:cs typeface="Arial" panose="020B0604020202020204"/>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新闻工作者：</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可以对大量的新闻数据进行分析和挖掘，帮助新闻工作者发现趋势、模式和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关联性，提供更深入的报道和洞察。</a:t>
                      </a:r>
                      <a:endParaRPr lang="en-US" altLang="en-US" sz="1200" dirty="0"/>
                    </a:p>
                    <a:p>
                      <a:pPr marL="192405" algn="l" rtl="0" eaLnBrk="0">
                        <a:lnSpc>
                          <a:spcPct val="97000"/>
                        </a:lnSpc>
                        <a:spcBef>
                          <a:spcPts val="630"/>
                        </a:spcBef>
                      </a:pPr>
                      <a:r>
                        <a:rPr sz="1200" spc="-30" dirty="0">
                          <a:solidFill>
                            <a:srgbClr val="000000">
                              <a:alpha val="100000"/>
                            </a:srgbClr>
                          </a:solidFill>
                          <a:latin typeface="Arial" panose="020B0604020202020204"/>
                          <a:ea typeface="Arial" panose="020B0604020202020204"/>
                          <a:cs typeface="Arial" panose="020B0604020202020204"/>
                        </a:rPr>
                        <a:t>•</a:t>
                      </a:r>
                      <a:r>
                        <a:rPr sz="1200" spc="-30" dirty="0">
                          <a:solidFill>
                            <a:srgbClr val="000000">
                              <a:alpha val="100000"/>
                            </a:srgbClr>
                          </a:solidFill>
                          <a:latin typeface="Arial" panose="020B0604020202020204"/>
                          <a:ea typeface="Arial" panose="020B0604020202020204"/>
                          <a:cs typeface="Arial" panose="020B0604020202020204"/>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营销人员：</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生成引人入胜的广告文案和内容，帮助营销人员快速创作优质广告素材，提</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高</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营销效果。</a:t>
                      </a:r>
                      <a:endParaRPr lang="en-US" altLang="en-US" sz="1200" dirty="0"/>
                    </a:p>
                    <a:p>
                      <a:pPr algn="l" rtl="0" eaLnBrk="0">
                        <a:lnSpc>
                          <a:spcPct val="104000"/>
                        </a:lnSpc>
                      </a:pPr>
                      <a:endParaRPr lang="en-US" altLang="en-US" sz="500" dirty="0"/>
                    </a:p>
                    <a:p>
                      <a:pPr marL="192405" algn="l" rtl="0" eaLnBrk="0">
                        <a:lnSpc>
                          <a:spcPct val="97000"/>
                        </a:lnSpc>
                        <a:spcBef>
                          <a:spcPts val="5"/>
                        </a:spcBef>
                      </a:pPr>
                      <a:r>
                        <a:rPr sz="1200" spc="-30" dirty="0">
                          <a:solidFill>
                            <a:srgbClr val="000000">
                              <a:alpha val="100000"/>
                            </a:srgbClr>
                          </a:solidFill>
                          <a:latin typeface="Arial" panose="020B0604020202020204"/>
                          <a:ea typeface="Arial" panose="020B0604020202020204"/>
                          <a:cs typeface="Arial" panose="020B0604020202020204"/>
                        </a:rPr>
                        <a:t>•</a:t>
                      </a:r>
                      <a:r>
                        <a:rPr sz="1200" spc="-30" dirty="0">
                          <a:solidFill>
                            <a:srgbClr val="000000">
                              <a:alpha val="100000"/>
                            </a:srgbClr>
                          </a:solidFill>
                          <a:latin typeface="Arial" panose="020B0604020202020204"/>
                          <a:ea typeface="Arial" panose="020B0604020202020204"/>
                          <a:cs typeface="Arial" panose="020B0604020202020204"/>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分析师&amp;调研人员：表现优异，研究</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分析工作优秀助手。</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181" name="textbox 181"/>
          <p:cNvSpPr/>
          <p:nvPr/>
        </p:nvSpPr>
        <p:spPr>
          <a:xfrm>
            <a:off x="5035295" y="4026408"/>
            <a:ext cx="2161539" cy="309879"/>
          </a:xfrm>
          <a:prstGeom prst="rect">
            <a:avLst/>
          </a:prstGeom>
          <a:solidFill>
            <a:srgbClr val="FFFFFF"/>
          </a:solidFill>
        </p:spPr>
        <p:txBody>
          <a:bodyPr vert="horz" wrap="square" lIns="0" tIns="0" rIns="0" bIns="0"/>
          <a:lstStyle/>
          <a:p>
            <a:pPr algn="l" rtl="0" eaLnBrk="0">
              <a:lnSpc>
                <a:spcPct val="115000"/>
              </a:lnSpc>
            </a:pPr>
            <a:endParaRPr lang="en-US" altLang="en-US" sz="300" dirty="0"/>
          </a:p>
          <a:p>
            <a:pPr marL="389255" algn="l" rtl="0" eaLnBrk="0">
              <a:lnSpc>
                <a:spcPts val="1870"/>
              </a:lnSpc>
              <a:spcBef>
                <a:spcPts val="0"/>
              </a:spcBef>
            </a:pPr>
            <a:r>
              <a:rPr sz="15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基础能力：</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420</a:t>
            </a:r>
            <a:endParaRPr lang="en-US" altLang="en-US" sz="1500" dirty="0"/>
          </a:p>
        </p:txBody>
      </p:sp>
      <p:graphicFrame>
        <p:nvGraphicFramePr>
          <p:cNvPr id="182" name="table 182"/>
          <p:cNvGraphicFramePr>
            <a:graphicFrameLocks noGrp="1"/>
          </p:cNvGraphicFramePr>
          <p:nvPr/>
        </p:nvGraphicFramePr>
        <p:xfrm>
          <a:off x="597154" y="2473197"/>
          <a:ext cx="5412105" cy="1588135"/>
        </p:xfrm>
        <a:graphic>
          <a:graphicData uri="http://schemas.openxmlformats.org/drawingml/2006/table">
            <a:tbl>
              <a:tblPr/>
              <a:tblGrid>
                <a:gridCol w="5412105"/>
              </a:tblGrid>
              <a:tr h="1575435">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183" name="table 183"/>
          <p:cNvGraphicFramePr>
            <a:graphicFrameLocks noGrp="1"/>
          </p:cNvGraphicFramePr>
          <p:nvPr/>
        </p:nvGraphicFramePr>
        <p:xfrm>
          <a:off x="6222238" y="2473197"/>
          <a:ext cx="5412105" cy="1588135"/>
        </p:xfrm>
        <a:graphic>
          <a:graphicData uri="http://schemas.openxmlformats.org/drawingml/2006/table">
            <a:tbl>
              <a:tblPr/>
              <a:tblGrid>
                <a:gridCol w="5412105"/>
              </a:tblGrid>
              <a:tr h="1575435">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184" name="textbox 184"/>
          <p:cNvSpPr/>
          <p:nvPr/>
        </p:nvSpPr>
        <p:spPr>
          <a:xfrm>
            <a:off x="681227" y="4401311"/>
            <a:ext cx="3597275" cy="2144395"/>
          </a:xfrm>
          <a:prstGeom prst="rect">
            <a:avLst/>
          </a:prstGeom>
          <a:solidFill>
            <a:srgbClr val="F2F2F2">
              <a:alpha val="49803"/>
            </a:srgbClr>
          </a:solidFill>
        </p:spPr>
        <p:txBody>
          <a:bodyPr vert="horz" wrap="square" lIns="0" tIns="0" rIns="0" bIns="0"/>
          <a:lstStyle/>
          <a:p>
            <a:pPr algn="l" rtl="0" eaLnBrk="0">
              <a:lnSpc>
                <a:spcPct val="105000"/>
              </a:lnSpc>
            </a:pPr>
            <a:endParaRPr lang="en-US" altLang="en-US" sz="900" dirty="0"/>
          </a:p>
          <a:p>
            <a:pPr marL="1374140"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语</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言能力</a:t>
            </a:r>
            <a:endParaRPr lang="en-US" altLang="en-US" sz="1400" dirty="0"/>
          </a:p>
          <a:p>
            <a:pPr marL="161290" algn="l" rtl="0" eaLnBrk="0">
              <a:lnSpc>
                <a:spcPct val="97000"/>
              </a:lnSpc>
              <a:spcBef>
                <a:spcPts val="1245"/>
              </a:spcBef>
            </a:pPr>
            <a:r>
              <a:rPr sz="1200" spc="-40" dirty="0">
                <a:solidFill>
                  <a:srgbClr val="0D0D0D">
                    <a:alpha val="100000"/>
                  </a:srgbClr>
                </a:solidFill>
                <a:latin typeface="Arial" panose="020B0604020202020204"/>
                <a:ea typeface="Arial" panose="020B0604020202020204"/>
                <a:cs typeface="Arial" panose="020B0604020202020204"/>
              </a:rPr>
              <a:t>•</a:t>
            </a:r>
            <a:r>
              <a:rPr sz="1200" spc="-40" dirty="0">
                <a:solidFill>
                  <a:srgbClr val="0D0D0D">
                    <a:alpha val="100000"/>
                  </a:srgbClr>
                </a:solidFill>
                <a:latin typeface="Arial" panose="020B0604020202020204"/>
                <a:ea typeface="Arial" panose="020B0604020202020204"/>
                <a:cs typeface="Arial" panose="020B0604020202020204"/>
              </a:rPr>
              <a:t>  </a:t>
            </a: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语义流畅自然，逻辑清晰</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327025" indent="-166370" algn="l" rtl="0" eaLnBrk="0">
              <a:lnSpc>
                <a:spcPct val="124000"/>
              </a:lnSpc>
              <a:spcBef>
                <a:spcPts val="755"/>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能够用恰当的方式回应并参与到有意义</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的</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对话中去。</a:t>
            </a:r>
            <a:endParaRPr lang="en-US" altLang="en-US" sz="1200" dirty="0"/>
          </a:p>
          <a:p>
            <a:pPr algn="l" rtl="0" eaLnBrk="0">
              <a:lnSpc>
                <a:spcPct val="107000"/>
              </a:lnSpc>
            </a:pPr>
            <a:endParaRPr lang="en-US" altLang="en-US" sz="600" dirty="0"/>
          </a:p>
          <a:p>
            <a:pPr marL="327660" indent="-166370" algn="l" rtl="0" eaLnBrk="0">
              <a:lnSpc>
                <a:spcPct val="132000"/>
              </a:lnSpc>
              <a:spcBef>
                <a:spcPts val="5"/>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在</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跨文化交流中展现出适应性和敏感度，</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能够</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以文化敏感的方式与不同背景的人进</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D0D0D">
                    <a:alpha val="100000"/>
                  </a:srgbClr>
                </a:solidFill>
                <a:latin typeface="微软雅黑" panose="020B0503020204020204" charset="-122"/>
                <a:ea typeface="微软雅黑" panose="020B0503020204020204" charset="-122"/>
                <a:cs typeface="微软雅黑" panose="020B0503020204020204" charset="-122"/>
              </a:rPr>
              <a:t>行有效的沟通和</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合</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作。</a:t>
            </a:r>
            <a:endParaRPr lang="en-US" altLang="en-US" sz="1200" dirty="0"/>
          </a:p>
        </p:txBody>
      </p:sp>
      <p:sp>
        <p:nvSpPr>
          <p:cNvPr id="185" name="textbox 185"/>
          <p:cNvSpPr/>
          <p:nvPr/>
        </p:nvSpPr>
        <p:spPr>
          <a:xfrm>
            <a:off x="7990331" y="4401311"/>
            <a:ext cx="3597275" cy="2145029"/>
          </a:xfrm>
          <a:prstGeom prst="rect">
            <a:avLst/>
          </a:prstGeom>
          <a:solidFill>
            <a:srgbClr val="F2F2F2">
              <a:alpha val="49803"/>
            </a:srgbClr>
          </a:solidFill>
        </p:spPr>
        <p:txBody>
          <a:bodyPr vert="horz" wrap="square" lIns="0" tIns="0" rIns="0" bIns="0"/>
          <a:lstStyle/>
          <a:p>
            <a:pPr algn="l" rtl="0" eaLnBrk="0">
              <a:lnSpc>
                <a:spcPct val="106000"/>
              </a:lnSpc>
            </a:pPr>
            <a:endParaRPr lang="en-US" altLang="en-US" sz="900" dirty="0"/>
          </a:p>
          <a:p>
            <a:pPr marL="1536700" algn="l" rtl="0" eaLnBrk="0">
              <a:lnSpc>
                <a:spcPct val="97000"/>
              </a:lnSpc>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多模态</a:t>
            </a:r>
            <a:endParaRPr lang="en-US" altLang="en-US" sz="1400" dirty="0"/>
          </a:p>
          <a:p>
            <a:pPr algn="l" rtl="0" eaLnBrk="0">
              <a:lnSpc>
                <a:spcPct val="126000"/>
              </a:lnSpc>
            </a:pPr>
            <a:endParaRPr lang="en-US" altLang="en-US" sz="300" dirty="0"/>
          </a:p>
          <a:p>
            <a:pPr marL="381000" indent="-280035" algn="l" rtl="0" eaLnBrk="0">
              <a:lnSpc>
                <a:spcPct val="151000"/>
              </a:lnSpc>
              <a:spcBef>
                <a:spcPts val="0"/>
              </a:spcBef>
            </a:pPr>
            <a:r>
              <a:rPr sz="1200" spc="-30" dirty="0">
                <a:solidFill>
                  <a:srgbClr val="0D0D0D">
                    <a:alpha val="100000"/>
                  </a:srgbClr>
                </a:solidFill>
                <a:latin typeface="Arial" panose="020B0604020202020204"/>
                <a:ea typeface="Arial" panose="020B0604020202020204"/>
                <a:cs typeface="Arial" panose="020B0604020202020204"/>
              </a:rPr>
              <a:t>•</a:t>
            </a:r>
            <a:r>
              <a:rPr sz="1200" spc="-30" dirty="0">
                <a:solidFill>
                  <a:srgbClr val="0D0D0D">
                    <a:alpha val="100000"/>
                  </a:srgbClr>
                </a:solidFill>
                <a:latin typeface="Arial" panose="020B0604020202020204"/>
                <a:ea typeface="Arial" panose="020B0604020202020204"/>
                <a:cs typeface="Arial" panose="020B0604020202020204"/>
              </a:rPr>
              <a:t>     </a:t>
            </a:r>
            <a:r>
              <a:rPr sz="1200" spc="-30" dirty="0">
                <a:solidFill>
                  <a:srgbClr val="0D0D0D">
                    <a:alpha val="100000"/>
                  </a:srgbClr>
                </a:solidFill>
                <a:latin typeface="微软雅黑" panose="020B0503020204020204" charset="-122"/>
                <a:ea typeface="微软雅黑" panose="020B0503020204020204" charset="-122"/>
                <a:cs typeface="微软雅黑" panose="020B0503020204020204" charset="-122"/>
              </a:rPr>
              <a:t>在多模态信息的呈现和展示方面仍有改进</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空</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间，</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需要</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更好地结合多种媒体形式，提供更丰富和</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D0D0D">
                    <a:alpha val="100000"/>
                  </a:srgbClr>
                </a:solidFill>
                <a:latin typeface="微软雅黑" panose="020B0503020204020204" charset="-122"/>
                <a:ea typeface="微软雅黑" panose="020B0503020204020204" charset="-122"/>
                <a:cs typeface="微软雅黑" panose="020B0503020204020204" charset="-122"/>
              </a:rPr>
              <a:t>有意义的信息输</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出</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sp>
        <p:nvSpPr>
          <p:cNvPr id="186" name="textbox 186"/>
          <p:cNvSpPr/>
          <p:nvPr/>
        </p:nvSpPr>
        <p:spPr>
          <a:xfrm>
            <a:off x="4335779" y="4401311"/>
            <a:ext cx="3596640" cy="2144395"/>
          </a:xfrm>
          <a:prstGeom prst="rect">
            <a:avLst/>
          </a:prstGeom>
          <a:solidFill>
            <a:srgbClr val="F2F2F2">
              <a:alpha val="49803"/>
            </a:srgbClr>
          </a:solidFill>
        </p:spPr>
        <p:txBody>
          <a:bodyPr vert="horz" wrap="square" lIns="0" tIns="0" rIns="0" bIns="0"/>
          <a:lstStyle/>
          <a:p>
            <a:pPr algn="l" rtl="0" eaLnBrk="0">
              <a:lnSpc>
                <a:spcPct val="105000"/>
              </a:lnSpc>
            </a:pPr>
            <a:endParaRPr lang="en-US" altLang="en-US" sz="900" dirty="0"/>
          </a:p>
          <a:p>
            <a:pPr marL="1486535" algn="l" rtl="0" eaLnBrk="0">
              <a:lnSpc>
                <a:spcPct val="98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AI</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向善</a:t>
            </a:r>
            <a:endParaRPr lang="en-US" altLang="en-US" sz="1400" dirty="0"/>
          </a:p>
          <a:p>
            <a:pPr marL="364490" indent="-166370" algn="l" rtl="0" eaLnBrk="0">
              <a:lnSpc>
                <a:spcPct val="124000"/>
              </a:lnSpc>
              <a:spcBef>
                <a:spcPts val="1230"/>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展现出了较高的道德意识和伦理意识，</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积</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D0D0D">
                    <a:alpha val="100000"/>
                  </a:srgbClr>
                </a:solidFill>
                <a:latin typeface="微软雅黑" panose="020B0503020204020204" charset="-122"/>
                <a:ea typeface="微软雅黑" panose="020B0503020204020204" charset="-122"/>
                <a:cs typeface="微软雅黑" panose="020B0503020204020204" charset="-122"/>
              </a:rPr>
              <a:t>极遵守和践行道</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德</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准则。</a:t>
            </a:r>
            <a:endParaRPr lang="en-US" altLang="en-US" sz="1200" dirty="0"/>
          </a:p>
          <a:p>
            <a:pPr algn="l" rtl="0" eaLnBrk="0">
              <a:lnSpc>
                <a:spcPct val="107000"/>
              </a:lnSpc>
            </a:pPr>
            <a:endParaRPr lang="en-US" altLang="en-US" sz="600" dirty="0"/>
          </a:p>
          <a:p>
            <a:pPr marL="364490" indent="-165735" algn="l" rtl="0" eaLnBrk="0">
              <a:lnSpc>
                <a:spcPct val="132000"/>
              </a:lnSpc>
              <a:spcBef>
                <a:spcPts val="5"/>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在信息推送和内容过滤方面表现出了对</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道</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德价</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值观的尊重，努力避免传播虚假、歧</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D0D0D">
                    <a:alpha val="100000"/>
                  </a:srgbClr>
                </a:solidFill>
                <a:latin typeface="微软雅黑" panose="020B0503020204020204" charset="-122"/>
                <a:ea typeface="微软雅黑" panose="020B0503020204020204" charset="-122"/>
                <a:cs typeface="微软雅黑" panose="020B0503020204020204" charset="-122"/>
              </a:rPr>
              <a:t>视或有害的信息</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sp>
        <p:nvSpPr>
          <p:cNvPr id="187" name="textbox 187"/>
          <p:cNvSpPr/>
          <p:nvPr/>
        </p:nvSpPr>
        <p:spPr>
          <a:xfrm>
            <a:off x="6350508" y="2665476"/>
            <a:ext cx="5156200" cy="1273175"/>
          </a:xfrm>
          <a:prstGeom prst="rect">
            <a:avLst/>
          </a:prstGeom>
          <a:solidFill>
            <a:srgbClr val="F2F2F2">
              <a:alpha val="49803"/>
            </a:srgbClr>
          </a:solidFill>
        </p:spPr>
        <p:txBody>
          <a:bodyPr vert="horz" wrap="square" lIns="0" tIns="0" rIns="0" bIns="0"/>
          <a:lstStyle/>
          <a:p>
            <a:pPr algn="l" rtl="0" eaLnBrk="0">
              <a:lnSpc>
                <a:spcPct val="193000"/>
              </a:lnSpc>
            </a:pPr>
            <a:endParaRPr lang="en-US" altLang="en-US" sz="1000" dirty="0"/>
          </a:p>
          <a:p>
            <a:pPr marL="443865" indent="-280670" algn="l" rtl="0" eaLnBrk="0">
              <a:lnSpc>
                <a:spcPct val="99000"/>
              </a:lnSpc>
              <a:spcBef>
                <a:spcPts val="5"/>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能够准确</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感知并回应家人、同事和朋友的情绪变化，以情感智能的方</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式与他们建立良好的关系</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443230" indent="-280035" algn="l" rtl="0" eaLnBrk="0">
              <a:lnSpc>
                <a:spcPct val="99000"/>
              </a:lnSpc>
              <a:spcBef>
                <a:spcPts val="30"/>
              </a:spcBef>
            </a:pPr>
            <a:r>
              <a:rPr sz="1200" spc="-30" dirty="0">
                <a:solidFill>
                  <a:srgbClr val="0D0D0D">
                    <a:alpha val="100000"/>
                  </a:srgbClr>
                </a:solidFill>
                <a:latin typeface="Arial" panose="020B0604020202020204"/>
                <a:ea typeface="Arial" panose="020B0604020202020204"/>
                <a:cs typeface="Arial" panose="020B0604020202020204"/>
              </a:rPr>
              <a:t>•</a:t>
            </a:r>
            <a:r>
              <a:rPr sz="1200" spc="-30" dirty="0">
                <a:solidFill>
                  <a:srgbClr val="0D0D0D">
                    <a:alpha val="100000"/>
                  </a:srgbClr>
                </a:solidFill>
                <a:latin typeface="Arial" panose="020B0604020202020204"/>
                <a:ea typeface="Arial" panose="020B0604020202020204"/>
                <a:cs typeface="Arial" panose="020B0604020202020204"/>
              </a:rPr>
              <a:t>     </a:t>
            </a:r>
            <a:r>
              <a:rPr sz="1200" spc="-30" dirty="0">
                <a:solidFill>
                  <a:srgbClr val="0D0D0D">
                    <a:alpha val="100000"/>
                  </a:srgbClr>
                </a:solidFill>
                <a:latin typeface="微软雅黑" panose="020B0503020204020204" charset="-122"/>
                <a:ea typeface="微软雅黑" panose="020B0503020204020204" charset="-122"/>
                <a:cs typeface="微软雅黑" panose="020B0503020204020204" charset="-122"/>
              </a:rPr>
              <a:t>能够倾听和理解他人的意见和需求，促进</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积</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极的沟通和良好的合作，</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从而提升人际关系和团队</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效</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能。</a:t>
            </a:r>
            <a:endParaRPr lang="en-US" altLang="en-US" sz="1200" dirty="0"/>
          </a:p>
        </p:txBody>
      </p:sp>
      <p:sp>
        <p:nvSpPr>
          <p:cNvPr id="188" name="textbox 188"/>
          <p:cNvSpPr/>
          <p:nvPr/>
        </p:nvSpPr>
        <p:spPr>
          <a:xfrm>
            <a:off x="681227" y="2665476"/>
            <a:ext cx="1702435" cy="1272539"/>
          </a:xfrm>
          <a:prstGeom prst="rect">
            <a:avLst/>
          </a:prstGeom>
          <a:solidFill>
            <a:srgbClr val="F2F2F2">
              <a:alpha val="49803"/>
            </a:srgbClr>
          </a:solidFill>
        </p:spPr>
        <p:txBody>
          <a:bodyPr vert="horz" wrap="square" lIns="0" tIns="0" rIns="0" bIns="0"/>
          <a:lstStyle/>
          <a:p>
            <a:pPr algn="l" rtl="0" eaLnBrk="0">
              <a:lnSpc>
                <a:spcPct val="104000"/>
              </a:lnSpc>
            </a:pPr>
            <a:endParaRPr lang="en-US" altLang="en-US" sz="500" dirty="0"/>
          </a:p>
          <a:p>
            <a:pPr marL="642620" algn="l" rtl="0" eaLnBrk="0">
              <a:lnSpc>
                <a:spcPct val="98000"/>
              </a:lnSpc>
              <a:spcBef>
                <a:spcPts val="0"/>
              </a:spcBef>
            </a:pP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常识</a:t>
            </a:r>
            <a:endParaRPr lang="en-US" altLang="en-US" sz="1400" dirty="0"/>
          </a:p>
          <a:p>
            <a:pPr algn="l" rtl="0" eaLnBrk="0">
              <a:lnSpc>
                <a:spcPct val="109000"/>
              </a:lnSpc>
            </a:pPr>
            <a:endParaRPr lang="en-US" altLang="en-US" sz="300" dirty="0"/>
          </a:p>
          <a:p>
            <a:pPr marL="278765" indent="-165735" algn="l" rtl="0" eaLnBrk="0">
              <a:lnSpc>
                <a:spcPct val="102000"/>
              </a:lnSpc>
              <a:spcBef>
                <a:spcPts val="5"/>
              </a:spcBef>
            </a:pPr>
            <a:r>
              <a:rPr sz="1200" spc="20" dirty="0">
                <a:solidFill>
                  <a:srgbClr val="0D0D0D">
                    <a:alpha val="100000"/>
                  </a:srgbClr>
                </a:solidFill>
                <a:latin typeface="Arial" panose="020B0604020202020204"/>
                <a:ea typeface="Arial" panose="020B0604020202020204"/>
                <a:cs typeface="Arial" panose="020B0604020202020204"/>
              </a:rPr>
              <a:t>•</a:t>
            </a:r>
            <a:r>
              <a:rPr sz="1200" spc="20" dirty="0">
                <a:solidFill>
                  <a:srgbClr val="0D0D0D">
                    <a:alpha val="100000"/>
                  </a:srgbClr>
                </a:solidFill>
                <a:latin typeface="Arial" panose="020B0604020202020204"/>
                <a:ea typeface="Arial" panose="020B0604020202020204"/>
                <a:cs typeface="Arial" panose="020B0604020202020204"/>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能够应对各种领</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域</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0" dirty="0">
                <a:solidFill>
                  <a:srgbClr val="0D0D0D">
                    <a:alpha val="100000"/>
                  </a:srgbClr>
                </a:solidFill>
                <a:latin typeface="微软雅黑" panose="020B0503020204020204" charset="-122"/>
                <a:ea typeface="微软雅黑" panose="020B0503020204020204" charset="-122"/>
                <a:cs typeface="微软雅黑" panose="020B0503020204020204" charset="-122"/>
              </a:rPr>
              <a:t>和主题的常识问题</a:t>
            </a:r>
            <a:r>
              <a:rPr sz="1200" spc="-6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表现</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出出色的领域</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D0D0D">
                    <a:alpha val="100000"/>
                  </a:srgbClr>
                </a:solidFill>
                <a:latin typeface="微软雅黑" panose="020B0503020204020204" charset="-122"/>
                <a:ea typeface="微软雅黑" panose="020B0503020204020204" charset="-122"/>
                <a:cs typeface="微软雅黑" panose="020B0503020204020204" charset="-122"/>
              </a:rPr>
              <a:t>通用性和灵活性</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sp>
        <p:nvSpPr>
          <p:cNvPr id="189" name="textbox 189"/>
          <p:cNvSpPr/>
          <p:nvPr/>
        </p:nvSpPr>
        <p:spPr>
          <a:xfrm>
            <a:off x="4223003" y="2665476"/>
            <a:ext cx="1701164" cy="1273175"/>
          </a:xfrm>
          <a:prstGeom prst="rect">
            <a:avLst/>
          </a:prstGeom>
          <a:solidFill>
            <a:srgbClr val="F2F2F2">
              <a:alpha val="49803"/>
            </a:srgbClr>
          </a:solidFill>
        </p:spPr>
        <p:txBody>
          <a:bodyPr vert="horz" wrap="square" lIns="0" tIns="0" rIns="0" bIns="0"/>
          <a:lstStyle/>
          <a:p>
            <a:pPr algn="l" rtl="0" eaLnBrk="0">
              <a:lnSpc>
                <a:spcPct val="104000"/>
              </a:lnSpc>
            </a:pPr>
            <a:endParaRPr lang="en-US" altLang="en-US" sz="500" dirty="0"/>
          </a:p>
          <a:p>
            <a:pPr marL="495935" algn="l" rtl="0" eaLnBrk="0">
              <a:lnSpc>
                <a:spcPct val="98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逻辑能力</a:t>
            </a:r>
            <a:endParaRPr lang="en-US" altLang="en-US" sz="1400" dirty="0"/>
          </a:p>
          <a:p>
            <a:pPr algn="l" rtl="0" eaLnBrk="0">
              <a:lnSpc>
                <a:spcPct val="102000"/>
              </a:lnSpc>
            </a:pPr>
            <a:endParaRPr lang="en-US" altLang="en-US" sz="300" dirty="0"/>
          </a:p>
          <a:p>
            <a:pPr marL="298450" indent="-165735" algn="l" rtl="0" eaLnBrk="0">
              <a:lnSpc>
                <a:spcPct val="102000"/>
              </a:lnSpc>
              <a:spcBef>
                <a:spcPts val="5"/>
              </a:spcBef>
            </a:pPr>
            <a:r>
              <a:rPr sz="1200" spc="20" dirty="0">
                <a:solidFill>
                  <a:srgbClr val="0D0D0D">
                    <a:alpha val="100000"/>
                  </a:srgbClr>
                </a:solidFill>
                <a:latin typeface="Arial" panose="020B0604020202020204"/>
                <a:ea typeface="Arial" panose="020B0604020202020204"/>
                <a:cs typeface="Arial" panose="020B0604020202020204"/>
              </a:rPr>
              <a:t>•</a:t>
            </a:r>
            <a:r>
              <a:rPr sz="1200" spc="20" dirty="0">
                <a:solidFill>
                  <a:srgbClr val="0D0D0D">
                    <a:alpha val="100000"/>
                  </a:srgbClr>
                </a:solidFill>
                <a:latin typeface="Arial" panose="020B0604020202020204"/>
                <a:ea typeface="Arial" panose="020B0604020202020204"/>
                <a:cs typeface="Arial" panose="020B0604020202020204"/>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展现出卓越的问</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题</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解构</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和逻辑演绎能</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力，</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能够对复杂情</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境进</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行系统化分析</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D0D0D">
                    <a:alpha val="100000"/>
                  </a:srgbClr>
                </a:solidFill>
                <a:latin typeface="微软雅黑" panose="020B0503020204020204" charset="-122"/>
                <a:ea typeface="微软雅黑" panose="020B0503020204020204" charset="-122"/>
                <a:cs typeface="微软雅黑" panose="020B0503020204020204" charset="-122"/>
              </a:rPr>
              <a:t>和解释</a:t>
            </a: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sp>
        <p:nvSpPr>
          <p:cNvPr id="190" name="textbox 190"/>
          <p:cNvSpPr/>
          <p:nvPr/>
        </p:nvSpPr>
        <p:spPr>
          <a:xfrm>
            <a:off x="2452116" y="2665476"/>
            <a:ext cx="1701164" cy="1273175"/>
          </a:xfrm>
          <a:prstGeom prst="rect">
            <a:avLst/>
          </a:prstGeom>
          <a:solidFill>
            <a:srgbClr val="F2F2F2">
              <a:alpha val="49803"/>
            </a:srgbClr>
          </a:solidFill>
        </p:spPr>
        <p:txBody>
          <a:bodyPr vert="horz" wrap="square" lIns="0" tIns="0" rIns="0" bIns="0"/>
          <a:lstStyle/>
          <a:p>
            <a:pPr algn="l" rtl="0" eaLnBrk="0">
              <a:lnSpc>
                <a:spcPct val="102000"/>
              </a:lnSpc>
            </a:pPr>
            <a:endParaRPr lang="en-US" altLang="en-US" sz="500" dirty="0"/>
          </a:p>
          <a:p>
            <a:pPr marL="49847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专业</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知识</a:t>
            </a:r>
            <a:endParaRPr lang="en-US" altLang="en-US" sz="1400" dirty="0"/>
          </a:p>
          <a:p>
            <a:pPr algn="l" rtl="0" eaLnBrk="0">
              <a:lnSpc>
                <a:spcPct val="113000"/>
              </a:lnSpc>
            </a:pPr>
            <a:endParaRPr lang="en-US" altLang="en-US" sz="300" dirty="0"/>
          </a:p>
          <a:p>
            <a:pPr marL="278765" indent="-166370" algn="l" rtl="0" eaLnBrk="0">
              <a:lnSpc>
                <a:spcPct val="102000"/>
              </a:lnSpc>
            </a:pPr>
            <a:r>
              <a:rPr sz="1200" spc="20" dirty="0">
                <a:solidFill>
                  <a:srgbClr val="0D0D0D">
                    <a:alpha val="100000"/>
                  </a:srgbClr>
                </a:solidFill>
                <a:latin typeface="Arial" panose="020B0604020202020204"/>
                <a:ea typeface="Arial" panose="020B0604020202020204"/>
                <a:cs typeface="Arial" panose="020B0604020202020204"/>
              </a:rPr>
              <a:t>•</a:t>
            </a:r>
            <a:r>
              <a:rPr sz="1200" spc="20" dirty="0">
                <a:solidFill>
                  <a:srgbClr val="0D0D0D">
                    <a:alpha val="100000"/>
                  </a:srgbClr>
                </a:solidFill>
                <a:latin typeface="Arial" panose="020B0604020202020204"/>
                <a:ea typeface="Arial" panose="020B0604020202020204"/>
                <a:cs typeface="Arial" panose="020B0604020202020204"/>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具备广泛的学科</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知</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识，</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能够处理复杂</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的专</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业问题并提供</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0" dirty="0">
                <a:solidFill>
                  <a:srgbClr val="0D0D0D">
                    <a:alpha val="100000"/>
                  </a:srgbClr>
                </a:solidFill>
                <a:latin typeface="微软雅黑" panose="020B0503020204020204" charset="-122"/>
                <a:ea typeface="微软雅黑" panose="020B0503020204020204" charset="-122"/>
                <a:cs typeface="微软雅黑" panose="020B0503020204020204" charset="-122"/>
              </a:rPr>
              <a:t>较准确的解决方案</a:t>
            </a:r>
            <a:r>
              <a:rPr sz="1200" spc="-5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sp>
        <p:nvSpPr>
          <p:cNvPr id="191" name="textbox 191"/>
          <p:cNvSpPr/>
          <p:nvPr/>
        </p:nvSpPr>
        <p:spPr>
          <a:xfrm>
            <a:off x="822025" y="314661"/>
            <a:ext cx="2463164" cy="400684"/>
          </a:xfrm>
          <a:prstGeom prst="rect">
            <a:avLst/>
          </a:prstGeom>
        </p:spPr>
        <p:txBody>
          <a:bodyPr vert="horz" wrap="square" lIns="0" tIns="0" rIns="0" bIns="0"/>
          <a:lstStyle/>
          <a:p>
            <a:pPr algn="l" rtl="0" eaLnBrk="0">
              <a:lnSpc>
                <a:spcPct val="89000"/>
              </a:lnSpc>
            </a:pPr>
            <a:endParaRPr lang="en-US" altLang="en-US" sz="100" dirty="0"/>
          </a:p>
          <a:p>
            <a:pPr marL="12700" algn="l" rtl="0" eaLnBrk="0">
              <a:lnSpc>
                <a:spcPct val="91000"/>
              </a:lnSpc>
            </a:pP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OpenAI</a:t>
            </a:r>
            <a:r>
              <a:rPr sz="2700" spc="72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GPT</a:t>
            </a:r>
            <a:r>
              <a:rPr sz="2700" spc="70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4</a:t>
            </a:r>
            <a:endParaRPr lang="en-US" altLang="en-US" sz="2700" dirty="0"/>
          </a:p>
        </p:txBody>
      </p:sp>
      <p:sp>
        <p:nvSpPr>
          <p:cNvPr id="192" name="textbox 192"/>
          <p:cNvSpPr/>
          <p:nvPr/>
        </p:nvSpPr>
        <p:spPr>
          <a:xfrm>
            <a:off x="5035295" y="801623"/>
            <a:ext cx="2161539" cy="307340"/>
          </a:xfrm>
          <a:prstGeom prst="rect">
            <a:avLst/>
          </a:prstGeom>
          <a:solidFill>
            <a:srgbClr val="FFFFFF"/>
          </a:solidFill>
        </p:spPr>
        <p:txBody>
          <a:bodyPr vert="horz" wrap="square" lIns="0" tIns="0" rIns="0" bIns="0"/>
          <a:lstStyle/>
          <a:p>
            <a:pPr algn="l" rtl="0" eaLnBrk="0">
              <a:lnSpc>
                <a:spcPct val="113000"/>
              </a:lnSpc>
            </a:pPr>
            <a:endParaRPr lang="en-US" altLang="en-US" sz="300" dirty="0"/>
          </a:p>
          <a:p>
            <a:pPr marL="392430" algn="l" rtl="0" eaLnBrk="0">
              <a:lnSpc>
                <a:spcPts val="1850"/>
              </a:lnSpc>
              <a:spcBef>
                <a:spcPts val="5"/>
              </a:spcBef>
            </a:pPr>
            <a:r>
              <a:rPr sz="15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工作提效：</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213</a:t>
            </a:r>
            <a:endParaRPr lang="en-US" altLang="en-US" sz="1500" dirty="0"/>
          </a:p>
        </p:txBody>
      </p:sp>
      <p:sp>
        <p:nvSpPr>
          <p:cNvPr id="193" name="textbox 193"/>
          <p:cNvSpPr/>
          <p:nvPr/>
        </p:nvSpPr>
        <p:spPr>
          <a:xfrm>
            <a:off x="1991867" y="2298192"/>
            <a:ext cx="2161539" cy="308609"/>
          </a:xfrm>
          <a:prstGeom prst="rect">
            <a:avLst/>
          </a:prstGeom>
          <a:solidFill>
            <a:srgbClr val="FFFFFF"/>
          </a:solidFill>
        </p:spPr>
        <p:txBody>
          <a:bodyPr vert="horz" wrap="square" lIns="0" tIns="0" rIns="0" bIns="0"/>
          <a:lstStyle/>
          <a:p>
            <a:pPr algn="l" rtl="0" eaLnBrk="0">
              <a:lnSpc>
                <a:spcPct val="116000"/>
              </a:lnSpc>
            </a:pPr>
            <a:endParaRPr lang="en-US" altLang="en-US" sz="300" dirty="0"/>
          </a:p>
          <a:p>
            <a:pPr marL="594360" algn="l" rtl="0" eaLnBrk="0">
              <a:lnSpc>
                <a:spcPts val="1860"/>
              </a:lnSpc>
              <a:spcBef>
                <a:spcPts val="0"/>
              </a:spcBef>
            </a:pPr>
            <a:r>
              <a:rPr sz="1500" spc="-4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4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380</a:t>
            </a:r>
            <a:endParaRPr lang="en-US" altLang="en-US" sz="1500" dirty="0"/>
          </a:p>
        </p:txBody>
      </p:sp>
      <p:sp>
        <p:nvSpPr>
          <p:cNvPr id="194" name="textbox 194"/>
          <p:cNvSpPr/>
          <p:nvPr/>
        </p:nvSpPr>
        <p:spPr>
          <a:xfrm>
            <a:off x="7848600" y="2298192"/>
            <a:ext cx="2159635" cy="309245"/>
          </a:xfrm>
          <a:prstGeom prst="rect">
            <a:avLst/>
          </a:prstGeom>
          <a:solidFill>
            <a:srgbClr val="FFFFFF"/>
          </a:solidFill>
        </p:spPr>
        <p:txBody>
          <a:bodyPr vert="horz" wrap="square" lIns="0" tIns="0" rIns="0" bIns="0"/>
          <a:lstStyle/>
          <a:p>
            <a:pPr algn="l" rtl="0" eaLnBrk="0">
              <a:lnSpc>
                <a:spcPct val="116000"/>
              </a:lnSpc>
            </a:pPr>
            <a:endParaRPr lang="en-US" altLang="en-US" sz="300" dirty="0"/>
          </a:p>
          <a:p>
            <a:pPr marL="591185" algn="l" rtl="0" eaLnBrk="0">
              <a:lnSpc>
                <a:spcPts val="1865"/>
              </a:lnSpc>
              <a:spcBef>
                <a:spcPts val="0"/>
              </a:spcBef>
            </a:pPr>
            <a:r>
              <a:rPr sz="1500" spc="-4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情商：</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4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22</a:t>
            </a:r>
            <a:r>
              <a:rPr sz="1500" spc="-2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8</a:t>
            </a:r>
            <a:endParaRPr lang="en-US" altLang="en-US" sz="1500" dirty="0"/>
          </a:p>
        </p:txBody>
      </p:sp>
      <p:pic>
        <p:nvPicPr>
          <p:cNvPr id="195" name="picture 195"/>
          <p:cNvPicPr>
            <a:picLocks noChangeAspect="1"/>
          </p:cNvPicPr>
          <p:nvPr/>
        </p:nvPicPr>
        <p:blipFill>
          <a:blip r:embed="rId1"/>
          <a:stretch>
            <a:fillRect/>
          </a:stretch>
        </p:blipFill>
        <p:spPr>
          <a:xfrm rot="21600000">
            <a:off x="11441938" y="0"/>
            <a:ext cx="750061" cy="754634"/>
          </a:xfrm>
          <a:prstGeom prst="rect">
            <a:avLst/>
          </a:prstGeom>
        </p:spPr>
      </p:pic>
      <p:sp>
        <p:nvSpPr>
          <p:cNvPr id="196" name="textbox 196"/>
          <p:cNvSpPr/>
          <p:nvPr/>
        </p:nvSpPr>
        <p:spPr>
          <a:xfrm>
            <a:off x="0" y="1524"/>
            <a:ext cx="2052954" cy="22987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775335" algn="l" rtl="0" eaLnBrk="0">
              <a:lnSpc>
                <a:spcPts val="1165"/>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逐家述</a:t>
            </a:r>
            <a:r>
              <a:rPr sz="9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评</a:t>
            </a:r>
            <a:endParaRPr lang="en-US" altLang="en-US" sz="900" dirty="0"/>
          </a:p>
        </p:txBody>
      </p:sp>
      <p:sp>
        <p:nvSpPr>
          <p:cNvPr id="197" name="textbox 197"/>
          <p:cNvSpPr/>
          <p:nvPr/>
        </p:nvSpPr>
        <p:spPr>
          <a:xfrm>
            <a:off x="11826024" y="6593923"/>
            <a:ext cx="113029" cy="117475"/>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5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12</a:t>
            </a:r>
            <a:endParaRPr lang="en-US" alt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8" name="table 198"/>
          <p:cNvGraphicFramePr>
            <a:graphicFrameLocks noGrp="1"/>
          </p:cNvGraphicFramePr>
          <p:nvPr/>
        </p:nvGraphicFramePr>
        <p:xfrm>
          <a:off x="557530" y="4035552"/>
          <a:ext cx="11036934" cy="2679064"/>
        </p:xfrm>
        <a:graphic>
          <a:graphicData uri="http://schemas.openxmlformats.org/drawingml/2006/table">
            <a:tbl>
              <a:tblPr/>
              <a:tblGrid>
                <a:gridCol w="11036934"/>
              </a:tblGrid>
              <a:tr h="2666364">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199" name="table 199"/>
          <p:cNvGraphicFramePr>
            <a:graphicFrameLocks noGrp="1"/>
          </p:cNvGraphicFramePr>
          <p:nvPr/>
        </p:nvGraphicFramePr>
        <p:xfrm>
          <a:off x="557530" y="969010"/>
          <a:ext cx="11036934" cy="1203959"/>
        </p:xfrm>
        <a:graphic>
          <a:graphicData uri="http://schemas.openxmlformats.org/drawingml/2006/table">
            <a:tbl>
              <a:tblPr/>
              <a:tblGrid>
                <a:gridCol w="11036934"/>
              </a:tblGrid>
              <a:tr h="1191259">
                <a:tc>
                  <a:txBody>
                    <a:bodyPr/>
                    <a:lstStyle/>
                    <a:p>
                      <a:pPr algn="l" rtl="0" eaLnBrk="0">
                        <a:lnSpc>
                          <a:spcPct val="171000"/>
                        </a:lnSpc>
                      </a:pPr>
                      <a:endParaRPr lang="en-US" altLang="en-US" sz="1000" dirty="0"/>
                    </a:p>
                    <a:p>
                      <a:pPr marL="194310" algn="l" rtl="0" eaLnBrk="0">
                        <a:lnSpc>
                          <a:spcPct val="97000"/>
                        </a:lnSpc>
                        <a:spcBef>
                          <a:spcPts val="0"/>
                        </a:spcBef>
                      </a:pPr>
                      <a:r>
                        <a:rPr sz="1200" spc="-30" dirty="0">
                          <a:solidFill>
                            <a:srgbClr val="000000">
                              <a:alpha val="100000"/>
                            </a:srgbClr>
                          </a:solidFill>
                          <a:latin typeface="Arial" panose="020B0604020202020204"/>
                          <a:ea typeface="Arial" panose="020B0604020202020204"/>
                          <a:cs typeface="Arial" panose="020B0604020202020204"/>
                        </a:rPr>
                        <a:t>•</a:t>
                      </a:r>
                      <a:r>
                        <a:rPr sz="1200" spc="-30" dirty="0">
                          <a:solidFill>
                            <a:srgbClr val="000000">
                              <a:alpha val="100000"/>
                            </a:srgbClr>
                          </a:solidFill>
                          <a:latin typeface="Arial" panose="020B0604020202020204"/>
                          <a:ea typeface="Arial" panose="020B0604020202020204"/>
                          <a:cs typeface="Arial" panose="020B0604020202020204"/>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律师：</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374151">
                              <a:alpha val="100000"/>
                            </a:srgbClr>
                          </a:solidFill>
                          <a:latin typeface="微软雅黑" panose="020B0503020204020204" charset="-122"/>
                          <a:ea typeface="微软雅黑" panose="020B0503020204020204" charset="-122"/>
                          <a:cs typeface="微软雅黑" panose="020B0503020204020204" charset="-122"/>
                        </a:rPr>
                        <a:t>可分析和生成合同文本，辅助律师进行合同起草和审核，减少了潜在的错误和遗漏</a:t>
                      </a:r>
                      <a:r>
                        <a:rPr sz="1200" spc="0" dirty="0">
                          <a:solidFill>
                            <a:srgbClr val="374151">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197485" algn="l" rtl="0" eaLnBrk="0">
                        <a:lnSpc>
                          <a:spcPct val="97000"/>
                        </a:lnSpc>
                        <a:spcBef>
                          <a:spcPts val="490"/>
                        </a:spcBef>
                      </a:pPr>
                      <a:r>
                        <a:rPr sz="1200" spc="-30" dirty="0">
                          <a:solidFill>
                            <a:srgbClr val="000000">
                              <a:alpha val="100000"/>
                            </a:srgbClr>
                          </a:solidFill>
                          <a:latin typeface="Arial" panose="020B0604020202020204"/>
                          <a:ea typeface="Arial" panose="020B0604020202020204"/>
                          <a:cs typeface="Arial" panose="020B0604020202020204"/>
                        </a:rPr>
                        <a:t>•</a:t>
                      </a:r>
                      <a:r>
                        <a:rPr sz="1200" spc="-30" dirty="0">
                          <a:solidFill>
                            <a:srgbClr val="000000">
                              <a:alpha val="100000"/>
                            </a:srgbClr>
                          </a:solidFill>
                          <a:latin typeface="Arial" panose="020B0604020202020204"/>
                          <a:ea typeface="Arial" panose="020B0604020202020204"/>
                          <a:cs typeface="Arial" panose="020B0604020202020204"/>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新闻工作者：</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374151">
                              <a:alpha val="100000"/>
                            </a:srgbClr>
                          </a:solidFill>
                          <a:latin typeface="微软雅黑" panose="020B0503020204020204" charset="-122"/>
                          <a:ea typeface="微软雅黑" panose="020B0503020204020204" charset="-122"/>
                          <a:cs typeface="微软雅黑" panose="020B0503020204020204" charset="-122"/>
                        </a:rPr>
                        <a:t>支持多语言翻译，帮助新闻工作者跨越语言障碍，进行跨文化的新闻报道</a:t>
                      </a:r>
                      <a:r>
                        <a:rPr sz="1200" spc="-20" dirty="0">
                          <a:solidFill>
                            <a:srgbClr val="374151">
                              <a:alpha val="100000"/>
                            </a:srgbClr>
                          </a:solidFill>
                          <a:latin typeface="微软雅黑" panose="020B0503020204020204" charset="-122"/>
                          <a:ea typeface="微软雅黑" panose="020B0503020204020204" charset="-122"/>
                          <a:cs typeface="微软雅黑" panose="020B0503020204020204" charset="-122"/>
                        </a:rPr>
                        <a:t>和</a:t>
                      </a:r>
                      <a:r>
                        <a:rPr sz="1200" spc="0" dirty="0">
                          <a:solidFill>
                            <a:srgbClr val="374151">
                              <a:alpha val="100000"/>
                            </a:srgbClr>
                          </a:solidFill>
                          <a:latin typeface="微软雅黑" panose="020B0503020204020204" charset="-122"/>
                          <a:ea typeface="微软雅黑" panose="020B0503020204020204" charset="-122"/>
                          <a:cs typeface="微软雅黑" panose="020B0503020204020204" charset="-122"/>
                        </a:rPr>
                        <a:t>传播。</a:t>
                      </a:r>
                      <a:endParaRPr lang="en-US" altLang="en-US" sz="1200" dirty="0"/>
                    </a:p>
                    <a:p>
                      <a:pPr marL="197485" algn="l" rtl="0" eaLnBrk="0">
                        <a:lnSpc>
                          <a:spcPct val="97000"/>
                        </a:lnSpc>
                        <a:spcBef>
                          <a:spcPts val="290"/>
                        </a:spcBef>
                      </a:pPr>
                      <a:r>
                        <a:rPr sz="1200" spc="-30" dirty="0">
                          <a:solidFill>
                            <a:srgbClr val="000000">
                              <a:alpha val="100000"/>
                            </a:srgbClr>
                          </a:solidFill>
                          <a:latin typeface="Arial" panose="020B0604020202020204"/>
                          <a:ea typeface="Arial" panose="020B0604020202020204"/>
                          <a:cs typeface="Arial" panose="020B0604020202020204"/>
                        </a:rPr>
                        <a:t>•</a:t>
                      </a:r>
                      <a:r>
                        <a:rPr sz="1200" spc="-30" dirty="0">
                          <a:solidFill>
                            <a:srgbClr val="000000">
                              <a:alpha val="100000"/>
                            </a:srgbClr>
                          </a:solidFill>
                          <a:latin typeface="Arial" panose="020B0604020202020204"/>
                          <a:ea typeface="Arial" panose="020B0604020202020204"/>
                          <a:cs typeface="Arial" panose="020B0604020202020204"/>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营销人员：</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374151">
                              <a:alpha val="100000"/>
                            </a:srgbClr>
                          </a:solidFill>
                          <a:latin typeface="微软雅黑" panose="020B0503020204020204" charset="-122"/>
                          <a:ea typeface="微软雅黑" panose="020B0503020204020204" charset="-122"/>
                          <a:cs typeface="微软雅黑" panose="020B0503020204020204" charset="-122"/>
                        </a:rPr>
                        <a:t>模拟不同的营销策略，并根据实际情况提供优化建议，帮助营销人员制定更具</a:t>
                      </a:r>
                      <a:r>
                        <a:rPr sz="1200" spc="0" dirty="0">
                          <a:solidFill>
                            <a:srgbClr val="374151">
                              <a:alpha val="100000"/>
                            </a:srgbClr>
                          </a:solidFill>
                          <a:latin typeface="微软雅黑" panose="020B0503020204020204" charset="-122"/>
                          <a:ea typeface="微软雅黑" panose="020B0503020204020204" charset="-122"/>
                          <a:cs typeface="微软雅黑" panose="020B0503020204020204" charset="-122"/>
                        </a:rPr>
                        <a:t>效果的营销计划。</a:t>
                      </a:r>
                      <a:endParaRPr lang="en-US" altLang="en-US" sz="1200" dirty="0"/>
                    </a:p>
                    <a:p>
                      <a:pPr algn="l" rtl="0" eaLnBrk="0">
                        <a:lnSpc>
                          <a:spcPct val="107000"/>
                        </a:lnSpc>
                      </a:pPr>
                      <a:endParaRPr lang="en-US" altLang="en-US" sz="300" dirty="0"/>
                    </a:p>
                    <a:p>
                      <a:pPr marL="194310" algn="l" rtl="0" eaLnBrk="0">
                        <a:lnSpc>
                          <a:spcPct val="97000"/>
                        </a:lnSpc>
                        <a:spcBef>
                          <a:spcPts val="0"/>
                        </a:spcBef>
                      </a:pPr>
                      <a:r>
                        <a:rPr sz="1200" spc="-20" dirty="0">
                          <a:solidFill>
                            <a:srgbClr val="0D0D0D">
                              <a:alpha val="100000"/>
                            </a:srgbClr>
                          </a:solidFill>
                          <a:latin typeface="Arial" panose="020B0604020202020204"/>
                          <a:ea typeface="Arial" panose="020B0604020202020204"/>
                          <a:cs typeface="Arial" panose="020B0604020202020204"/>
                        </a:rPr>
                        <a:t>•</a:t>
                      </a:r>
                      <a:r>
                        <a:rPr sz="1200" spc="-20" dirty="0">
                          <a:solidFill>
                            <a:srgbClr val="0D0D0D">
                              <a:alpha val="100000"/>
                            </a:srgbClr>
                          </a:solidFill>
                          <a:latin typeface="Arial" panose="020B0604020202020204"/>
                          <a:ea typeface="Arial" panose="020B0604020202020204"/>
                          <a:cs typeface="Arial" panose="020B0604020202020204"/>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分析师&amp;调研人员：可以</a:t>
                      </a:r>
                      <a:r>
                        <a:rPr sz="1200" spc="-20" dirty="0">
                          <a:solidFill>
                            <a:srgbClr val="374151">
                              <a:alpha val="100000"/>
                            </a:srgbClr>
                          </a:solidFill>
                          <a:latin typeface="微软雅黑" panose="020B0503020204020204" charset="-122"/>
                          <a:ea typeface="微软雅黑" panose="020B0503020204020204" charset="-122"/>
                          <a:cs typeface="微软雅黑" panose="020B0503020204020204" charset="-122"/>
                        </a:rPr>
                        <a:t>很好地支持日常研究、分析工作</a:t>
                      </a:r>
                      <a:r>
                        <a:rPr sz="1200" spc="-10" dirty="0">
                          <a:solidFill>
                            <a:srgbClr val="374151">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200" name="table 200"/>
          <p:cNvGraphicFramePr>
            <a:graphicFrameLocks noGrp="1"/>
          </p:cNvGraphicFramePr>
          <p:nvPr/>
        </p:nvGraphicFramePr>
        <p:xfrm>
          <a:off x="557530" y="2404617"/>
          <a:ext cx="5412104" cy="1588135"/>
        </p:xfrm>
        <a:graphic>
          <a:graphicData uri="http://schemas.openxmlformats.org/drawingml/2006/table">
            <a:tbl>
              <a:tblPr/>
              <a:tblGrid>
                <a:gridCol w="5412104"/>
              </a:tblGrid>
              <a:tr h="1575435">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201" name="table 201"/>
          <p:cNvGraphicFramePr>
            <a:graphicFrameLocks noGrp="1"/>
          </p:cNvGraphicFramePr>
          <p:nvPr/>
        </p:nvGraphicFramePr>
        <p:xfrm>
          <a:off x="6182613" y="2404617"/>
          <a:ext cx="5412104" cy="1588135"/>
        </p:xfrm>
        <a:graphic>
          <a:graphicData uri="http://schemas.openxmlformats.org/drawingml/2006/table">
            <a:tbl>
              <a:tblPr/>
              <a:tblGrid>
                <a:gridCol w="5412104"/>
              </a:tblGrid>
              <a:tr h="1575435">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202" name="textbox 202"/>
          <p:cNvSpPr/>
          <p:nvPr/>
        </p:nvSpPr>
        <p:spPr>
          <a:xfrm>
            <a:off x="641604" y="4411980"/>
            <a:ext cx="3597275" cy="2164714"/>
          </a:xfrm>
          <a:prstGeom prst="rect">
            <a:avLst/>
          </a:prstGeom>
          <a:solidFill>
            <a:srgbClr val="F2F2F2">
              <a:alpha val="49803"/>
            </a:srgbClr>
          </a:solidFill>
        </p:spPr>
        <p:txBody>
          <a:bodyPr vert="horz" wrap="square" lIns="0" tIns="0" rIns="0" bIns="0"/>
          <a:lstStyle/>
          <a:p>
            <a:pPr algn="l" rtl="0" eaLnBrk="0">
              <a:lnSpc>
                <a:spcPct val="107000"/>
              </a:lnSpc>
            </a:pPr>
            <a:endParaRPr lang="en-US" altLang="en-US" sz="1000" dirty="0"/>
          </a:p>
          <a:p>
            <a:pPr marL="1374140" algn="l" rtl="0" eaLnBrk="0">
              <a:lnSpc>
                <a:spcPct val="98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语</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言能力</a:t>
            </a:r>
            <a:endParaRPr lang="en-US" altLang="en-US" sz="1400" dirty="0"/>
          </a:p>
          <a:p>
            <a:pPr marL="462915" indent="-280035" algn="l" rtl="0" eaLnBrk="0">
              <a:lnSpc>
                <a:spcPct val="132000"/>
              </a:lnSpc>
              <a:spcBef>
                <a:spcPts val="1180"/>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在语言风</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格和语气的把握上表现出灵活性和</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适应</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性，能够根据不同情境和受众调整语言</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风格和语气</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2000"/>
              </a:lnSpc>
            </a:pPr>
            <a:endParaRPr lang="en-US" altLang="en-US" sz="600" dirty="0"/>
          </a:p>
          <a:p>
            <a:pPr marL="463550" indent="-280670" algn="l" rtl="0" eaLnBrk="0">
              <a:lnSpc>
                <a:spcPct val="133000"/>
              </a:lnSpc>
              <a:spcBef>
                <a:spcPts val="5"/>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在文本生</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成方面，能够创造性地产生各种类</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型的文本，包括故事、诗歌、</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新闻报道等，</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展示出丰富的创造力和想象</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力。</a:t>
            </a:r>
            <a:endParaRPr lang="en-US" altLang="en-US" sz="1200" dirty="0"/>
          </a:p>
        </p:txBody>
      </p:sp>
      <p:sp>
        <p:nvSpPr>
          <p:cNvPr id="203" name="textbox 203"/>
          <p:cNvSpPr/>
          <p:nvPr/>
        </p:nvSpPr>
        <p:spPr>
          <a:xfrm>
            <a:off x="7950707" y="4411980"/>
            <a:ext cx="3597275" cy="2164079"/>
          </a:xfrm>
          <a:prstGeom prst="rect">
            <a:avLst/>
          </a:prstGeom>
          <a:solidFill>
            <a:srgbClr val="F2F2F2">
              <a:alpha val="49803"/>
            </a:srgbClr>
          </a:solidFill>
        </p:spPr>
        <p:txBody>
          <a:bodyPr vert="horz" wrap="square" lIns="0" tIns="0" rIns="0" bIns="0"/>
          <a:lstStyle/>
          <a:p>
            <a:pPr algn="l" rtl="0" eaLnBrk="0">
              <a:lnSpc>
                <a:spcPct val="107000"/>
              </a:lnSpc>
            </a:pPr>
            <a:endParaRPr lang="en-US" altLang="en-US" sz="1000" dirty="0"/>
          </a:p>
          <a:p>
            <a:pPr algn="l" rtl="0" eaLnBrk="0">
              <a:lnSpc>
                <a:spcPct val="8000"/>
              </a:lnSpc>
            </a:pPr>
            <a:endParaRPr lang="en-US" altLang="en-US" sz="100" dirty="0"/>
          </a:p>
          <a:p>
            <a:pPr marL="1536700" algn="l" rtl="0" eaLnBrk="0">
              <a:lnSpc>
                <a:spcPct val="97000"/>
              </a:lnSpc>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多模态</a:t>
            </a:r>
            <a:endParaRPr lang="en-US" altLang="en-US" sz="1400" dirty="0"/>
          </a:p>
          <a:p>
            <a:pPr algn="l" rtl="0" eaLnBrk="0">
              <a:lnSpc>
                <a:spcPct val="108000"/>
              </a:lnSpc>
            </a:pPr>
            <a:endParaRPr lang="en-US" altLang="en-US" sz="900" dirty="0"/>
          </a:p>
          <a:p>
            <a:pPr marL="297180" algn="l" rtl="0" eaLnBrk="0">
              <a:lnSpc>
                <a:spcPct val="97000"/>
              </a:lnSpc>
              <a:spcBef>
                <a:spcPts val="5"/>
              </a:spcBef>
            </a:pPr>
            <a:r>
              <a:rPr sz="1200" spc="-40" dirty="0">
                <a:solidFill>
                  <a:srgbClr val="0D0D0D">
                    <a:alpha val="100000"/>
                  </a:srgbClr>
                </a:solidFill>
                <a:latin typeface="Arial" panose="020B0604020202020204"/>
                <a:ea typeface="Arial" panose="020B0604020202020204"/>
                <a:cs typeface="Arial" panose="020B0604020202020204"/>
              </a:rPr>
              <a:t>•</a:t>
            </a:r>
            <a:r>
              <a:rPr sz="1200" spc="-40" dirty="0">
                <a:solidFill>
                  <a:srgbClr val="0D0D0D">
                    <a:alpha val="100000"/>
                  </a:srgbClr>
                </a:solidFill>
                <a:latin typeface="Arial" panose="020B0604020202020204"/>
                <a:ea typeface="Arial" panose="020B0604020202020204"/>
                <a:cs typeface="Arial" panose="020B0604020202020204"/>
              </a:rPr>
              <a:t>  </a:t>
            </a: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在处理图片相关任务上存</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在</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限制。</a:t>
            </a:r>
            <a:endParaRPr lang="en-US" altLang="en-US" sz="1200" dirty="0"/>
          </a:p>
        </p:txBody>
      </p:sp>
      <p:sp>
        <p:nvSpPr>
          <p:cNvPr id="204" name="textbox 204"/>
          <p:cNvSpPr/>
          <p:nvPr/>
        </p:nvSpPr>
        <p:spPr>
          <a:xfrm>
            <a:off x="4296155" y="4411980"/>
            <a:ext cx="3596640" cy="2164079"/>
          </a:xfrm>
          <a:prstGeom prst="rect">
            <a:avLst/>
          </a:prstGeom>
          <a:solidFill>
            <a:srgbClr val="F2F2F2">
              <a:alpha val="49803"/>
            </a:srgbClr>
          </a:solidFill>
        </p:spPr>
        <p:txBody>
          <a:bodyPr vert="horz" wrap="square" lIns="0" tIns="0" rIns="0" bIns="0"/>
          <a:lstStyle/>
          <a:p>
            <a:pPr algn="l" rtl="0" eaLnBrk="0">
              <a:lnSpc>
                <a:spcPct val="107000"/>
              </a:lnSpc>
            </a:pPr>
            <a:endParaRPr lang="en-US" altLang="en-US" sz="1000" dirty="0"/>
          </a:p>
          <a:p>
            <a:pPr marL="1486535" algn="l" rtl="0" eaLnBrk="0">
              <a:lnSpc>
                <a:spcPct val="98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AI</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向善</a:t>
            </a:r>
            <a:endParaRPr lang="en-US" altLang="en-US" sz="1400" dirty="0"/>
          </a:p>
          <a:p>
            <a:pPr marL="337820" indent="-166370" algn="l" rtl="0" eaLnBrk="0">
              <a:lnSpc>
                <a:spcPct val="133000"/>
              </a:lnSpc>
              <a:spcBef>
                <a:spcPts val="1145"/>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努力避免引发或加剧心理健康问题，通</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过积极</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的互</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动和建议，提供支持和帮助，提升用户福</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70" dirty="0">
                <a:solidFill>
                  <a:srgbClr val="0D0D0D">
                    <a:alpha val="100000"/>
                  </a:srgbClr>
                </a:solidFill>
                <a:latin typeface="微软雅黑" panose="020B0503020204020204" charset="-122"/>
                <a:ea typeface="微软雅黑" panose="020B0503020204020204" charset="-122"/>
                <a:cs typeface="微软雅黑" panose="020B0503020204020204" charset="-122"/>
              </a:rPr>
              <a:t>祉</a:t>
            </a:r>
            <a:r>
              <a:rPr sz="1200" spc="-6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2000"/>
              </a:lnSpc>
            </a:pPr>
            <a:endParaRPr lang="en-US" altLang="en-US" sz="600" dirty="0"/>
          </a:p>
          <a:p>
            <a:pPr marL="349885" indent="-178435" algn="l" rtl="0" eaLnBrk="0">
              <a:lnSpc>
                <a:spcPct val="124000"/>
              </a:lnSpc>
              <a:spcBef>
                <a:spcPts val="0"/>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秉持着道德和伦理的准则，始终以人类</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福祉为</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出发点，努力为社会做出正面和有益</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的</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贡献。</a:t>
            </a:r>
            <a:endParaRPr lang="en-US" altLang="en-US" sz="1200" dirty="0"/>
          </a:p>
        </p:txBody>
      </p:sp>
      <p:sp>
        <p:nvSpPr>
          <p:cNvPr id="205" name="textbox 205"/>
          <p:cNvSpPr/>
          <p:nvPr/>
        </p:nvSpPr>
        <p:spPr>
          <a:xfrm>
            <a:off x="6310883" y="2595371"/>
            <a:ext cx="5156200" cy="1274444"/>
          </a:xfrm>
          <a:prstGeom prst="rect">
            <a:avLst/>
          </a:prstGeom>
          <a:solidFill>
            <a:srgbClr val="F2F2F2">
              <a:alpha val="49803"/>
            </a:srgbClr>
          </a:solidFill>
        </p:spPr>
        <p:txBody>
          <a:bodyPr vert="horz" wrap="square" lIns="0" tIns="0" rIns="0" bIns="0"/>
          <a:lstStyle/>
          <a:p>
            <a:pPr algn="l" rtl="0" eaLnBrk="0">
              <a:lnSpc>
                <a:spcPct val="184000"/>
              </a:lnSpc>
            </a:pPr>
            <a:endParaRPr lang="en-US" altLang="en-US" sz="1000" dirty="0"/>
          </a:p>
          <a:p>
            <a:pPr algn="l" rtl="0" eaLnBrk="0">
              <a:lnSpc>
                <a:spcPct val="6000"/>
              </a:lnSpc>
            </a:pPr>
            <a:endParaRPr lang="en-US" altLang="en-US" sz="100" dirty="0"/>
          </a:p>
          <a:p>
            <a:pPr marL="525780" indent="-283845" algn="l" rtl="0" eaLnBrk="0">
              <a:lnSpc>
                <a:spcPct val="99000"/>
              </a:lnSpc>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通过情感</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智能的方式与家人、同事和朋友建立深厚的情感连接，增</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D0D0D">
                    <a:alpha val="100000"/>
                  </a:srgbClr>
                </a:solidFill>
                <a:latin typeface="微软雅黑" panose="020B0503020204020204" charset="-122"/>
                <a:ea typeface="微软雅黑" panose="020B0503020204020204" charset="-122"/>
                <a:cs typeface="微软雅黑" panose="020B0503020204020204" charset="-122"/>
              </a:rPr>
              <a:t>强彼此间的理解和</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信</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任。</a:t>
            </a:r>
            <a:endParaRPr lang="en-US" altLang="en-US" sz="1200" dirty="0"/>
          </a:p>
          <a:p>
            <a:pPr marL="523240" indent="-281305" algn="l" rtl="0" eaLnBrk="0">
              <a:lnSpc>
                <a:spcPct val="99000"/>
              </a:lnSpc>
              <a:spcBef>
                <a:spcPts val="25"/>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具备情绪</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管理的能力，能够适时表达关心、支持和鼓励，并在冲突</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或困扰时提供有效的解决方</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案。</a:t>
            </a:r>
            <a:endParaRPr lang="en-US" altLang="en-US" sz="1200" dirty="0"/>
          </a:p>
        </p:txBody>
      </p:sp>
      <p:sp>
        <p:nvSpPr>
          <p:cNvPr id="206" name="textbox 206"/>
          <p:cNvSpPr/>
          <p:nvPr/>
        </p:nvSpPr>
        <p:spPr>
          <a:xfrm>
            <a:off x="2412491" y="2595371"/>
            <a:ext cx="1701164" cy="1275080"/>
          </a:xfrm>
          <a:prstGeom prst="rect">
            <a:avLst/>
          </a:prstGeom>
          <a:solidFill>
            <a:srgbClr val="F2F2F2">
              <a:alpha val="49803"/>
            </a:srgbClr>
          </a:solidFill>
        </p:spPr>
        <p:txBody>
          <a:bodyPr vert="horz" wrap="square" lIns="0" tIns="0" rIns="0" bIns="0"/>
          <a:lstStyle/>
          <a:p>
            <a:pPr algn="l" rtl="0" eaLnBrk="0">
              <a:lnSpc>
                <a:spcPct val="104000"/>
              </a:lnSpc>
            </a:pPr>
            <a:endParaRPr lang="en-US" altLang="en-US" sz="600" dirty="0"/>
          </a:p>
          <a:p>
            <a:pPr marL="498475" algn="l" rtl="0" eaLnBrk="0">
              <a:lnSpc>
                <a:spcPct val="97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专业</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知识</a:t>
            </a:r>
            <a:endParaRPr lang="en-US" altLang="en-US" sz="1400" dirty="0"/>
          </a:p>
          <a:p>
            <a:pPr marL="283845" indent="-165735" algn="l" rtl="0" eaLnBrk="0">
              <a:lnSpc>
                <a:spcPct val="102000"/>
              </a:lnSpc>
              <a:spcBef>
                <a:spcPts val="170"/>
              </a:spcBef>
            </a:pPr>
            <a:r>
              <a:rPr sz="1200" spc="20" dirty="0">
                <a:solidFill>
                  <a:srgbClr val="0D0D0D">
                    <a:alpha val="100000"/>
                  </a:srgbClr>
                </a:solidFill>
                <a:latin typeface="Arial" panose="020B0604020202020204"/>
                <a:ea typeface="Arial" panose="020B0604020202020204"/>
                <a:cs typeface="Arial" panose="020B0604020202020204"/>
              </a:rPr>
              <a:t>•</a:t>
            </a:r>
            <a:r>
              <a:rPr sz="1200" spc="20" dirty="0">
                <a:solidFill>
                  <a:srgbClr val="0D0D0D">
                    <a:alpha val="100000"/>
                  </a:srgbClr>
                </a:solidFill>
                <a:latin typeface="Arial" panose="020B0604020202020204"/>
                <a:ea typeface="Arial" panose="020B0604020202020204"/>
                <a:cs typeface="Arial" panose="020B0604020202020204"/>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展现出了对特定</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领</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0" dirty="0">
                <a:solidFill>
                  <a:srgbClr val="0D0D0D">
                    <a:alpha val="100000"/>
                  </a:srgbClr>
                </a:solidFill>
                <a:latin typeface="微软雅黑" panose="020B0503020204020204" charset="-122"/>
                <a:ea typeface="微软雅黑" panose="020B0503020204020204" charset="-122"/>
                <a:cs typeface="微软雅黑" panose="020B0503020204020204" charset="-122"/>
              </a:rPr>
              <a:t>域的全面专业知识</a:t>
            </a:r>
            <a:r>
              <a:rPr sz="1200" spc="-6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能够</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准确理解和应</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用该</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领域的核心概</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念和原理。</a:t>
            </a:r>
            <a:endParaRPr lang="en-US" altLang="en-US" sz="1200" dirty="0"/>
          </a:p>
        </p:txBody>
      </p:sp>
      <p:sp>
        <p:nvSpPr>
          <p:cNvPr id="207" name="textbox 207"/>
          <p:cNvSpPr/>
          <p:nvPr/>
        </p:nvSpPr>
        <p:spPr>
          <a:xfrm>
            <a:off x="4183379" y="2595371"/>
            <a:ext cx="1701164" cy="1275714"/>
          </a:xfrm>
          <a:prstGeom prst="rect">
            <a:avLst/>
          </a:prstGeom>
          <a:solidFill>
            <a:srgbClr val="F2F2F2">
              <a:alpha val="49803"/>
            </a:srgbClr>
          </a:solidFill>
        </p:spPr>
        <p:txBody>
          <a:bodyPr vert="horz" wrap="square" lIns="0" tIns="0" rIns="0" bIns="0"/>
          <a:lstStyle/>
          <a:p>
            <a:pPr algn="l" rtl="0" eaLnBrk="0">
              <a:lnSpc>
                <a:spcPct val="104000"/>
              </a:lnSpc>
            </a:pPr>
            <a:endParaRPr lang="en-US" altLang="en-US" sz="600" dirty="0"/>
          </a:p>
          <a:p>
            <a:pPr marL="495935" algn="l" rtl="0" eaLnBrk="0">
              <a:lnSpc>
                <a:spcPct val="98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逻</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辑能力</a:t>
            </a:r>
            <a:endParaRPr lang="en-US" altLang="en-US" sz="1400" dirty="0"/>
          </a:p>
          <a:p>
            <a:pPr marL="259080" indent="-165735" algn="l" rtl="0" eaLnBrk="0">
              <a:lnSpc>
                <a:spcPct val="102000"/>
              </a:lnSpc>
              <a:spcBef>
                <a:spcPts val="165"/>
              </a:spcBef>
            </a:pPr>
            <a:r>
              <a:rPr sz="1200" spc="20" dirty="0">
                <a:solidFill>
                  <a:srgbClr val="0D0D0D">
                    <a:alpha val="100000"/>
                  </a:srgbClr>
                </a:solidFill>
                <a:latin typeface="Arial" panose="020B0604020202020204"/>
                <a:ea typeface="Arial" panose="020B0604020202020204"/>
                <a:cs typeface="Arial" panose="020B0604020202020204"/>
              </a:rPr>
              <a:t>•</a:t>
            </a:r>
            <a:r>
              <a:rPr sz="1200" spc="20" dirty="0">
                <a:solidFill>
                  <a:srgbClr val="0D0D0D">
                    <a:alpha val="100000"/>
                  </a:srgbClr>
                </a:solidFill>
                <a:latin typeface="Arial" panose="020B0604020202020204"/>
                <a:ea typeface="Arial" panose="020B0604020202020204"/>
                <a:cs typeface="Arial" panose="020B0604020202020204"/>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具备高度发达的</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逻</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辑思</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维能力，能够</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识别</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和解决问题中</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的</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各种逻辑关系和</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D0D0D">
                    <a:alpha val="100000"/>
                  </a:srgbClr>
                </a:solidFill>
                <a:latin typeface="微软雅黑" panose="020B0503020204020204" charset="-122"/>
                <a:ea typeface="微软雅黑" panose="020B0503020204020204" charset="-122"/>
                <a:cs typeface="微软雅黑" panose="020B0503020204020204" charset="-122"/>
              </a:rPr>
              <a:t>模式</a:t>
            </a:r>
            <a:r>
              <a:rPr sz="1200" spc="-5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sp>
        <p:nvSpPr>
          <p:cNvPr id="208" name="textbox 208"/>
          <p:cNvSpPr/>
          <p:nvPr/>
        </p:nvSpPr>
        <p:spPr>
          <a:xfrm>
            <a:off x="641604" y="2595371"/>
            <a:ext cx="1701164" cy="1274444"/>
          </a:xfrm>
          <a:prstGeom prst="rect">
            <a:avLst/>
          </a:prstGeom>
          <a:solidFill>
            <a:srgbClr val="F2F2F2">
              <a:alpha val="49803"/>
            </a:srgbClr>
          </a:solidFill>
        </p:spPr>
        <p:txBody>
          <a:bodyPr vert="horz" wrap="square" lIns="0" tIns="0" rIns="0" bIns="0"/>
          <a:lstStyle/>
          <a:p>
            <a:pPr algn="l" rtl="0" eaLnBrk="0">
              <a:lnSpc>
                <a:spcPct val="103000"/>
              </a:lnSpc>
            </a:pPr>
            <a:endParaRPr lang="en-US" altLang="en-US" sz="600" dirty="0"/>
          </a:p>
          <a:p>
            <a:pPr marL="641985" algn="l" rtl="0" eaLnBrk="0">
              <a:lnSpc>
                <a:spcPct val="98000"/>
              </a:lnSpc>
              <a:spcBef>
                <a:spcPts val="5"/>
              </a:spcBef>
            </a:pP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常识</a:t>
            </a:r>
            <a:endParaRPr lang="en-US" altLang="en-US" sz="1400" dirty="0"/>
          </a:p>
          <a:p>
            <a:pPr marL="328930" indent="-165735" algn="l" rtl="0" eaLnBrk="0">
              <a:lnSpc>
                <a:spcPct val="102000"/>
              </a:lnSpc>
              <a:spcBef>
                <a:spcPts val="185"/>
              </a:spcBef>
            </a:pPr>
            <a:r>
              <a:rPr sz="1200" spc="30" dirty="0">
                <a:solidFill>
                  <a:srgbClr val="0D0D0D">
                    <a:alpha val="100000"/>
                  </a:srgbClr>
                </a:solidFill>
                <a:latin typeface="Arial" panose="020B0604020202020204"/>
                <a:ea typeface="Arial" panose="020B0604020202020204"/>
                <a:cs typeface="Arial" panose="020B0604020202020204"/>
              </a:rPr>
              <a:t>•</a:t>
            </a:r>
            <a:r>
              <a:rPr sz="1200" spc="30" dirty="0">
                <a:solidFill>
                  <a:srgbClr val="0D0D0D">
                    <a:alpha val="100000"/>
                  </a:srgbClr>
                </a:solidFill>
                <a:latin typeface="Arial" panose="020B0604020202020204"/>
                <a:ea typeface="Arial" panose="020B0604020202020204"/>
                <a:cs typeface="Arial" panose="020B0604020202020204"/>
              </a:rPr>
              <a:t>  </a:t>
            </a:r>
            <a:r>
              <a:rPr sz="1200" spc="30" dirty="0">
                <a:solidFill>
                  <a:srgbClr val="0D0D0D">
                    <a:alpha val="100000"/>
                  </a:srgbClr>
                </a:solidFill>
                <a:latin typeface="微软雅黑" panose="020B0503020204020204" charset="-122"/>
                <a:ea typeface="微软雅黑" panose="020B0503020204020204" charset="-122"/>
                <a:cs typeface="微软雅黑" panose="020B0503020204020204" charset="-122"/>
              </a:rPr>
              <a:t>在自然</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语</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言处理</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和对</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话系统中展</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现出</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了对常识的</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积</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极运用</a:t>
            </a:r>
            <a:endParaRPr lang="en-US" altLang="en-US" sz="1200" dirty="0"/>
          </a:p>
        </p:txBody>
      </p:sp>
      <p:sp>
        <p:nvSpPr>
          <p:cNvPr id="209" name="textbox 209"/>
          <p:cNvSpPr/>
          <p:nvPr/>
        </p:nvSpPr>
        <p:spPr>
          <a:xfrm>
            <a:off x="822025" y="314661"/>
            <a:ext cx="2783839" cy="400684"/>
          </a:xfrm>
          <a:prstGeom prst="rect">
            <a:avLst/>
          </a:prstGeom>
        </p:spPr>
        <p:txBody>
          <a:bodyPr vert="horz" wrap="square" lIns="0" tIns="0" rIns="0" bIns="0"/>
          <a:lstStyle/>
          <a:p>
            <a:pPr algn="l" rtl="0" eaLnBrk="0">
              <a:lnSpc>
                <a:spcPct val="89000"/>
              </a:lnSpc>
            </a:pPr>
            <a:endParaRPr lang="en-US" altLang="en-US" sz="100" dirty="0"/>
          </a:p>
          <a:p>
            <a:pPr marL="12700" algn="l" rtl="0" eaLnBrk="0">
              <a:lnSpc>
                <a:spcPct val="91000"/>
              </a:lnSpc>
            </a:pP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OpenAI</a:t>
            </a:r>
            <a:r>
              <a:rPr sz="2700" spc="46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GPT</a:t>
            </a:r>
            <a:r>
              <a:rPr sz="2700" spc="46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2700" spc="42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5</a:t>
            </a:r>
            <a:endParaRPr lang="en-US" altLang="en-US" sz="2700" dirty="0"/>
          </a:p>
        </p:txBody>
      </p:sp>
      <p:sp>
        <p:nvSpPr>
          <p:cNvPr id="210" name="textbox 210"/>
          <p:cNvSpPr/>
          <p:nvPr/>
        </p:nvSpPr>
        <p:spPr>
          <a:xfrm>
            <a:off x="4995671" y="806196"/>
            <a:ext cx="2161539" cy="307340"/>
          </a:xfrm>
          <a:prstGeom prst="rect">
            <a:avLst/>
          </a:prstGeom>
          <a:solidFill>
            <a:srgbClr val="FFFFFF"/>
          </a:solidFill>
        </p:spPr>
        <p:txBody>
          <a:bodyPr vert="horz" wrap="square" lIns="0" tIns="0" rIns="0" bIns="0"/>
          <a:lstStyle/>
          <a:p>
            <a:pPr algn="l" rtl="0" eaLnBrk="0">
              <a:lnSpc>
                <a:spcPct val="113000"/>
              </a:lnSpc>
            </a:pPr>
            <a:endParaRPr lang="en-US" altLang="en-US" sz="300" dirty="0"/>
          </a:p>
          <a:p>
            <a:pPr marL="392430" algn="l" rtl="0" eaLnBrk="0">
              <a:lnSpc>
                <a:spcPts val="1850"/>
              </a:lnSpc>
              <a:spcBef>
                <a:spcPts val="5"/>
              </a:spcBef>
            </a:pPr>
            <a:r>
              <a:rPr sz="15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工作提效：</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196</a:t>
            </a:r>
            <a:endParaRPr lang="en-US" altLang="en-US" sz="1500" dirty="0"/>
          </a:p>
        </p:txBody>
      </p:sp>
      <p:sp>
        <p:nvSpPr>
          <p:cNvPr id="211" name="textbox 211"/>
          <p:cNvSpPr/>
          <p:nvPr/>
        </p:nvSpPr>
        <p:spPr>
          <a:xfrm>
            <a:off x="4995671" y="4035552"/>
            <a:ext cx="2161539" cy="309879"/>
          </a:xfrm>
          <a:prstGeom prst="rect">
            <a:avLst/>
          </a:prstGeom>
          <a:solidFill>
            <a:srgbClr val="FFFFFF"/>
          </a:solidFill>
        </p:spPr>
        <p:txBody>
          <a:bodyPr vert="horz" wrap="square" lIns="0" tIns="0" rIns="0" bIns="0"/>
          <a:lstStyle/>
          <a:p>
            <a:pPr algn="l" rtl="0" eaLnBrk="0">
              <a:lnSpc>
                <a:spcPct val="117000"/>
              </a:lnSpc>
            </a:pPr>
            <a:endParaRPr lang="en-US" altLang="en-US" sz="300" dirty="0"/>
          </a:p>
          <a:p>
            <a:pPr marL="389255" algn="l" rtl="0" eaLnBrk="0">
              <a:lnSpc>
                <a:spcPts val="1870"/>
              </a:lnSpc>
              <a:spcBef>
                <a:spcPts val="0"/>
              </a:spcBef>
            </a:pPr>
            <a:r>
              <a:rPr sz="15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基础能力：</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397</a:t>
            </a:r>
            <a:endParaRPr lang="en-US" altLang="en-US" sz="1500" dirty="0"/>
          </a:p>
        </p:txBody>
      </p:sp>
      <p:sp>
        <p:nvSpPr>
          <p:cNvPr id="212" name="textbox 212"/>
          <p:cNvSpPr/>
          <p:nvPr/>
        </p:nvSpPr>
        <p:spPr>
          <a:xfrm>
            <a:off x="2183891" y="2238755"/>
            <a:ext cx="2159635" cy="308609"/>
          </a:xfrm>
          <a:prstGeom prst="rect">
            <a:avLst/>
          </a:prstGeom>
          <a:solidFill>
            <a:srgbClr val="FFFFFF"/>
          </a:solidFill>
        </p:spPr>
        <p:txBody>
          <a:bodyPr vert="horz" wrap="square" lIns="0" tIns="0" rIns="0" bIns="0"/>
          <a:lstStyle/>
          <a:p>
            <a:pPr algn="l" rtl="0" eaLnBrk="0">
              <a:lnSpc>
                <a:spcPct val="115000"/>
              </a:lnSpc>
            </a:pPr>
            <a:endParaRPr lang="en-US" altLang="en-US" sz="300" dirty="0"/>
          </a:p>
          <a:p>
            <a:pPr marL="593090" algn="l" rtl="0" eaLnBrk="0">
              <a:lnSpc>
                <a:spcPts val="1860"/>
              </a:lnSpc>
              <a:spcBef>
                <a:spcPts val="0"/>
              </a:spcBef>
            </a:pPr>
            <a:r>
              <a:rPr sz="1500" spc="-4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4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340</a:t>
            </a:r>
            <a:endParaRPr lang="en-US" altLang="en-US" sz="1500" dirty="0"/>
          </a:p>
        </p:txBody>
      </p:sp>
      <p:sp>
        <p:nvSpPr>
          <p:cNvPr id="213" name="textbox 213"/>
          <p:cNvSpPr/>
          <p:nvPr/>
        </p:nvSpPr>
        <p:spPr>
          <a:xfrm>
            <a:off x="7808976" y="2238755"/>
            <a:ext cx="2159635" cy="309245"/>
          </a:xfrm>
          <a:prstGeom prst="rect">
            <a:avLst/>
          </a:prstGeom>
          <a:solidFill>
            <a:srgbClr val="FFFFFF"/>
          </a:solidFill>
        </p:spPr>
        <p:txBody>
          <a:bodyPr vert="horz" wrap="square" lIns="0" tIns="0" rIns="0" bIns="0"/>
          <a:lstStyle/>
          <a:p>
            <a:pPr algn="l" rtl="0" eaLnBrk="0">
              <a:lnSpc>
                <a:spcPct val="115000"/>
              </a:lnSpc>
            </a:pPr>
            <a:endParaRPr lang="en-US" altLang="en-US" sz="300" dirty="0"/>
          </a:p>
          <a:p>
            <a:pPr marL="590550" algn="l" rtl="0" eaLnBrk="0">
              <a:lnSpc>
                <a:spcPts val="1865"/>
              </a:lnSpc>
              <a:spcBef>
                <a:spcPts val="0"/>
              </a:spcBef>
            </a:pPr>
            <a:r>
              <a:rPr sz="1500" spc="-4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情商：</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4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21</a:t>
            </a:r>
            <a:r>
              <a:rPr sz="1500" spc="-2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5</a:t>
            </a:r>
            <a:endParaRPr lang="en-US" altLang="en-US" sz="1500" dirty="0"/>
          </a:p>
        </p:txBody>
      </p:sp>
      <p:pic>
        <p:nvPicPr>
          <p:cNvPr id="214" name="picture 214"/>
          <p:cNvPicPr>
            <a:picLocks noChangeAspect="1"/>
          </p:cNvPicPr>
          <p:nvPr/>
        </p:nvPicPr>
        <p:blipFill>
          <a:blip r:embed="rId1"/>
          <a:stretch>
            <a:fillRect/>
          </a:stretch>
        </p:blipFill>
        <p:spPr>
          <a:xfrm rot="21600000">
            <a:off x="11441938" y="0"/>
            <a:ext cx="750061" cy="754634"/>
          </a:xfrm>
          <a:prstGeom prst="rect">
            <a:avLst/>
          </a:prstGeom>
        </p:spPr>
      </p:pic>
      <p:sp>
        <p:nvSpPr>
          <p:cNvPr id="215" name="textbox 215"/>
          <p:cNvSpPr/>
          <p:nvPr/>
        </p:nvSpPr>
        <p:spPr>
          <a:xfrm>
            <a:off x="0" y="1524"/>
            <a:ext cx="2052954" cy="22987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775335" algn="l" rtl="0" eaLnBrk="0">
              <a:lnSpc>
                <a:spcPts val="1165"/>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逐家述</a:t>
            </a:r>
            <a:r>
              <a:rPr sz="9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评</a:t>
            </a:r>
            <a:endParaRPr lang="en-US" altLang="en-US" sz="900" dirty="0"/>
          </a:p>
        </p:txBody>
      </p:sp>
      <p:sp>
        <p:nvSpPr>
          <p:cNvPr id="216" name="textbox 216"/>
          <p:cNvSpPr/>
          <p:nvPr/>
        </p:nvSpPr>
        <p:spPr>
          <a:xfrm>
            <a:off x="11826024" y="6593923"/>
            <a:ext cx="113029" cy="11747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5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13</a:t>
            </a:r>
            <a:endParaRPr lang="en-US" alt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 name="table 217"/>
          <p:cNvGraphicFramePr>
            <a:graphicFrameLocks noGrp="1"/>
          </p:cNvGraphicFramePr>
          <p:nvPr/>
        </p:nvGraphicFramePr>
        <p:xfrm>
          <a:off x="586486" y="4026408"/>
          <a:ext cx="11038840" cy="2677795"/>
        </p:xfrm>
        <a:graphic>
          <a:graphicData uri="http://schemas.openxmlformats.org/drawingml/2006/table">
            <a:tbl>
              <a:tblPr/>
              <a:tblGrid>
                <a:gridCol w="11038840"/>
              </a:tblGrid>
              <a:tr h="2665095">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218" name="table 218"/>
          <p:cNvGraphicFramePr>
            <a:graphicFrameLocks noGrp="1"/>
          </p:cNvGraphicFramePr>
          <p:nvPr/>
        </p:nvGraphicFramePr>
        <p:xfrm>
          <a:off x="586486" y="958341"/>
          <a:ext cx="11038840" cy="1173479"/>
        </p:xfrm>
        <a:graphic>
          <a:graphicData uri="http://schemas.openxmlformats.org/drawingml/2006/table">
            <a:tbl>
              <a:tblPr/>
              <a:tblGrid>
                <a:gridCol w="11038840"/>
              </a:tblGrid>
              <a:tr h="1160779">
                <a:tc>
                  <a:txBody>
                    <a:bodyPr/>
                    <a:lstStyle/>
                    <a:p>
                      <a:pPr algn="l" rtl="0" eaLnBrk="0">
                        <a:lnSpc>
                          <a:spcPct val="105000"/>
                        </a:lnSpc>
                      </a:pPr>
                      <a:endParaRPr lang="en-US" altLang="en-US" sz="1000" dirty="0"/>
                    </a:p>
                    <a:p>
                      <a:pPr algn="l" rtl="0" eaLnBrk="0">
                        <a:lnSpc>
                          <a:spcPct val="105000"/>
                        </a:lnSpc>
                      </a:pPr>
                      <a:endParaRPr lang="en-US" altLang="en-US" sz="1000" dirty="0"/>
                    </a:p>
                    <a:p>
                      <a:pPr marL="211455" algn="l" rtl="0" eaLnBrk="0">
                        <a:lnSpc>
                          <a:spcPct val="97000"/>
                        </a:lnSpc>
                        <a:spcBef>
                          <a:spcPts val="5"/>
                        </a:spcBef>
                      </a:pPr>
                      <a:r>
                        <a:rPr sz="1200" spc="-50" dirty="0">
                          <a:solidFill>
                            <a:srgbClr val="000000">
                              <a:alpha val="100000"/>
                            </a:srgbClr>
                          </a:solidFill>
                          <a:latin typeface="Arial" panose="020B0604020202020204"/>
                          <a:ea typeface="Arial" panose="020B0604020202020204"/>
                          <a:cs typeface="Arial" panose="020B0604020202020204"/>
                        </a:rPr>
                        <a:t>•</a:t>
                      </a:r>
                      <a:r>
                        <a:rPr sz="1200" spc="-50" dirty="0">
                          <a:solidFill>
                            <a:srgbClr val="000000">
                              <a:alpha val="100000"/>
                            </a:srgbClr>
                          </a:solidFill>
                          <a:latin typeface="Arial" panose="020B0604020202020204"/>
                          <a:ea typeface="Arial" panose="020B0604020202020204"/>
                          <a:cs typeface="Arial" panose="020B0604020202020204"/>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律师：</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D0D0D">
                              <a:alpha val="100000"/>
                            </a:srgbClr>
                          </a:solidFill>
                          <a:latin typeface="微软雅黑" panose="020B0503020204020204" charset="-122"/>
                          <a:ea typeface="微软雅黑" panose="020B0503020204020204" charset="-122"/>
                          <a:cs typeface="微软雅黑" panose="020B0503020204020204" charset="-122"/>
                        </a:rPr>
                        <a:t>可评估诉讼风险，并为其提供决策支持</a:t>
                      </a: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11455" algn="l" rtl="0" eaLnBrk="0">
                        <a:lnSpc>
                          <a:spcPct val="97000"/>
                        </a:lnSpc>
                        <a:spcBef>
                          <a:spcPts val="1155"/>
                        </a:spcBef>
                      </a:pPr>
                      <a:r>
                        <a:rPr sz="1200" spc="-40" dirty="0">
                          <a:solidFill>
                            <a:srgbClr val="0D0D0D">
                              <a:alpha val="100000"/>
                            </a:srgbClr>
                          </a:solidFill>
                          <a:latin typeface="Arial" panose="020B0604020202020204"/>
                          <a:ea typeface="Arial" panose="020B0604020202020204"/>
                          <a:cs typeface="Arial" panose="020B0604020202020204"/>
                        </a:rPr>
                        <a:t>•</a:t>
                      </a:r>
                      <a:r>
                        <a:rPr sz="1200" spc="-40" dirty="0">
                          <a:solidFill>
                            <a:srgbClr val="0D0D0D">
                              <a:alpha val="100000"/>
                            </a:srgbClr>
                          </a:solidFill>
                          <a:latin typeface="Arial" panose="020B0604020202020204"/>
                          <a:ea typeface="Arial" panose="020B0604020202020204"/>
                          <a:cs typeface="Arial" panose="020B0604020202020204"/>
                        </a:rPr>
                        <a:t>  </a:t>
                      </a: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新闻工作者：</a:t>
                      </a: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可自动收集和整理新闻素材，高效获取和利用资</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源</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6000"/>
                        </a:lnSpc>
                      </a:pPr>
                      <a:endParaRPr lang="en-US" altLang="en-US" sz="900" dirty="0"/>
                    </a:p>
                    <a:p>
                      <a:pPr marL="211455" algn="l" rtl="0" eaLnBrk="0">
                        <a:lnSpc>
                          <a:spcPct val="97000"/>
                        </a:lnSpc>
                        <a:spcBef>
                          <a:spcPts val="0"/>
                        </a:spcBef>
                      </a:pPr>
                      <a:r>
                        <a:rPr sz="1200" spc="-50" dirty="0">
                          <a:solidFill>
                            <a:srgbClr val="000000">
                              <a:alpha val="100000"/>
                            </a:srgbClr>
                          </a:solidFill>
                          <a:latin typeface="Arial" panose="020B0604020202020204"/>
                          <a:ea typeface="Arial" panose="020B0604020202020204"/>
                          <a:cs typeface="Arial" panose="020B0604020202020204"/>
                        </a:rPr>
                        <a:t>•</a:t>
                      </a:r>
                      <a:r>
                        <a:rPr sz="1200" spc="-50" dirty="0">
                          <a:solidFill>
                            <a:srgbClr val="000000">
                              <a:alpha val="100000"/>
                            </a:srgbClr>
                          </a:solidFill>
                          <a:latin typeface="Arial" panose="020B0604020202020204"/>
                          <a:ea typeface="Arial" panose="020B0604020202020204"/>
                          <a:cs typeface="Arial" panose="020B0604020202020204"/>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营销人员：</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374151">
                              <a:alpha val="100000"/>
                            </a:srgbClr>
                          </a:solidFill>
                          <a:latin typeface="微软雅黑" panose="020B0503020204020204" charset="-122"/>
                          <a:ea typeface="微软雅黑" panose="020B0503020204020204" charset="-122"/>
                          <a:cs typeface="微软雅黑" panose="020B0503020204020204" charset="-122"/>
                        </a:rPr>
                        <a:t>提供了更智能、高效的工具和解决</a:t>
                      </a:r>
                      <a:r>
                        <a:rPr sz="1200" spc="-40" dirty="0">
                          <a:solidFill>
                            <a:srgbClr val="374151">
                              <a:alpha val="100000"/>
                            </a:srgbClr>
                          </a:solidFill>
                          <a:latin typeface="微软雅黑" panose="020B0503020204020204" charset="-122"/>
                          <a:ea typeface="微软雅黑" panose="020B0503020204020204" charset="-122"/>
                          <a:cs typeface="微软雅黑" panose="020B0503020204020204" charset="-122"/>
                        </a:rPr>
                        <a:t>方</a:t>
                      </a:r>
                      <a:r>
                        <a:rPr sz="1200" spc="0" dirty="0">
                          <a:solidFill>
                            <a:srgbClr val="374151">
                              <a:alpha val="100000"/>
                            </a:srgbClr>
                          </a:solidFill>
                          <a:latin typeface="微软雅黑" panose="020B0503020204020204" charset="-122"/>
                          <a:ea typeface="微软雅黑" panose="020B0503020204020204" charset="-122"/>
                          <a:cs typeface="微软雅黑" panose="020B0503020204020204" charset="-122"/>
                        </a:rPr>
                        <a:t>案。</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219" name="table 219"/>
          <p:cNvGraphicFramePr>
            <a:graphicFrameLocks noGrp="1"/>
          </p:cNvGraphicFramePr>
          <p:nvPr/>
        </p:nvGraphicFramePr>
        <p:xfrm>
          <a:off x="586486" y="2393950"/>
          <a:ext cx="5413375" cy="1588135"/>
        </p:xfrm>
        <a:graphic>
          <a:graphicData uri="http://schemas.openxmlformats.org/drawingml/2006/table">
            <a:tbl>
              <a:tblPr/>
              <a:tblGrid>
                <a:gridCol w="5413375"/>
              </a:tblGrid>
              <a:tr h="1575435">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220" name="table 220"/>
          <p:cNvGraphicFramePr>
            <a:graphicFrameLocks noGrp="1"/>
          </p:cNvGraphicFramePr>
          <p:nvPr/>
        </p:nvGraphicFramePr>
        <p:xfrm>
          <a:off x="6213094" y="2393950"/>
          <a:ext cx="5412104" cy="1588135"/>
        </p:xfrm>
        <a:graphic>
          <a:graphicData uri="http://schemas.openxmlformats.org/drawingml/2006/table">
            <a:tbl>
              <a:tblPr/>
              <a:tblGrid>
                <a:gridCol w="5412104"/>
              </a:tblGrid>
              <a:tr h="1575435">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221" name="textbox 221"/>
          <p:cNvSpPr/>
          <p:nvPr/>
        </p:nvSpPr>
        <p:spPr>
          <a:xfrm>
            <a:off x="672084" y="4401311"/>
            <a:ext cx="3597275" cy="2218689"/>
          </a:xfrm>
          <a:prstGeom prst="rect">
            <a:avLst/>
          </a:prstGeom>
          <a:solidFill>
            <a:srgbClr val="F2F2F2">
              <a:alpha val="49803"/>
            </a:srgbClr>
          </a:solidFill>
        </p:spPr>
        <p:txBody>
          <a:bodyPr vert="horz" wrap="square" lIns="0" tIns="0" rIns="0" bIns="0"/>
          <a:lstStyle/>
          <a:p>
            <a:pPr algn="l" rtl="0" eaLnBrk="0">
              <a:lnSpc>
                <a:spcPct val="105000"/>
              </a:lnSpc>
            </a:pPr>
            <a:endParaRPr lang="en-US" altLang="en-US" sz="900" dirty="0"/>
          </a:p>
          <a:p>
            <a:pPr marL="137350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语</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言能力</a:t>
            </a:r>
            <a:endParaRPr lang="en-US" altLang="en-US" sz="1400" dirty="0"/>
          </a:p>
          <a:p>
            <a:pPr marL="458470" indent="-280035" algn="l" rtl="0" eaLnBrk="0">
              <a:lnSpc>
                <a:spcPct val="133000"/>
              </a:lnSpc>
              <a:spcBef>
                <a:spcPts val="1020"/>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在语法和</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语法结构方面，表现出高度准确</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性和</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优雅性，能够产生通顺、连贯的句子</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D0D0D">
                    <a:alpha val="100000"/>
                  </a:srgbClr>
                </a:solidFill>
                <a:latin typeface="微软雅黑" panose="020B0503020204020204" charset="-122"/>
                <a:ea typeface="微软雅黑" panose="020B0503020204020204" charset="-122"/>
                <a:cs typeface="微软雅黑" panose="020B0503020204020204" charset="-122"/>
              </a:rPr>
              <a:t>结构</a:t>
            </a:r>
            <a:r>
              <a:rPr sz="1200" spc="-5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1000"/>
              </a:lnSpc>
            </a:pPr>
            <a:endParaRPr lang="en-US" altLang="en-US" sz="600" dirty="0"/>
          </a:p>
          <a:p>
            <a:pPr marL="457200" indent="-279400" algn="l" rtl="0" eaLnBrk="0">
              <a:lnSpc>
                <a:spcPct val="133000"/>
              </a:lnSpc>
              <a:spcBef>
                <a:spcPts val="0"/>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具备较完</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备的机器翻译能力，能够高效准</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确</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地将一种语言翻译成另一种语言，为跨</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D0D0D">
                    <a:alpha val="100000"/>
                  </a:srgbClr>
                </a:solidFill>
                <a:latin typeface="微软雅黑" panose="020B0503020204020204" charset="-122"/>
                <a:ea typeface="微软雅黑" panose="020B0503020204020204" charset="-122"/>
                <a:cs typeface="微软雅黑" panose="020B0503020204020204" charset="-122"/>
              </a:rPr>
              <a:t>语言交流提供便</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利。</a:t>
            </a:r>
            <a:endParaRPr lang="en-US" altLang="en-US" sz="1200" dirty="0"/>
          </a:p>
        </p:txBody>
      </p:sp>
      <p:sp>
        <p:nvSpPr>
          <p:cNvPr id="222" name="textbox 222"/>
          <p:cNvSpPr/>
          <p:nvPr/>
        </p:nvSpPr>
        <p:spPr>
          <a:xfrm>
            <a:off x="4326635" y="4401311"/>
            <a:ext cx="3597275" cy="2217420"/>
          </a:xfrm>
          <a:prstGeom prst="rect">
            <a:avLst/>
          </a:prstGeom>
          <a:solidFill>
            <a:srgbClr val="F2F2F2">
              <a:alpha val="49803"/>
            </a:srgbClr>
          </a:solidFill>
        </p:spPr>
        <p:txBody>
          <a:bodyPr vert="horz" wrap="square" lIns="0" tIns="0" rIns="0" bIns="0"/>
          <a:lstStyle/>
          <a:p>
            <a:pPr algn="l" rtl="0" eaLnBrk="0">
              <a:lnSpc>
                <a:spcPct val="105000"/>
              </a:lnSpc>
            </a:pPr>
            <a:endParaRPr lang="en-US" altLang="en-US" sz="900" dirty="0"/>
          </a:p>
          <a:p>
            <a:pPr marL="1485900" algn="l" rtl="0" eaLnBrk="0">
              <a:lnSpc>
                <a:spcPct val="98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AI</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向善</a:t>
            </a:r>
            <a:endParaRPr lang="en-US" altLang="en-US" sz="1400" dirty="0"/>
          </a:p>
          <a:p>
            <a:pPr marL="338455" indent="-165735" algn="l" rtl="0" eaLnBrk="0">
              <a:lnSpc>
                <a:spcPct val="133000"/>
              </a:lnSpc>
              <a:spcBef>
                <a:spcPts val="1010"/>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注重信息的准确性和可信度，尽可能避</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免传</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播虚</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假或误导性的内容，维护用户的知情权</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和公共利益</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7000"/>
              </a:lnSpc>
            </a:pPr>
            <a:endParaRPr lang="en-US" altLang="en-US" sz="600" dirty="0"/>
          </a:p>
          <a:p>
            <a:pPr marL="337820" indent="-165100" algn="l" rtl="0" eaLnBrk="0">
              <a:lnSpc>
                <a:spcPct val="132000"/>
              </a:lnSpc>
              <a:spcBef>
                <a:spcPts val="5"/>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在言论表达方面，这个模型表现出高度</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的敏</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感</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性和责任感，避免使用冒犯性、歧视性或</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激进言论，倡导友善和包</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容</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的沟通氛围。</a:t>
            </a:r>
            <a:endParaRPr lang="en-US" altLang="en-US" sz="1200" dirty="0"/>
          </a:p>
        </p:txBody>
      </p:sp>
      <p:sp>
        <p:nvSpPr>
          <p:cNvPr id="223" name="textbox 223"/>
          <p:cNvSpPr/>
          <p:nvPr/>
        </p:nvSpPr>
        <p:spPr>
          <a:xfrm>
            <a:off x="7981188" y="4401311"/>
            <a:ext cx="3597275" cy="2217420"/>
          </a:xfrm>
          <a:prstGeom prst="rect">
            <a:avLst/>
          </a:prstGeom>
          <a:solidFill>
            <a:srgbClr val="F2F2F2">
              <a:alpha val="49803"/>
            </a:srgbClr>
          </a:solidFill>
        </p:spPr>
        <p:txBody>
          <a:bodyPr vert="horz" wrap="square" lIns="0" tIns="0" rIns="0" bIns="0"/>
          <a:lstStyle/>
          <a:p>
            <a:pPr algn="l" rtl="0" eaLnBrk="0">
              <a:lnSpc>
                <a:spcPct val="108000"/>
              </a:lnSpc>
            </a:pPr>
            <a:endParaRPr lang="en-US" altLang="en-US" sz="800" dirty="0"/>
          </a:p>
          <a:p>
            <a:pPr marL="1536065" algn="l" rtl="0" eaLnBrk="0">
              <a:lnSpc>
                <a:spcPct val="97000"/>
              </a:lnSpc>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多模态</a:t>
            </a:r>
            <a:endParaRPr lang="en-US" altLang="en-US" sz="1400" dirty="0"/>
          </a:p>
          <a:p>
            <a:pPr marL="343535" indent="-165735" algn="l" rtl="0" eaLnBrk="0">
              <a:lnSpc>
                <a:spcPct val="124000"/>
              </a:lnSpc>
              <a:spcBef>
                <a:spcPts val="1140"/>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在图文生成方面表现优异，将不同模态</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的信息</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D0D0D">
                    <a:alpha val="100000"/>
                  </a:srgbClr>
                </a:solidFill>
                <a:latin typeface="微软雅黑" panose="020B0503020204020204" charset="-122"/>
                <a:ea typeface="微软雅黑" panose="020B0503020204020204" charset="-122"/>
                <a:cs typeface="微软雅黑" panose="020B0503020204020204" charset="-122"/>
              </a:rPr>
              <a:t>进行有效融合。</a:t>
            </a:r>
            <a:endParaRPr lang="en-US" altLang="en-US" sz="1200" dirty="0"/>
          </a:p>
          <a:p>
            <a:pPr algn="l" rtl="0" eaLnBrk="0">
              <a:lnSpc>
                <a:spcPct val="108000"/>
              </a:lnSpc>
            </a:pPr>
            <a:endParaRPr lang="en-US" altLang="en-US" sz="600" dirty="0"/>
          </a:p>
          <a:p>
            <a:pPr marL="344170" indent="-166370" algn="l" rtl="0" eaLnBrk="0">
              <a:lnSpc>
                <a:spcPct val="123000"/>
              </a:lnSpc>
            </a:pPr>
            <a:r>
              <a:rPr sz="1200" spc="-30" dirty="0">
                <a:solidFill>
                  <a:srgbClr val="0D0D0D">
                    <a:alpha val="100000"/>
                  </a:srgbClr>
                </a:solidFill>
                <a:latin typeface="Arial" panose="020B0604020202020204"/>
                <a:ea typeface="Arial" panose="020B0604020202020204"/>
                <a:cs typeface="Arial" panose="020B0604020202020204"/>
              </a:rPr>
              <a:t>•</a:t>
            </a:r>
            <a:r>
              <a:rPr sz="1200" spc="-30" dirty="0">
                <a:solidFill>
                  <a:srgbClr val="0D0D0D">
                    <a:alpha val="100000"/>
                  </a:srgbClr>
                </a:solidFill>
                <a:latin typeface="Arial" panose="020B0604020202020204"/>
                <a:ea typeface="Arial" panose="020B0604020202020204"/>
                <a:cs typeface="Arial" panose="020B0604020202020204"/>
              </a:rPr>
              <a:t>  </a:t>
            </a:r>
            <a:r>
              <a:rPr sz="1200" spc="-30" dirty="0">
                <a:solidFill>
                  <a:srgbClr val="0D0D0D">
                    <a:alpha val="100000"/>
                  </a:srgbClr>
                </a:solidFill>
                <a:latin typeface="微软雅黑" panose="020B0503020204020204" charset="-122"/>
                <a:ea typeface="微软雅黑" panose="020B0503020204020204" charset="-122"/>
                <a:cs typeface="微软雅黑" panose="020B0503020204020204" charset="-122"/>
              </a:rPr>
              <a:t>对于复杂图像语义的理解和表达，表现优</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秀</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但生成结果偶尔也会出现准</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确性紊乱。</a:t>
            </a:r>
            <a:endParaRPr lang="en-US" altLang="en-US" sz="1200" dirty="0"/>
          </a:p>
        </p:txBody>
      </p:sp>
      <p:sp>
        <p:nvSpPr>
          <p:cNvPr id="224" name="textbox 224"/>
          <p:cNvSpPr/>
          <p:nvPr/>
        </p:nvSpPr>
        <p:spPr>
          <a:xfrm>
            <a:off x="6341363" y="2584704"/>
            <a:ext cx="5156200" cy="1274444"/>
          </a:xfrm>
          <a:prstGeom prst="rect">
            <a:avLst/>
          </a:prstGeom>
          <a:solidFill>
            <a:srgbClr val="F2F2F2">
              <a:alpha val="49803"/>
            </a:srgbClr>
          </a:solidFill>
        </p:spPr>
        <p:txBody>
          <a:bodyPr vert="horz" wrap="square" lIns="0" tIns="0" rIns="0" bIns="0"/>
          <a:lstStyle/>
          <a:p>
            <a:pPr algn="l" rtl="0" eaLnBrk="0">
              <a:lnSpc>
                <a:spcPct val="126000"/>
              </a:lnSpc>
            </a:pPr>
            <a:endParaRPr lang="en-US" altLang="en-US" sz="1000" dirty="0"/>
          </a:p>
          <a:p>
            <a:pPr algn="l" rtl="0" eaLnBrk="0">
              <a:lnSpc>
                <a:spcPct val="127000"/>
              </a:lnSpc>
            </a:pPr>
            <a:endParaRPr lang="en-US" altLang="en-US" sz="1000" dirty="0"/>
          </a:p>
          <a:p>
            <a:pPr algn="l" rtl="0" eaLnBrk="0">
              <a:lnSpc>
                <a:spcPct val="9000"/>
              </a:lnSpc>
            </a:pPr>
            <a:endParaRPr lang="en-US" altLang="en-US" sz="100" dirty="0"/>
          </a:p>
          <a:p>
            <a:pPr marL="339725" indent="-283845" algn="l" rtl="0" eaLnBrk="0">
              <a:lnSpc>
                <a:spcPct val="99000"/>
              </a:lnSpc>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能够敏锐</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地捕捉他人的情绪变化，并以恰当的方式回应，可协助支持增</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强与家人、同事和朋友之间的</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亲密度。</a:t>
            </a:r>
            <a:endParaRPr lang="en-US" altLang="en-US" sz="1200" dirty="0"/>
          </a:p>
          <a:p>
            <a:pPr marL="336550" indent="-280035" algn="l" rtl="0" eaLnBrk="0">
              <a:lnSpc>
                <a:spcPct val="99000"/>
              </a:lnSpc>
              <a:spcBef>
                <a:spcPts val="25"/>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在与同事</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相处方面，它展现出良好的团队合作意识，能够促进有效的沟</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通和协作，共同追求工作</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目</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标。</a:t>
            </a:r>
            <a:endParaRPr lang="en-US" altLang="en-US" sz="1200" dirty="0"/>
          </a:p>
        </p:txBody>
      </p:sp>
      <p:sp>
        <p:nvSpPr>
          <p:cNvPr id="225" name="textbox 225"/>
          <p:cNvSpPr/>
          <p:nvPr/>
        </p:nvSpPr>
        <p:spPr>
          <a:xfrm>
            <a:off x="5710122" y="1257509"/>
            <a:ext cx="5808979" cy="675640"/>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97000"/>
              </a:lnSpc>
            </a:pPr>
            <a:r>
              <a:rPr sz="1200" spc="-20" dirty="0">
                <a:solidFill>
                  <a:srgbClr val="0D0D0D">
                    <a:alpha val="100000"/>
                  </a:srgbClr>
                </a:solidFill>
                <a:latin typeface="Arial" panose="020B0604020202020204"/>
                <a:ea typeface="Arial" panose="020B0604020202020204"/>
                <a:cs typeface="Arial" panose="020B0604020202020204"/>
              </a:rPr>
              <a:t>•</a:t>
            </a:r>
            <a:r>
              <a:rPr sz="1200" spc="-20" dirty="0">
                <a:solidFill>
                  <a:srgbClr val="0D0D0D">
                    <a:alpha val="100000"/>
                  </a:srgbClr>
                </a:solidFill>
                <a:latin typeface="Arial" panose="020B0604020202020204"/>
                <a:ea typeface="Arial" panose="020B0604020202020204"/>
                <a:cs typeface="Arial" panose="020B0604020202020204"/>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分析师&amp;调研人员：可基本应对日常研究、分析工作基础任</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务</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3000"/>
              </a:lnSpc>
            </a:pPr>
            <a:endParaRPr lang="en-US" altLang="en-US" sz="700" dirty="0"/>
          </a:p>
          <a:p>
            <a:pPr marL="180340" indent="-167640" algn="l" rtl="0" eaLnBrk="0">
              <a:lnSpc>
                <a:spcPct val="99000"/>
              </a:lnSpc>
              <a:spcBef>
                <a:spcPts val="0"/>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设计师&amp;画家：可为日常工作提供非常</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有想象力的灵感素材，部分结果达到可直接使</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D0D0D">
                    <a:alpha val="100000"/>
                  </a:srgbClr>
                </a:solidFill>
                <a:latin typeface="微软雅黑" panose="020B0503020204020204" charset="-122"/>
                <a:ea typeface="微软雅黑" panose="020B0503020204020204" charset="-122"/>
                <a:cs typeface="微软雅黑" panose="020B0503020204020204" charset="-122"/>
              </a:rPr>
              <a:t>用的状态</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sp>
        <p:nvSpPr>
          <p:cNvPr id="226" name="textbox 226"/>
          <p:cNvSpPr/>
          <p:nvPr/>
        </p:nvSpPr>
        <p:spPr>
          <a:xfrm>
            <a:off x="672084" y="2584704"/>
            <a:ext cx="1701164" cy="1274444"/>
          </a:xfrm>
          <a:prstGeom prst="rect">
            <a:avLst/>
          </a:prstGeom>
          <a:solidFill>
            <a:srgbClr val="F2F2F2">
              <a:alpha val="49803"/>
            </a:srgbClr>
          </a:solidFill>
        </p:spPr>
        <p:txBody>
          <a:bodyPr vert="horz" wrap="square" lIns="0" tIns="0" rIns="0" bIns="0"/>
          <a:lstStyle/>
          <a:p>
            <a:pPr algn="l" rtl="0" eaLnBrk="0">
              <a:lnSpc>
                <a:spcPct val="114000"/>
              </a:lnSpc>
            </a:pPr>
            <a:endParaRPr lang="en-US" altLang="en-US" sz="600" dirty="0"/>
          </a:p>
          <a:p>
            <a:pPr marL="641350" algn="l" rtl="0" eaLnBrk="0">
              <a:lnSpc>
                <a:spcPct val="98000"/>
              </a:lnSpc>
              <a:spcBef>
                <a:spcPts val="5"/>
              </a:spcBef>
            </a:pP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常识</a:t>
            </a:r>
            <a:endParaRPr lang="en-US" altLang="en-US" sz="1400" dirty="0"/>
          </a:p>
          <a:p>
            <a:pPr marL="243840" indent="-166370" algn="l" rtl="0" eaLnBrk="0">
              <a:lnSpc>
                <a:spcPct val="110000"/>
              </a:lnSpc>
              <a:spcBef>
                <a:spcPts val="300"/>
              </a:spcBef>
            </a:pPr>
            <a:r>
              <a:rPr sz="1100" spc="70" dirty="0">
                <a:solidFill>
                  <a:srgbClr val="0D0D0D">
                    <a:alpha val="100000"/>
                  </a:srgbClr>
                </a:solidFill>
                <a:latin typeface="Arial" panose="020B0604020202020204"/>
                <a:ea typeface="Arial" panose="020B0604020202020204"/>
                <a:cs typeface="Arial" panose="020B0604020202020204"/>
              </a:rPr>
              <a:t>•</a:t>
            </a:r>
            <a:r>
              <a:rPr sz="1100" spc="70" dirty="0">
                <a:solidFill>
                  <a:srgbClr val="0D0D0D">
                    <a:alpha val="100000"/>
                  </a:srgbClr>
                </a:solidFill>
                <a:latin typeface="Arial" panose="020B0604020202020204"/>
                <a:ea typeface="Arial" panose="020B0604020202020204"/>
                <a:cs typeface="Arial" panose="020B0604020202020204"/>
              </a:rPr>
              <a:t>   </a:t>
            </a:r>
            <a:r>
              <a:rPr sz="1100" spc="70" dirty="0">
                <a:solidFill>
                  <a:srgbClr val="0D0D0D">
                    <a:alpha val="100000"/>
                  </a:srgbClr>
                </a:solidFill>
                <a:latin typeface="微软雅黑" panose="020B0503020204020204" charset="-122"/>
                <a:ea typeface="微软雅黑" panose="020B0503020204020204" charset="-122"/>
                <a:cs typeface="微软雅黑" panose="020B0503020204020204" charset="-122"/>
              </a:rPr>
              <a:t>对于新兴领域和</a:t>
            </a:r>
            <a:r>
              <a:rPr sz="11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新</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100" spc="100" dirty="0">
                <a:solidFill>
                  <a:srgbClr val="0D0D0D">
                    <a:alpha val="100000"/>
                  </a:srgbClr>
                </a:solidFill>
                <a:latin typeface="微软雅黑" panose="020B0503020204020204" charset="-122"/>
                <a:ea typeface="微软雅黑" panose="020B0503020204020204" charset="-122"/>
                <a:cs typeface="微软雅黑" panose="020B0503020204020204" charset="-122"/>
              </a:rPr>
              <a:t>闻事件的常识掌</a:t>
            </a:r>
            <a:r>
              <a:rPr sz="1100" spc="80" dirty="0">
                <a:solidFill>
                  <a:srgbClr val="0D0D0D">
                    <a:alpha val="100000"/>
                  </a:srgbClr>
                </a:solidFill>
                <a:latin typeface="微软雅黑" panose="020B0503020204020204" charset="-122"/>
                <a:ea typeface="微软雅黑" panose="020B0503020204020204" charset="-122"/>
                <a:cs typeface="微软雅黑" panose="020B0503020204020204" charset="-122"/>
              </a:rPr>
              <a:t>握</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100" spc="100" dirty="0">
                <a:solidFill>
                  <a:srgbClr val="0D0D0D">
                    <a:alpha val="100000"/>
                  </a:srgbClr>
                </a:solidFill>
                <a:latin typeface="微软雅黑" panose="020B0503020204020204" charset="-122"/>
                <a:ea typeface="微软雅黑" panose="020B0503020204020204" charset="-122"/>
                <a:cs typeface="微软雅黑" panose="020B0503020204020204" charset="-122"/>
              </a:rPr>
              <a:t>表现出色，能够</a:t>
            </a:r>
            <a:r>
              <a:rPr sz="1100" spc="80" dirty="0">
                <a:solidFill>
                  <a:srgbClr val="0D0D0D">
                    <a:alpha val="100000"/>
                  </a:srgbClr>
                </a:solidFill>
                <a:latin typeface="微软雅黑" panose="020B0503020204020204" charset="-122"/>
                <a:ea typeface="微软雅黑" panose="020B0503020204020204" charset="-122"/>
                <a:cs typeface="微软雅黑" panose="020B0503020204020204" charset="-122"/>
              </a:rPr>
              <a:t>及</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100" spc="100" dirty="0">
                <a:solidFill>
                  <a:srgbClr val="0D0D0D">
                    <a:alpha val="100000"/>
                  </a:srgbClr>
                </a:solidFill>
                <a:latin typeface="微软雅黑" panose="020B0503020204020204" charset="-122"/>
                <a:ea typeface="微软雅黑" panose="020B0503020204020204" charset="-122"/>
                <a:cs typeface="微软雅黑" panose="020B0503020204020204" charset="-122"/>
              </a:rPr>
              <a:t>时更新和适应变</a:t>
            </a:r>
            <a:r>
              <a:rPr sz="1100" spc="80" dirty="0">
                <a:solidFill>
                  <a:srgbClr val="0D0D0D">
                    <a:alpha val="100000"/>
                  </a:srgbClr>
                </a:solidFill>
                <a:latin typeface="微软雅黑" panose="020B0503020204020204" charset="-122"/>
                <a:ea typeface="微软雅黑" panose="020B0503020204020204" charset="-122"/>
                <a:cs typeface="微软雅黑" panose="020B0503020204020204" charset="-122"/>
              </a:rPr>
              <a:t>化</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100" spc="60" dirty="0">
                <a:solidFill>
                  <a:srgbClr val="0D0D0D">
                    <a:alpha val="100000"/>
                  </a:srgbClr>
                </a:solidFill>
                <a:latin typeface="微软雅黑" panose="020B0503020204020204" charset="-122"/>
                <a:ea typeface="微软雅黑" panose="020B0503020204020204" charset="-122"/>
                <a:cs typeface="微软雅黑" panose="020B0503020204020204" charset="-122"/>
              </a:rPr>
              <a:t>的知识需求</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100" dirty="0"/>
          </a:p>
        </p:txBody>
      </p:sp>
      <p:sp>
        <p:nvSpPr>
          <p:cNvPr id="227" name="textbox 227"/>
          <p:cNvSpPr/>
          <p:nvPr/>
        </p:nvSpPr>
        <p:spPr>
          <a:xfrm>
            <a:off x="2442972" y="2584704"/>
            <a:ext cx="1701164" cy="1273810"/>
          </a:xfrm>
          <a:prstGeom prst="rect">
            <a:avLst/>
          </a:prstGeom>
          <a:solidFill>
            <a:srgbClr val="F2F2F2">
              <a:alpha val="49803"/>
            </a:srgbClr>
          </a:solidFill>
        </p:spPr>
        <p:txBody>
          <a:bodyPr vert="horz" wrap="square" lIns="0" tIns="0" rIns="0" bIns="0"/>
          <a:lstStyle/>
          <a:p>
            <a:pPr algn="l" rtl="0" eaLnBrk="0">
              <a:lnSpc>
                <a:spcPct val="119000"/>
              </a:lnSpc>
            </a:pPr>
            <a:endParaRPr lang="en-US" altLang="en-US" sz="500" dirty="0"/>
          </a:p>
          <a:p>
            <a:pPr marL="468630" algn="l" rtl="0" eaLnBrk="0">
              <a:lnSpc>
                <a:spcPct val="97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专业</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知识</a:t>
            </a:r>
            <a:endParaRPr lang="en-US" altLang="en-US" sz="1400" dirty="0"/>
          </a:p>
          <a:p>
            <a:pPr algn="l" rtl="0" eaLnBrk="0">
              <a:lnSpc>
                <a:spcPct val="115000"/>
              </a:lnSpc>
            </a:pPr>
            <a:endParaRPr lang="en-US" altLang="en-US" sz="300" dirty="0"/>
          </a:p>
          <a:p>
            <a:pPr marL="247015" indent="-165735" algn="l" rtl="0" eaLnBrk="0">
              <a:lnSpc>
                <a:spcPct val="110000"/>
              </a:lnSpc>
              <a:spcBef>
                <a:spcPts val="0"/>
              </a:spcBef>
            </a:pPr>
            <a:r>
              <a:rPr sz="1100" spc="70" dirty="0">
                <a:solidFill>
                  <a:srgbClr val="0D0D0D">
                    <a:alpha val="100000"/>
                  </a:srgbClr>
                </a:solidFill>
                <a:latin typeface="Arial" panose="020B0604020202020204"/>
                <a:ea typeface="Arial" panose="020B0604020202020204"/>
                <a:cs typeface="Arial" panose="020B0604020202020204"/>
              </a:rPr>
              <a:t>•</a:t>
            </a:r>
            <a:r>
              <a:rPr sz="1100" spc="70" dirty="0">
                <a:solidFill>
                  <a:srgbClr val="0D0D0D">
                    <a:alpha val="100000"/>
                  </a:srgbClr>
                </a:solidFill>
                <a:latin typeface="Arial" panose="020B0604020202020204"/>
                <a:ea typeface="Arial" panose="020B0604020202020204"/>
                <a:cs typeface="Arial" panose="020B0604020202020204"/>
              </a:rPr>
              <a:t>   </a:t>
            </a:r>
            <a:r>
              <a:rPr sz="1100" spc="70" dirty="0">
                <a:solidFill>
                  <a:srgbClr val="0D0D0D">
                    <a:alpha val="100000"/>
                  </a:srgbClr>
                </a:solidFill>
                <a:latin typeface="微软雅黑" panose="020B0503020204020204" charset="-122"/>
                <a:ea typeface="微软雅黑" panose="020B0503020204020204" charset="-122"/>
                <a:cs typeface="微软雅黑" panose="020B0503020204020204" charset="-122"/>
              </a:rPr>
              <a:t>能够识别和解决</a:t>
            </a:r>
            <a:r>
              <a:rPr sz="11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专</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100" spc="100" dirty="0">
                <a:solidFill>
                  <a:srgbClr val="0D0D0D">
                    <a:alpha val="100000"/>
                  </a:srgbClr>
                </a:solidFill>
                <a:latin typeface="微软雅黑" panose="020B0503020204020204" charset="-122"/>
                <a:ea typeface="微软雅黑" panose="020B0503020204020204" charset="-122"/>
                <a:cs typeface="微软雅黑" panose="020B0503020204020204" charset="-122"/>
              </a:rPr>
              <a:t>业问题中的复杂</a:t>
            </a:r>
            <a:r>
              <a:rPr sz="1100" spc="80" dirty="0">
                <a:solidFill>
                  <a:srgbClr val="0D0D0D">
                    <a:alpha val="100000"/>
                  </a:srgbClr>
                </a:solidFill>
                <a:latin typeface="微软雅黑" panose="020B0503020204020204" charset="-122"/>
                <a:ea typeface="微软雅黑" panose="020B0503020204020204" charset="-122"/>
                <a:cs typeface="微软雅黑" panose="020B0503020204020204" charset="-122"/>
              </a:rPr>
              <a:t>关</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100" spc="100" dirty="0">
                <a:solidFill>
                  <a:srgbClr val="0D0D0D">
                    <a:alpha val="100000"/>
                  </a:srgbClr>
                </a:solidFill>
                <a:latin typeface="微软雅黑" panose="020B0503020204020204" charset="-122"/>
                <a:ea typeface="微软雅黑" panose="020B0503020204020204" charset="-122"/>
                <a:cs typeface="微软雅黑" panose="020B0503020204020204" charset="-122"/>
              </a:rPr>
              <a:t>联和挑战，展现</a:t>
            </a:r>
            <a:r>
              <a:rPr sz="1100" spc="80" dirty="0">
                <a:solidFill>
                  <a:srgbClr val="0D0D0D">
                    <a:alpha val="100000"/>
                  </a:srgbClr>
                </a:solidFill>
                <a:latin typeface="微软雅黑" panose="020B0503020204020204" charset="-122"/>
                <a:ea typeface="微软雅黑" panose="020B0503020204020204" charset="-122"/>
                <a:cs typeface="微软雅黑" panose="020B0503020204020204" charset="-122"/>
              </a:rPr>
              <a:t>出</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100" spc="100" dirty="0">
                <a:solidFill>
                  <a:srgbClr val="0D0D0D">
                    <a:alpha val="100000"/>
                  </a:srgbClr>
                </a:solidFill>
                <a:latin typeface="微软雅黑" panose="020B0503020204020204" charset="-122"/>
                <a:ea typeface="微软雅黑" panose="020B0503020204020204" charset="-122"/>
                <a:cs typeface="微软雅黑" panose="020B0503020204020204" charset="-122"/>
              </a:rPr>
              <a:t>高水平的专业推</a:t>
            </a:r>
            <a:r>
              <a:rPr sz="1100" spc="80" dirty="0">
                <a:solidFill>
                  <a:srgbClr val="0D0D0D">
                    <a:alpha val="100000"/>
                  </a:srgbClr>
                </a:solidFill>
                <a:latin typeface="微软雅黑" panose="020B0503020204020204" charset="-122"/>
                <a:ea typeface="微软雅黑" panose="020B0503020204020204" charset="-122"/>
                <a:cs typeface="微软雅黑" panose="020B0503020204020204" charset="-122"/>
              </a:rPr>
              <a:t>理</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100" spc="60" dirty="0">
                <a:solidFill>
                  <a:srgbClr val="0D0D0D">
                    <a:alpha val="100000"/>
                  </a:srgbClr>
                </a:solidFill>
                <a:latin typeface="微软雅黑" panose="020B0503020204020204" charset="-122"/>
                <a:ea typeface="微软雅黑" panose="020B0503020204020204" charset="-122"/>
                <a:cs typeface="微软雅黑" panose="020B0503020204020204" charset="-122"/>
              </a:rPr>
              <a:t>和分析能力</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100" dirty="0"/>
          </a:p>
        </p:txBody>
      </p:sp>
      <p:sp>
        <p:nvSpPr>
          <p:cNvPr id="228" name="textbox 228"/>
          <p:cNvSpPr/>
          <p:nvPr/>
        </p:nvSpPr>
        <p:spPr>
          <a:xfrm>
            <a:off x="4212335" y="2584704"/>
            <a:ext cx="1701164" cy="1275080"/>
          </a:xfrm>
          <a:prstGeom prst="rect">
            <a:avLst/>
          </a:prstGeom>
          <a:solidFill>
            <a:srgbClr val="F2F2F2">
              <a:alpha val="49803"/>
            </a:srgbClr>
          </a:solidFill>
        </p:spPr>
        <p:txBody>
          <a:bodyPr vert="horz" wrap="square" lIns="0" tIns="0" rIns="0" bIns="0"/>
          <a:lstStyle/>
          <a:p>
            <a:pPr algn="l" rtl="0" eaLnBrk="0">
              <a:lnSpc>
                <a:spcPct val="113000"/>
              </a:lnSpc>
            </a:pPr>
            <a:endParaRPr lang="en-US" altLang="en-US" sz="500" dirty="0"/>
          </a:p>
          <a:p>
            <a:pPr marL="49720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逻</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辑能力</a:t>
            </a:r>
            <a:endParaRPr lang="en-US" altLang="en-US" sz="1400" dirty="0"/>
          </a:p>
          <a:p>
            <a:pPr algn="l" rtl="0" eaLnBrk="0">
              <a:lnSpc>
                <a:spcPct val="116000"/>
              </a:lnSpc>
            </a:pPr>
            <a:endParaRPr lang="en-US" altLang="en-US" sz="300" dirty="0"/>
          </a:p>
          <a:p>
            <a:pPr marL="300355" indent="-165735" algn="l" rtl="0" eaLnBrk="0">
              <a:lnSpc>
                <a:spcPct val="102000"/>
              </a:lnSpc>
              <a:spcBef>
                <a:spcPts val="0"/>
              </a:spcBef>
            </a:pPr>
            <a:r>
              <a:rPr sz="1200" spc="20" dirty="0">
                <a:solidFill>
                  <a:srgbClr val="0D0D0D">
                    <a:alpha val="100000"/>
                  </a:srgbClr>
                </a:solidFill>
                <a:latin typeface="Arial" panose="020B0604020202020204"/>
                <a:ea typeface="Arial" panose="020B0604020202020204"/>
                <a:cs typeface="Arial" panose="020B0604020202020204"/>
              </a:rPr>
              <a:t>•</a:t>
            </a:r>
            <a:r>
              <a:rPr sz="1200" spc="20" dirty="0">
                <a:solidFill>
                  <a:srgbClr val="0D0D0D">
                    <a:alpha val="100000"/>
                  </a:srgbClr>
                </a:solidFill>
                <a:latin typeface="Arial" panose="020B0604020202020204"/>
                <a:ea typeface="Arial" panose="020B0604020202020204"/>
                <a:cs typeface="Arial" panose="020B0604020202020204"/>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在逻辑推理和论</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证</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方面</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表现出色，能</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够提</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供清晰、合理</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0" dirty="0">
                <a:solidFill>
                  <a:srgbClr val="0D0D0D">
                    <a:alpha val="100000"/>
                  </a:srgbClr>
                </a:solidFill>
                <a:latin typeface="微软雅黑" panose="020B0503020204020204" charset="-122"/>
                <a:ea typeface="微软雅黑" panose="020B0503020204020204" charset="-122"/>
                <a:cs typeface="微软雅黑" panose="020B0503020204020204" charset="-122"/>
              </a:rPr>
              <a:t>的推理过程和结论</a:t>
            </a:r>
            <a:r>
              <a:rPr sz="1200" spc="-5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sp>
        <p:nvSpPr>
          <p:cNvPr id="229" name="textbox 229"/>
          <p:cNvSpPr/>
          <p:nvPr/>
        </p:nvSpPr>
        <p:spPr>
          <a:xfrm>
            <a:off x="815988" y="314661"/>
            <a:ext cx="2303779" cy="439419"/>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3255"/>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百度-文心一</a:t>
            </a:r>
            <a:r>
              <a:rPr sz="2700" spc="2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言</a:t>
            </a:r>
            <a:endParaRPr lang="en-US" altLang="en-US" sz="2700" dirty="0"/>
          </a:p>
        </p:txBody>
      </p:sp>
      <p:sp>
        <p:nvSpPr>
          <p:cNvPr id="230" name="textbox 230"/>
          <p:cNvSpPr/>
          <p:nvPr/>
        </p:nvSpPr>
        <p:spPr>
          <a:xfrm>
            <a:off x="4995671" y="777240"/>
            <a:ext cx="2161539" cy="307340"/>
          </a:xfrm>
          <a:prstGeom prst="rect">
            <a:avLst/>
          </a:prstGeom>
          <a:solidFill>
            <a:srgbClr val="FFFFFF"/>
          </a:solidFill>
        </p:spPr>
        <p:txBody>
          <a:bodyPr vert="horz" wrap="square" lIns="0" tIns="0" rIns="0" bIns="0"/>
          <a:lstStyle/>
          <a:p>
            <a:pPr algn="l" rtl="0" eaLnBrk="0">
              <a:lnSpc>
                <a:spcPct val="114000"/>
              </a:lnSpc>
            </a:pPr>
            <a:endParaRPr lang="en-US" altLang="en-US" sz="300" dirty="0"/>
          </a:p>
          <a:p>
            <a:pPr marL="392430" algn="l" rtl="0" eaLnBrk="0">
              <a:lnSpc>
                <a:spcPts val="1850"/>
              </a:lnSpc>
              <a:spcBef>
                <a:spcPts val="5"/>
              </a:spcBef>
            </a:pPr>
            <a:r>
              <a:rPr sz="15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工作提效：</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184</a:t>
            </a:r>
            <a:endParaRPr lang="en-US" altLang="en-US" sz="1500" dirty="0"/>
          </a:p>
        </p:txBody>
      </p:sp>
      <p:sp>
        <p:nvSpPr>
          <p:cNvPr id="231" name="textbox 231"/>
          <p:cNvSpPr/>
          <p:nvPr/>
        </p:nvSpPr>
        <p:spPr>
          <a:xfrm>
            <a:off x="7706867" y="2206752"/>
            <a:ext cx="2161539" cy="309245"/>
          </a:xfrm>
          <a:prstGeom prst="rect">
            <a:avLst/>
          </a:prstGeom>
          <a:solidFill>
            <a:srgbClr val="FFFFFF"/>
          </a:solidFill>
        </p:spPr>
        <p:txBody>
          <a:bodyPr vert="horz" wrap="square" lIns="0" tIns="0" rIns="0" bIns="0"/>
          <a:lstStyle/>
          <a:p>
            <a:pPr algn="l" rtl="0" eaLnBrk="0">
              <a:lnSpc>
                <a:spcPct val="116000"/>
              </a:lnSpc>
            </a:pPr>
            <a:endParaRPr lang="en-US" altLang="en-US" sz="300" dirty="0"/>
          </a:p>
          <a:p>
            <a:pPr marL="591185" algn="l" rtl="0" eaLnBrk="0">
              <a:lnSpc>
                <a:spcPts val="1865"/>
              </a:lnSpc>
              <a:spcBef>
                <a:spcPts val="0"/>
              </a:spcBef>
            </a:pPr>
            <a:r>
              <a:rPr sz="1500" spc="-4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情商：</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4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18</a:t>
            </a:r>
            <a:r>
              <a:rPr sz="1500" spc="-2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7</a:t>
            </a:r>
            <a:endParaRPr lang="en-US" altLang="en-US" sz="1500" dirty="0"/>
          </a:p>
        </p:txBody>
      </p:sp>
      <p:sp>
        <p:nvSpPr>
          <p:cNvPr id="232" name="textbox 232"/>
          <p:cNvSpPr/>
          <p:nvPr/>
        </p:nvSpPr>
        <p:spPr>
          <a:xfrm>
            <a:off x="1982724" y="2211323"/>
            <a:ext cx="2159635" cy="308609"/>
          </a:xfrm>
          <a:prstGeom prst="rect">
            <a:avLst/>
          </a:prstGeom>
          <a:solidFill>
            <a:srgbClr val="FFFFFF"/>
          </a:solidFill>
        </p:spPr>
        <p:txBody>
          <a:bodyPr vert="horz" wrap="square" lIns="0" tIns="0" rIns="0" bIns="0"/>
          <a:lstStyle/>
          <a:p>
            <a:pPr algn="l" rtl="0" eaLnBrk="0">
              <a:lnSpc>
                <a:spcPct val="115000"/>
              </a:lnSpc>
            </a:pPr>
            <a:endParaRPr lang="en-US" altLang="en-US" sz="300" dirty="0"/>
          </a:p>
          <a:p>
            <a:pPr marL="593090" algn="l" rtl="0" eaLnBrk="0">
              <a:lnSpc>
                <a:spcPts val="1860"/>
              </a:lnSpc>
              <a:spcBef>
                <a:spcPts val="0"/>
              </a:spcBef>
            </a:pPr>
            <a:r>
              <a:rPr sz="1500" spc="-4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4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378</a:t>
            </a:r>
            <a:endParaRPr lang="en-US" altLang="en-US" sz="1500" dirty="0"/>
          </a:p>
        </p:txBody>
      </p:sp>
      <p:sp>
        <p:nvSpPr>
          <p:cNvPr id="233" name="textbox 233"/>
          <p:cNvSpPr/>
          <p:nvPr/>
        </p:nvSpPr>
        <p:spPr>
          <a:xfrm>
            <a:off x="5026152" y="821435"/>
            <a:ext cx="2159635" cy="307340"/>
          </a:xfrm>
          <a:prstGeom prst="rect">
            <a:avLst/>
          </a:prstGeom>
          <a:solidFill>
            <a:srgbClr val="FFFFFF"/>
          </a:solidFill>
        </p:spPr>
        <p:txBody>
          <a:bodyPr vert="horz" wrap="square" lIns="0" tIns="0" rIns="0" bIns="0"/>
          <a:lstStyle/>
          <a:p>
            <a:pPr algn="l" rtl="0" eaLnBrk="0">
              <a:lnSpc>
                <a:spcPct val="113000"/>
              </a:lnSpc>
            </a:pPr>
            <a:endParaRPr lang="en-US" altLang="en-US" sz="300" dirty="0"/>
          </a:p>
          <a:p>
            <a:pPr marL="391795" algn="l" rtl="0" eaLnBrk="0">
              <a:lnSpc>
                <a:spcPts val="1855"/>
              </a:lnSpc>
              <a:spcBef>
                <a:spcPts val="0"/>
              </a:spcBef>
            </a:pPr>
            <a:r>
              <a:rPr sz="15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工作提效：</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184</a:t>
            </a:r>
            <a:endParaRPr lang="en-US" altLang="en-US" sz="1500" dirty="0"/>
          </a:p>
        </p:txBody>
      </p:sp>
      <p:sp>
        <p:nvSpPr>
          <p:cNvPr id="234" name="textbox 234"/>
          <p:cNvSpPr/>
          <p:nvPr/>
        </p:nvSpPr>
        <p:spPr>
          <a:xfrm>
            <a:off x="5026152" y="4026408"/>
            <a:ext cx="2159635" cy="309879"/>
          </a:xfrm>
          <a:prstGeom prst="rect">
            <a:avLst/>
          </a:prstGeom>
          <a:solidFill>
            <a:srgbClr val="FFFFFF"/>
          </a:solidFill>
        </p:spPr>
        <p:txBody>
          <a:bodyPr vert="horz" wrap="square" lIns="0" tIns="0" rIns="0" bIns="0"/>
          <a:lstStyle/>
          <a:p>
            <a:pPr algn="l" rtl="0" eaLnBrk="0">
              <a:lnSpc>
                <a:spcPct val="115000"/>
              </a:lnSpc>
            </a:pPr>
            <a:endParaRPr lang="en-US" altLang="en-US" sz="300" dirty="0"/>
          </a:p>
          <a:p>
            <a:pPr marL="388620" algn="l" rtl="0" eaLnBrk="0">
              <a:lnSpc>
                <a:spcPts val="1870"/>
              </a:lnSpc>
              <a:spcBef>
                <a:spcPts val="0"/>
              </a:spcBef>
            </a:pPr>
            <a:r>
              <a:rPr sz="15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基础能力：</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363</a:t>
            </a:r>
            <a:endParaRPr lang="en-US" altLang="en-US" sz="1500" dirty="0"/>
          </a:p>
        </p:txBody>
      </p:sp>
      <p:pic>
        <p:nvPicPr>
          <p:cNvPr id="235" name="picture 235"/>
          <p:cNvPicPr>
            <a:picLocks noChangeAspect="1"/>
          </p:cNvPicPr>
          <p:nvPr/>
        </p:nvPicPr>
        <p:blipFill>
          <a:blip r:embed="rId1"/>
          <a:stretch>
            <a:fillRect/>
          </a:stretch>
        </p:blipFill>
        <p:spPr>
          <a:xfrm rot="21600000">
            <a:off x="11441938" y="0"/>
            <a:ext cx="750061" cy="754634"/>
          </a:xfrm>
          <a:prstGeom prst="rect">
            <a:avLst/>
          </a:prstGeom>
        </p:spPr>
      </p:pic>
      <p:sp>
        <p:nvSpPr>
          <p:cNvPr id="236" name="textbox 236"/>
          <p:cNvSpPr/>
          <p:nvPr/>
        </p:nvSpPr>
        <p:spPr>
          <a:xfrm>
            <a:off x="0" y="1524"/>
            <a:ext cx="2052954" cy="22987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775335" algn="l" rtl="0" eaLnBrk="0">
              <a:lnSpc>
                <a:spcPts val="1165"/>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逐家述</a:t>
            </a:r>
            <a:r>
              <a:rPr sz="9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评</a:t>
            </a:r>
            <a:endParaRPr lang="en-US" altLang="en-US" sz="900" dirty="0"/>
          </a:p>
        </p:txBody>
      </p:sp>
      <p:sp>
        <p:nvSpPr>
          <p:cNvPr id="237" name="textbox 237"/>
          <p:cNvSpPr/>
          <p:nvPr/>
        </p:nvSpPr>
        <p:spPr>
          <a:xfrm>
            <a:off x="11826024" y="6593923"/>
            <a:ext cx="113029" cy="11874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6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14</a:t>
            </a:r>
            <a:endParaRPr lang="en-US" alt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8" name="table 238"/>
          <p:cNvGraphicFramePr>
            <a:graphicFrameLocks noGrp="1"/>
          </p:cNvGraphicFramePr>
          <p:nvPr/>
        </p:nvGraphicFramePr>
        <p:xfrm>
          <a:off x="586486" y="3936491"/>
          <a:ext cx="11038840" cy="2757170"/>
        </p:xfrm>
        <a:graphic>
          <a:graphicData uri="http://schemas.openxmlformats.org/drawingml/2006/table">
            <a:tbl>
              <a:tblPr/>
              <a:tblGrid>
                <a:gridCol w="11038840"/>
              </a:tblGrid>
              <a:tr h="2744470">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239" name="table 239"/>
          <p:cNvGraphicFramePr>
            <a:graphicFrameLocks noGrp="1"/>
          </p:cNvGraphicFramePr>
          <p:nvPr/>
        </p:nvGraphicFramePr>
        <p:xfrm>
          <a:off x="586486" y="810768"/>
          <a:ext cx="11038205" cy="1191895"/>
        </p:xfrm>
        <a:graphic>
          <a:graphicData uri="http://schemas.openxmlformats.org/drawingml/2006/table">
            <a:tbl>
              <a:tblPr/>
              <a:tblGrid>
                <a:gridCol w="5154929"/>
                <a:gridCol w="5883275"/>
              </a:tblGrid>
              <a:tr h="374015">
                <a:tc gridSpan="2">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3175" cap="flat" cmpd="sng" algn="ctr">
                      <a:solidFill>
                        <a:srgbClr val="CDECFE"/>
                      </a:solidFill>
                      <a:prstDash val="solid"/>
                      <a:round/>
                      <a:headEnd type="none" w="med" len="med"/>
                      <a:tailEnd type="none" w="med" len="med"/>
                    </a:lnT>
                    <a:lnB>
                      <a:noFill/>
                    </a:lnB>
                  </a:tcPr>
                </a:tc>
                <a:tc hMerge="1">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3175" cap="flat" cmpd="sng" algn="ctr">
                      <a:solidFill>
                        <a:srgbClr val="CDECFE"/>
                      </a:solidFill>
                      <a:prstDash val="solid"/>
                      <a:round/>
                      <a:headEnd type="none" w="med" len="med"/>
                      <a:tailEnd type="none" w="med" len="med"/>
                    </a:lnT>
                    <a:lnB>
                      <a:noFill/>
                    </a:lnB>
                  </a:tcPr>
                </a:tc>
              </a:tr>
              <a:tr h="817880">
                <a:tc>
                  <a:txBody>
                    <a:bodyPr/>
                    <a:lstStyle/>
                    <a:p>
                      <a:pPr algn="l" rtl="0" eaLnBrk="0">
                        <a:lnSpc>
                          <a:spcPct val="112000"/>
                        </a:lnSpc>
                      </a:pPr>
                      <a:endParaRPr lang="en-US" altLang="en-US" sz="500" dirty="0"/>
                    </a:p>
                    <a:p>
                      <a:pPr marL="184785" algn="l" rtl="0" eaLnBrk="0">
                        <a:lnSpc>
                          <a:spcPct val="97000"/>
                        </a:lnSpc>
                        <a:spcBef>
                          <a:spcPts val="5"/>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律师：具有通用的法律基础知识，且能够根据一些情景做出初</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步分析。</a:t>
                      </a:r>
                      <a:endParaRPr lang="en-US" altLang="en-US" sz="1200" dirty="0"/>
                    </a:p>
                    <a:p>
                      <a:pPr algn="l" rtl="0" eaLnBrk="0">
                        <a:lnSpc>
                          <a:spcPct val="105000"/>
                        </a:lnSpc>
                      </a:pPr>
                      <a:endParaRPr lang="en-US" altLang="en-US" sz="1100" dirty="0"/>
                    </a:p>
                    <a:p>
                      <a:pPr algn="l" rtl="0" eaLnBrk="0">
                        <a:lnSpc>
                          <a:spcPct val="7000"/>
                        </a:lnSpc>
                      </a:pPr>
                      <a:endParaRPr lang="en-US" altLang="en-US" sz="100" dirty="0"/>
                    </a:p>
                    <a:p>
                      <a:pPr marL="184785" algn="l" rtl="0" eaLnBrk="0">
                        <a:lnSpc>
                          <a:spcPct val="97000"/>
                        </a:lnSpc>
                      </a:pPr>
                      <a:r>
                        <a:rPr sz="1200" spc="-30" dirty="0">
                          <a:solidFill>
                            <a:srgbClr val="000000">
                              <a:alpha val="100000"/>
                            </a:srgbClr>
                          </a:solidFill>
                          <a:latin typeface="Arial" panose="020B0604020202020204"/>
                          <a:ea typeface="Arial" panose="020B0604020202020204"/>
                          <a:cs typeface="Arial" panose="020B0604020202020204"/>
                        </a:rPr>
                        <a:t>•</a:t>
                      </a:r>
                      <a:r>
                        <a:rPr sz="1200" spc="-30" dirty="0">
                          <a:solidFill>
                            <a:srgbClr val="000000">
                              <a:alpha val="100000"/>
                            </a:srgbClr>
                          </a:solidFill>
                          <a:latin typeface="Arial" panose="020B0604020202020204"/>
                          <a:ea typeface="Arial" panose="020B0604020202020204"/>
                          <a:cs typeface="Arial" panose="020B0604020202020204"/>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新闻工作者：可以进行一般的发言稿和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事件新闻等的撰写。</a:t>
                      </a:r>
                      <a:endParaRPr lang="en-US" altLang="en-US" sz="1200" dirty="0"/>
                    </a:p>
                  </a:txBody>
                  <a:tcPr marL="0" marR="0" marT="0" marB="0" vert="horz">
                    <a:lnL w="12700" cap="flat" cmpd="sng" algn="ctr">
                      <a:solidFill>
                        <a:srgbClr val="CDECFE"/>
                      </a:solidFill>
                      <a:prstDash val="solid"/>
                      <a:round/>
                      <a:headEnd type="none" w="med" len="med"/>
                      <a:tailEnd type="none" w="med" len="med"/>
                    </a:lnL>
                    <a:lnR>
                      <a:noFill/>
                    </a:lnR>
                    <a:lnT>
                      <a:noFill/>
                    </a:lnT>
                    <a:lnB w="3175" cap="flat" cmpd="sng" algn="ctr">
                      <a:solidFill>
                        <a:srgbClr val="CDECFE"/>
                      </a:solidFill>
                      <a:prstDash val="solid"/>
                      <a:round/>
                      <a:headEnd type="none" w="med" len="med"/>
                      <a:tailEnd type="none" w="med" len="med"/>
                    </a:lnB>
                  </a:tcPr>
                </a:tc>
                <a:tc>
                  <a:txBody>
                    <a:bodyPr/>
                    <a:lstStyle/>
                    <a:p>
                      <a:pPr algn="l" rtl="0" eaLnBrk="0">
                        <a:lnSpc>
                          <a:spcPct val="112000"/>
                        </a:lnSpc>
                      </a:pPr>
                      <a:endParaRPr lang="en-US" altLang="en-US" sz="500" dirty="0"/>
                    </a:p>
                    <a:p>
                      <a:pPr marL="187325" algn="l" rtl="0" eaLnBrk="0">
                        <a:lnSpc>
                          <a:spcPct val="97000"/>
                        </a:lnSpc>
                        <a:spcBef>
                          <a:spcPts val="5"/>
                        </a:spcBef>
                      </a:pPr>
                      <a:r>
                        <a:rPr sz="1200" spc="-30" dirty="0">
                          <a:solidFill>
                            <a:srgbClr val="000000">
                              <a:alpha val="100000"/>
                            </a:srgbClr>
                          </a:solidFill>
                          <a:latin typeface="Arial" panose="020B0604020202020204"/>
                          <a:ea typeface="Arial" panose="020B0604020202020204"/>
                          <a:cs typeface="Arial" panose="020B0604020202020204"/>
                        </a:rPr>
                        <a:t>•</a:t>
                      </a:r>
                      <a:r>
                        <a:rPr sz="1200" spc="-30" dirty="0">
                          <a:solidFill>
                            <a:srgbClr val="000000">
                              <a:alpha val="100000"/>
                            </a:srgbClr>
                          </a:solidFill>
                          <a:latin typeface="Arial" panose="020B0604020202020204"/>
                          <a:ea typeface="Arial" panose="020B0604020202020204"/>
                          <a:cs typeface="Arial" panose="020B0604020202020204"/>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营销人员：可以结合某些情境进行推文</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和营销文案的撰写。</a:t>
                      </a:r>
                      <a:endParaRPr lang="en-US" altLang="en-US" sz="1200" dirty="0"/>
                    </a:p>
                    <a:p>
                      <a:pPr algn="l" rtl="0" eaLnBrk="0">
                        <a:lnSpc>
                          <a:spcPct val="105000"/>
                        </a:lnSpc>
                      </a:pPr>
                      <a:endParaRPr lang="en-US" altLang="en-US" sz="1100" dirty="0"/>
                    </a:p>
                    <a:p>
                      <a:pPr marL="187325" algn="l" rtl="0" eaLnBrk="0">
                        <a:lnSpc>
                          <a:spcPct val="97000"/>
                        </a:lnSpc>
                        <a:spcBef>
                          <a:spcPts val="0"/>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分析师：对于提示的市场环境和某些厂商能够较为合理的分析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a:noFill/>
                    </a:lnL>
                    <a:lnR w="12700" cap="flat" cmpd="sng" algn="ctr">
                      <a:solidFill>
                        <a:srgbClr val="CDECFE"/>
                      </a:solidFill>
                      <a:prstDash val="solid"/>
                      <a:round/>
                      <a:headEnd type="none" w="med" len="med"/>
                      <a:tailEnd type="none" w="med" len="med"/>
                    </a:lnR>
                    <a:lnT>
                      <a:noFill/>
                    </a:lnT>
                    <a:lnB w="3175" cap="flat" cmpd="sng" algn="ctr">
                      <a:solidFill>
                        <a:srgbClr val="CDECFE"/>
                      </a:solidFill>
                      <a:prstDash val="solid"/>
                      <a:round/>
                      <a:headEnd type="none" w="med" len="med"/>
                      <a:tailEnd type="none" w="med" len="med"/>
                    </a:lnB>
                  </a:tcPr>
                </a:tc>
              </a:tr>
            </a:tbl>
          </a:graphicData>
        </a:graphic>
      </p:graphicFrame>
      <p:graphicFrame>
        <p:nvGraphicFramePr>
          <p:cNvPr id="240" name="table 240"/>
          <p:cNvGraphicFramePr>
            <a:graphicFrameLocks noGrp="1"/>
          </p:cNvGraphicFramePr>
          <p:nvPr/>
        </p:nvGraphicFramePr>
        <p:xfrm>
          <a:off x="586486" y="2255266"/>
          <a:ext cx="6853555" cy="1588135"/>
        </p:xfrm>
        <a:graphic>
          <a:graphicData uri="http://schemas.openxmlformats.org/drawingml/2006/table">
            <a:tbl>
              <a:tblPr/>
              <a:tblGrid>
                <a:gridCol w="6853555"/>
              </a:tblGrid>
              <a:tr h="1575435">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241" name="textbox 241"/>
          <p:cNvSpPr/>
          <p:nvPr/>
        </p:nvSpPr>
        <p:spPr>
          <a:xfrm>
            <a:off x="672084" y="4312920"/>
            <a:ext cx="3597275" cy="2216785"/>
          </a:xfrm>
          <a:prstGeom prst="rect">
            <a:avLst/>
          </a:prstGeom>
          <a:solidFill>
            <a:srgbClr val="F2F2F2">
              <a:alpha val="49803"/>
            </a:srgbClr>
          </a:solidFill>
        </p:spPr>
        <p:txBody>
          <a:bodyPr vert="horz" wrap="square" lIns="0" tIns="0" rIns="0" bIns="0"/>
          <a:lstStyle/>
          <a:p>
            <a:pPr algn="l" rtl="0" eaLnBrk="0">
              <a:lnSpc>
                <a:spcPct val="104000"/>
              </a:lnSpc>
            </a:pPr>
            <a:endParaRPr lang="en-US" altLang="en-US" sz="900" dirty="0"/>
          </a:p>
          <a:p>
            <a:pPr marL="137350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语</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言能力</a:t>
            </a:r>
            <a:endParaRPr lang="en-US" altLang="en-US" sz="1400" dirty="0"/>
          </a:p>
          <a:p>
            <a:pPr algn="l" rtl="0" eaLnBrk="0">
              <a:lnSpc>
                <a:spcPct val="143000"/>
              </a:lnSpc>
            </a:pPr>
            <a:endParaRPr lang="en-US" altLang="en-US" sz="1000" dirty="0"/>
          </a:p>
          <a:p>
            <a:pPr marL="678815" indent="-172720" algn="l" rtl="0" eaLnBrk="0">
              <a:lnSpc>
                <a:spcPct val="124000"/>
              </a:lnSpc>
              <a:spcBef>
                <a:spcPts val="370"/>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基本语言知识扎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实，能够进行有效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的归纳和提炼</a:t>
            </a:r>
            <a:endParaRPr lang="en-US" altLang="en-US" sz="1200" dirty="0"/>
          </a:p>
          <a:p>
            <a:pPr algn="l" rtl="0" eaLnBrk="0">
              <a:lnSpc>
                <a:spcPct val="102000"/>
              </a:lnSpc>
            </a:pPr>
            <a:endParaRPr lang="en-US" altLang="en-US" sz="600" dirty="0"/>
          </a:p>
          <a:p>
            <a:pPr marL="672465" indent="-166370" algn="l" rtl="0" eaLnBrk="0">
              <a:lnSpc>
                <a:spcPct val="133000"/>
              </a:lnSpc>
              <a:spcBef>
                <a:spcPts val="0"/>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能够适应不同场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景进行文本的创作</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并且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基本符合提问意图，语句通顺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流畅</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sp>
        <p:nvSpPr>
          <p:cNvPr id="242" name="textbox 242"/>
          <p:cNvSpPr/>
          <p:nvPr/>
        </p:nvSpPr>
        <p:spPr>
          <a:xfrm>
            <a:off x="4326635" y="4312920"/>
            <a:ext cx="3597275" cy="2216150"/>
          </a:xfrm>
          <a:prstGeom prst="rect">
            <a:avLst/>
          </a:prstGeom>
          <a:solidFill>
            <a:srgbClr val="F2F2F2">
              <a:alpha val="49803"/>
            </a:srgbClr>
          </a:solidFill>
        </p:spPr>
        <p:txBody>
          <a:bodyPr vert="horz" wrap="square" lIns="0" tIns="0" rIns="0" bIns="0"/>
          <a:lstStyle/>
          <a:p>
            <a:pPr algn="l" rtl="0" eaLnBrk="0">
              <a:lnSpc>
                <a:spcPct val="104000"/>
              </a:lnSpc>
            </a:pPr>
            <a:endParaRPr lang="en-US" altLang="en-US" sz="900" dirty="0"/>
          </a:p>
          <a:p>
            <a:pPr algn="l" rtl="0" eaLnBrk="0">
              <a:lnSpc>
                <a:spcPct val="6000"/>
              </a:lnSpc>
            </a:pPr>
            <a:endParaRPr lang="en-US" altLang="en-US" sz="100" dirty="0"/>
          </a:p>
          <a:p>
            <a:pPr marL="1485900" algn="l" rtl="0" eaLnBrk="0">
              <a:lnSpc>
                <a:spcPct val="98000"/>
              </a:lnSpc>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AI</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向善</a:t>
            </a:r>
            <a:endParaRPr lang="en-US" altLang="en-US" sz="1400" dirty="0"/>
          </a:p>
          <a:p>
            <a:pPr algn="l" rtl="0" eaLnBrk="0">
              <a:lnSpc>
                <a:spcPct val="127000"/>
              </a:lnSpc>
            </a:pPr>
            <a:endParaRPr lang="en-US" altLang="en-US" sz="1000" dirty="0"/>
          </a:p>
          <a:p>
            <a:pPr marL="577850" indent="-172085" algn="l" rtl="0" eaLnBrk="0">
              <a:lnSpc>
                <a:spcPct val="124000"/>
              </a:lnSpc>
              <a:spcBef>
                <a:spcPts val="365"/>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对于歧视他们、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涉黄涉恐等内容均给予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了批评和指正</a:t>
            </a:r>
            <a:endParaRPr lang="en-US" altLang="en-US" sz="1200" dirty="0"/>
          </a:p>
          <a:p>
            <a:pPr algn="l" rtl="0" eaLnBrk="0">
              <a:lnSpc>
                <a:spcPct val="105000"/>
              </a:lnSpc>
            </a:pPr>
            <a:endParaRPr lang="en-US" altLang="en-US" sz="600" dirty="0"/>
          </a:p>
          <a:p>
            <a:pPr marL="406400" algn="l" rtl="0" eaLnBrk="0">
              <a:lnSpc>
                <a:spcPct val="97000"/>
              </a:lnSpc>
            </a:pPr>
            <a:r>
              <a:rPr sz="1200" spc="-30" dirty="0">
                <a:solidFill>
                  <a:srgbClr val="000000">
                    <a:alpha val="100000"/>
                  </a:srgbClr>
                </a:solidFill>
                <a:latin typeface="Arial" panose="020B0604020202020204"/>
                <a:ea typeface="Arial" panose="020B0604020202020204"/>
                <a:cs typeface="Arial" panose="020B0604020202020204"/>
              </a:rPr>
              <a:t>•</a:t>
            </a:r>
            <a:r>
              <a:rPr sz="1200" spc="-30" dirty="0">
                <a:solidFill>
                  <a:srgbClr val="000000">
                    <a:alpha val="100000"/>
                  </a:srgbClr>
                </a:solidFill>
                <a:latin typeface="Arial" panose="020B0604020202020204"/>
                <a:ea typeface="Arial" panose="020B0604020202020204"/>
                <a:cs typeface="Arial" panose="020B0604020202020204"/>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能够给出分析，可以给出合理的建议</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sp>
        <p:nvSpPr>
          <p:cNvPr id="243" name="textbox 243"/>
          <p:cNvSpPr/>
          <p:nvPr/>
        </p:nvSpPr>
        <p:spPr>
          <a:xfrm>
            <a:off x="7981188" y="4312920"/>
            <a:ext cx="3597275" cy="2218054"/>
          </a:xfrm>
          <a:prstGeom prst="rect">
            <a:avLst/>
          </a:prstGeom>
          <a:solidFill>
            <a:srgbClr val="F2F2F2">
              <a:alpha val="49803"/>
            </a:srgbClr>
          </a:solidFill>
        </p:spPr>
        <p:txBody>
          <a:bodyPr vert="horz" wrap="square" lIns="0" tIns="0" rIns="0" bIns="0"/>
          <a:lstStyle/>
          <a:p>
            <a:pPr algn="l" rtl="0" eaLnBrk="0">
              <a:lnSpc>
                <a:spcPct val="100000"/>
              </a:lnSpc>
            </a:pPr>
            <a:endParaRPr lang="en-US" altLang="en-US" sz="900" dirty="0"/>
          </a:p>
          <a:p>
            <a:pPr algn="l" rtl="0" eaLnBrk="0">
              <a:lnSpc>
                <a:spcPct val="8000"/>
              </a:lnSpc>
            </a:pPr>
            <a:endParaRPr lang="en-US" altLang="en-US" sz="100" dirty="0"/>
          </a:p>
          <a:p>
            <a:pPr marL="1536065" algn="l" rtl="0" eaLnBrk="0">
              <a:lnSpc>
                <a:spcPct val="97000"/>
              </a:lnSpc>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多模态</a:t>
            </a:r>
            <a:endParaRPr lang="en-US" altLang="en-US" sz="1400" dirty="0"/>
          </a:p>
          <a:p>
            <a:pPr algn="l" rtl="0" eaLnBrk="0">
              <a:lnSpc>
                <a:spcPct val="106000"/>
              </a:lnSpc>
            </a:pPr>
            <a:endParaRPr lang="en-US" altLang="en-US" sz="900" dirty="0"/>
          </a:p>
          <a:p>
            <a:pPr marL="673100" indent="-166370" algn="l" rtl="0" eaLnBrk="0">
              <a:lnSpc>
                <a:spcPct val="151000"/>
              </a:lnSpc>
              <a:spcBef>
                <a:spcPts val="5"/>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作为一个大语言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模型，无法提供文</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生图</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、图生文等能力，但有时会对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于要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求作图的内容进行一定的场景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描述</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graphicFrame>
        <p:nvGraphicFramePr>
          <p:cNvPr id="244" name="table 244"/>
          <p:cNvGraphicFramePr>
            <a:graphicFrameLocks noGrp="1"/>
          </p:cNvGraphicFramePr>
          <p:nvPr/>
        </p:nvGraphicFramePr>
        <p:xfrm>
          <a:off x="7607554" y="2255266"/>
          <a:ext cx="4017644" cy="1588135"/>
        </p:xfrm>
        <a:graphic>
          <a:graphicData uri="http://schemas.openxmlformats.org/drawingml/2006/table">
            <a:tbl>
              <a:tblPr/>
              <a:tblGrid>
                <a:gridCol w="4017644"/>
              </a:tblGrid>
              <a:tr h="1575435">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245" name="textbox 245"/>
          <p:cNvSpPr/>
          <p:nvPr/>
        </p:nvSpPr>
        <p:spPr>
          <a:xfrm>
            <a:off x="7761731" y="2499359"/>
            <a:ext cx="3708400" cy="1273810"/>
          </a:xfrm>
          <a:prstGeom prst="rect">
            <a:avLst/>
          </a:prstGeom>
          <a:solidFill>
            <a:srgbClr val="F2F2F2">
              <a:alpha val="49803"/>
            </a:srgbClr>
          </a:solidFill>
        </p:spPr>
        <p:txBody>
          <a:bodyPr vert="horz" wrap="square" lIns="0" tIns="0" rIns="0" bIns="0"/>
          <a:lstStyle/>
          <a:p>
            <a:pPr algn="l" rtl="0" eaLnBrk="0">
              <a:lnSpc>
                <a:spcPct val="128000"/>
              </a:lnSpc>
            </a:pPr>
            <a:endParaRPr lang="en-US" altLang="en-US" sz="1000" dirty="0"/>
          </a:p>
          <a:p>
            <a:pPr algn="l" rtl="0" eaLnBrk="0">
              <a:lnSpc>
                <a:spcPct val="129000"/>
              </a:lnSpc>
            </a:pPr>
            <a:endParaRPr lang="en-US" altLang="en-US" sz="1000" dirty="0"/>
          </a:p>
          <a:p>
            <a:pPr marL="485775" indent="-166370" algn="l" rtl="0" eaLnBrk="0">
              <a:lnSpc>
                <a:spcPct val="98000"/>
              </a:lnSpc>
              <a:spcBef>
                <a:spcPts val="5"/>
              </a:spcBef>
            </a:pPr>
            <a:r>
              <a:rPr sz="1200" spc="10" dirty="0">
                <a:solidFill>
                  <a:srgbClr val="000000">
                    <a:alpha val="100000"/>
                  </a:srgbClr>
                </a:solidFill>
                <a:latin typeface="Arial" panose="020B0604020202020204"/>
                <a:ea typeface="Arial" panose="020B0604020202020204"/>
                <a:cs typeface="Arial" panose="020B0604020202020204"/>
              </a:rPr>
              <a:t>•</a:t>
            </a:r>
            <a:r>
              <a:rPr sz="1200" spc="10" dirty="0">
                <a:solidFill>
                  <a:srgbClr val="000000">
                    <a:alpha val="100000"/>
                  </a:srgbClr>
                </a:solidFill>
                <a:latin typeface="Arial" panose="020B0604020202020204"/>
                <a:ea typeface="Arial" panose="020B0604020202020204"/>
                <a:cs typeface="Arial" panose="020B0604020202020204"/>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能够较为礼貌得体的给出意见和建议，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面对尖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锐的问题，能够采取委婉</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回答方式。</a:t>
            </a:r>
            <a:endParaRPr lang="en-US" altLang="en-US" sz="1200" dirty="0"/>
          </a:p>
          <a:p>
            <a:pPr algn="l" rtl="0" eaLnBrk="0">
              <a:lnSpc>
                <a:spcPct val="107000"/>
              </a:lnSpc>
            </a:pPr>
            <a:endParaRPr lang="en-US" altLang="en-US" sz="500" dirty="0"/>
          </a:p>
          <a:p>
            <a:pPr marL="319405" algn="l" rtl="0" eaLnBrk="0">
              <a:lnSpc>
                <a:spcPct val="97000"/>
              </a:lnSpc>
              <a:spcBef>
                <a:spcPts val="5"/>
              </a:spcBef>
            </a:pPr>
            <a:r>
              <a:rPr sz="1200" spc="-30" dirty="0">
                <a:solidFill>
                  <a:srgbClr val="000000">
                    <a:alpha val="100000"/>
                  </a:srgbClr>
                </a:solidFill>
                <a:latin typeface="Arial" panose="020B0604020202020204"/>
                <a:ea typeface="Arial" panose="020B0604020202020204"/>
                <a:cs typeface="Arial" panose="020B0604020202020204"/>
              </a:rPr>
              <a:t>•</a:t>
            </a:r>
            <a:r>
              <a:rPr sz="1200" spc="-30" dirty="0">
                <a:solidFill>
                  <a:srgbClr val="000000">
                    <a:alpha val="100000"/>
                  </a:srgbClr>
                </a:solidFill>
                <a:latin typeface="Arial" panose="020B0604020202020204"/>
                <a:ea typeface="Arial" panose="020B0604020202020204"/>
                <a:cs typeface="Arial" panose="020B0604020202020204"/>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在某些情境下可以给出顾全大局的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处理思路。</a:t>
            </a:r>
            <a:endParaRPr lang="en-US" altLang="en-US" sz="1200" dirty="0"/>
          </a:p>
        </p:txBody>
      </p:sp>
      <p:sp>
        <p:nvSpPr>
          <p:cNvPr id="246" name="textbox 246"/>
          <p:cNvSpPr/>
          <p:nvPr/>
        </p:nvSpPr>
        <p:spPr>
          <a:xfrm>
            <a:off x="672084" y="2446020"/>
            <a:ext cx="2051685" cy="1275080"/>
          </a:xfrm>
          <a:prstGeom prst="rect">
            <a:avLst/>
          </a:prstGeom>
          <a:solidFill>
            <a:srgbClr val="F2F2F2">
              <a:alpha val="49803"/>
            </a:srgbClr>
          </a:solidFill>
        </p:spPr>
        <p:txBody>
          <a:bodyPr vert="horz" wrap="square" lIns="0" tIns="0" rIns="0" bIns="0"/>
          <a:lstStyle/>
          <a:p>
            <a:pPr algn="l" rtl="0" eaLnBrk="0">
              <a:lnSpc>
                <a:spcPct val="109000"/>
              </a:lnSpc>
            </a:pPr>
            <a:endParaRPr lang="en-US" altLang="en-US" sz="600" dirty="0"/>
          </a:p>
          <a:p>
            <a:pPr marL="817245" algn="l" rtl="0" eaLnBrk="0">
              <a:lnSpc>
                <a:spcPct val="98000"/>
              </a:lnSpc>
              <a:spcBef>
                <a:spcPts val="5"/>
              </a:spcBef>
            </a:pP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常识</a:t>
            </a:r>
            <a:endParaRPr lang="en-US" altLang="en-US" sz="1400" dirty="0"/>
          </a:p>
          <a:p>
            <a:pPr algn="l" rtl="0" eaLnBrk="0">
              <a:lnSpc>
                <a:spcPct val="117000"/>
              </a:lnSpc>
            </a:pPr>
            <a:endParaRPr lang="en-US" altLang="en-US" sz="500" dirty="0"/>
          </a:p>
          <a:p>
            <a:pPr marL="301625" indent="-165735" algn="l" rtl="0" eaLnBrk="0">
              <a:lnSpc>
                <a:spcPct val="102000"/>
              </a:lnSpc>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对于常识问题能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够进行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有效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的回答和建议，并</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且给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出合理的分析</a:t>
            </a:r>
            <a:endParaRPr lang="en-US" altLang="en-US" sz="1200" dirty="0"/>
          </a:p>
        </p:txBody>
      </p:sp>
      <p:sp>
        <p:nvSpPr>
          <p:cNvPr id="247" name="textbox 247"/>
          <p:cNvSpPr/>
          <p:nvPr/>
        </p:nvSpPr>
        <p:spPr>
          <a:xfrm>
            <a:off x="2939795" y="2459735"/>
            <a:ext cx="2051685" cy="1273175"/>
          </a:xfrm>
          <a:prstGeom prst="rect">
            <a:avLst/>
          </a:prstGeom>
          <a:solidFill>
            <a:srgbClr val="F2F2F2">
              <a:alpha val="49803"/>
            </a:srgbClr>
          </a:solidFill>
        </p:spPr>
        <p:txBody>
          <a:bodyPr vert="horz" wrap="square" lIns="0" tIns="0" rIns="0" bIns="0"/>
          <a:lstStyle/>
          <a:p>
            <a:pPr algn="l" rtl="0" eaLnBrk="0">
              <a:lnSpc>
                <a:spcPct val="114000"/>
              </a:lnSpc>
            </a:pPr>
            <a:endParaRPr lang="en-US" altLang="en-US" sz="500" dirty="0"/>
          </a:p>
          <a:p>
            <a:pPr marL="673735" algn="l" rtl="0" eaLnBrk="0">
              <a:lnSpc>
                <a:spcPct val="97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专业</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知识</a:t>
            </a:r>
            <a:endParaRPr lang="en-US" altLang="en-US" sz="1400" dirty="0"/>
          </a:p>
          <a:p>
            <a:pPr algn="l" rtl="0" eaLnBrk="0">
              <a:lnSpc>
                <a:spcPct val="113000"/>
              </a:lnSpc>
            </a:pPr>
            <a:endParaRPr lang="en-US" altLang="en-US" sz="500" dirty="0"/>
          </a:p>
          <a:p>
            <a:pPr marL="265430" indent="-165735" algn="l" rtl="0" eaLnBrk="0">
              <a:lnSpc>
                <a:spcPct val="102000"/>
              </a:lnSpc>
              <a:spcBef>
                <a:spcPts val="5"/>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对于不同的学科</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门类知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识均</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有一定覆盖，在某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些特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定的学科领域可以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进行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合理的分析</a:t>
            </a:r>
            <a:endParaRPr lang="en-US" altLang="en-US" sz="1200" dirty="0"/>
          </a:p>
        </p:txBody>
      </p:sp>
      <p:sp>
        <p:nvSpPr>
          <p:cNvPr id="248" name="textbox 248"/>
          <p:cNvSpPr/>
          <p:nvPr/>
        </p:nvSpPr>
        <p:spPr>
          <a:xfrm>
            <a:off x="5187695" y="2468879"/>
            <a:ext cx="2050414" cy="1272539"/>
          </a:xfrm>
          <a:prstGeom prst="rect">
            <a:avLst/>
          </a:prstGeom>
          <a:solidFill>
            <a:srgbClr val="F2F2F2">
              <a:alpha val="49803"/>
            </a:srgbClr>
          </a:solidFill>
        </p:spPr>
        <p:txBody>
          <a:bodyPr vert="horz" wrap="square" lIns="0" tIns="0" rIns="0" bIns="0"/>
          <a:lstStyle/>
          <a:p>
            <a:pPr algn="l" rtl="0" eaLnBrk="0">
              <a:lnSpc>
                <a:spcPct val="101000"/>
              </a:lnSpc>
            </a:pPr>
            <a:endParaRPr lang="en-US" altLang="en-US" sz="500" dirty="0"/>
          </a:p>
          <a:p>
            <a:pPr marL="641350" algn="l" rtl="0" eaLnBrk="0">
              <a:lnSpc>
                <a:spcPct val="98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逻辑能力</a:t>
            </a:r>
            <a:endParaRPr lang="en-US" altLang="en-US" sz="1400" dirty="0"/>
          </a:p>
          <a:p>
            <a:pPr algn="l" rtl="0" eaLnBrk="0">
              <a:lnSpc>
                <a:spcPct val="111000"/>
              </a:lnSpc>
            </a:pPr>
            <a:endParaRPr lang="en-US" altLang="en-US" sz="500" dirty="0"/>
          </a:p>
          <a:p>
            <a:pPr marL="294005" indent="-166370" algn="l" rtl="0" eaLnBrk="0">
              <a:lnSpc>
                <a:spcPct val="102000"/>
              </a:lnSpc>
              <a:spcBef>
                <a:spcPts val="0"/>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具备基本的推理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分析能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力，</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能够在某些场景下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对于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因果前后关系等给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出合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理的判断</a:t>
            </a:r>
            <a:endParaRPr lang="en-US" altLang="en-US" sz="1200" dirty="0"/>
          </a:p>
        </p:txBody>
      </p:sp>
      <p:sp>
        <p:nvSpPr>
          <p:cNvPr id="249" name="textbox 249"/>
          <p:cNvSpPr/>
          <p:nvPr/>
        </p:nvSpPr>
        <p:spPr>
          <a:xfrm>
            <a:off x="827351" y="314661"/>
            <a:ext cx="2292350" cy="441325"/>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3270"/>
              </a:lnSpc>
            </a:pPr>
            <a:r>
              <a:rPr sz="2700" spc="7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阿里-通义千</a:t>
            </a:r>
            <a:r>
              <a:rPr sz="2700" spc="5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问</a:t>
            </a:r>
            <a:endParaRPr lang="en-US" altLang="en-US" sz="2700" dirty="0"/>
          </a:p>
        </p:txBody>
      </p:sp>
      <p:sp>
        <p:nvSpPr>
          <p:cNvPr id="250" name="textbox 250"/>
          <p:cNvSpPr/>
          <p:nvPr/>
        </p:nvSpPr>
        <p:spPr>
          <a:xfrm>
            <a:off x="5026152" y="3936491"/>
            <a:ext cx="2159635" cy="309879"/>
          </a:xfrm>
          <a:prstGeom prst="rect">
            <a:avLst/>
          </a:prstGeom>
          <a:solidFill>
            <a:srgbClr val="FFFFFF"/>
          </a:solidFill>
        </p:spPr>
        <p:txBody>
          <a:bodyPr vert="horz" wrap="square" lIns="0" tIns="0" rIns="0" bIns="0"/>
          <a:lstStyle/>
          <a:p>
            <a:pPr algn="l" rtl="0" eaLnBrk="0">
              <a:lnSpc>
                <a:spcPct val="116000"/>
              </a:lnSpc>
            </a:pPr>
            <a:endParaRPr lang="en-US" altLang="en-US" sz="300" dirty="0"/>
          </a:p>
          <a:p>
            <a:pPr marL="388620" algn="l" rtl="0" eaLnBrk="0">
              <a:lnSpc>
                <a:spcPts val="1870"/>
              </a:lnSpc>
              <a:spcBef>
                <a:spcPts val="0"/>
              </a:spcBef>
            </a:pPr>
            <a:r>
              <a:rPr sz="15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基础能力：</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347</a:t>
            </a:r>
            <a:endParaRPr lang="en-US" altLang="en-US" sz="1500" dirty="0"/>
          </a:p>
        </p:txBody>
      </p:sp>
      <p:sp>
        <p:nvSpPr>
          <p:cNvPr id="251" name="textbox 251"/>
          <p:cNvSpPr/>
          <p:nvPr/>
        </p:nvSpPr>
        <p:spPr>
          <a:xfrm>
            <a:off x="2884932" y="2081784"/>
            <a:ext cx="2159635" cy="308609"/>
          </a:xfrm>
          <a:prstGeom prst="rect">
            <a:avLst/>
          </a:prstGeom>
          <a:solidFill>
            <a:srgbClr val="FFFFFF"/>
          </a:solidFill>
        </p:spPr>
        <p:txBody>
          <a:bodyPr vert="horz" wrap="square" lIns="0" tIns="0" rIns="0" bIns="0"/>
          <a:lstStyle/>
          <a:p>
            <a:pPr algn="l" rtl="0" eaLnBrk="0">
              <a:lnSpc>
                <a:spcPct val="116000"/>
              </a:lnSpc>
            </a:pPr>
            <a:endParaRPr lang="en-US" altLang="en-US" sz="300" dirty="0"/>
          </a:p>
          <a:p>
            <a:pPr marL="593725" algn="l" rtl="0" eaLnBrk="0">
              <a:lnSpc>
                <a:spcPts val="1860"/>
              </a:lnSpc>
            </a:pPr>
            <a:r>
              <a:rPr sz="1500" spc="-4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4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334</a:t>
            </a:r>
            <a:endParaRPr lang="en-US" altLang="en-US" sz="1500" dirty="0"/>
          </a:p>
        </p:txBody>
      </p:sp>
      <p:sp>
        <p:nvSpPr>
          <p:cNvPr id="252" name="textbox 252"/>
          <p:cNvSpPr/>
          <p:nvPr/>
        </p:nvSpPr>
        <p:spPr>
          <a:xfrm>
            <a:off x="5026152" y="810768"/>
            <a:ext cx="2159635" cy="307340"/>
          </a:xfrm>
          <a:prstGeom prst="rect">
            <a:avLst/>
          </a:prstGeom>
          <a:solidFill>
            <a:srgbClr val="FFFFFF"/>
          </a:solidFill>
        </p:spPr>
        <p:txBody>
          <a:bodyPr vert="horz" wrap="square" lIns="0" tIns="0" rIns="0" bIns="0"/>
          <a:lstStyle/>
          <a:p>
            <a:pPr algn="l" rtl="0" eaLnBrk="0">
              <a:lnSpc>
                <a:spcPct val="116000"/>
              </a:lnSpc>
            </a:pPr>
            <a:endParaRPr lang="en-US" altLang="en-US" sz="300" dirty="0"/>
          </a:p>
          <a:p>
            <a:pPr marL="391795" algn="l" rtl="0" eaLnBrk="0">
              <a:lnSpc>
                <a:spcPts val="1850"/>
              </a:lnSpc>
            </a:pPr>
            <a:r>
              <a:rPr sz="15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工作提效：</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162</a:t>
            </a:r>
            <a:endParaRPr lang="en-US" altLang="en-US" sz="1500" dirty="0"/>
          </a:p>
        </p:txBody>
      </p:sp>
      <p:sp>
        <p:nvSpPr>
          <p:cNvPr id="253" name="textbox 253"/>
          <p:cNvSpPr/>
          <p:nvPr/>
        </p:nvSpPr>
        <p:spPr>
          <a:xfrm>
            <a:off x="8535923" y="2068068"/>
            <a:ext cx="2159635" cy="309245"/>
          </a:xfrm>
          <a:prstGeom prst="rect">
            <a:avLst/>
          </a:prstGeom>
          <a:solidFill>
            <a:srgbClr val="FFFFFF"/>
          </a:solidFill>
        </p:spPr>
        <p:txBody>
          <a:bodyPr vert="horz" wrap="square" lIns="0" tIns="0" rIns="0" bIns="0"/>
          <a:lstStyle/>
          <a:p>
            <a:pPr algn="l" rtl="0" eaLnBrk="0">
              <a:lnSpc>
                <a:spcPct val="116000"/>
              </a:lnSpc>
            </a:pPr>
            <a:endParaRPr lang="en-US" altLang="en-US" sz="300" dirty="0"/>
          </a:p>
          <a:p>
            <a:pPr marL="590550" algn="l" rtl="0" eaLnBrk="0">
              <a:lnSpc>
                <a:spcPts val="1865"/>
              </a:lnSpc>
            </a:pPr>
            <a:r>
              <a:rPr sz="1500" spc="-4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情商：</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4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17</a:t>
            </a:r>
            <a:r>
              <a:rPr sz="1500" spc="-2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7</a:t>
            </a:r>
            <a:endParaRPr lang="en-US" altLang="en-US" sz="1500" dirty="0"/>
          </a:p>
        </p:txBody>
      </p:sp>
      <p:pic>
        <p:nvPicPr>
          <p:cNvPr id="254" name="picture 254"/>
          <p:cNvPicPr>
            <a:picLocks noChangeAspect="1"/>
          </p:cNvPicPr>
          <p:nvPr/>
        </p:nvPicPr>
        <p:blipFill>
          <a:blip r:embed="rId1"/>
          <a:stretch>
            <a:fillRect/>
          </a:stretch>
        </p:blipFill>
        <p:spPr>
          <a:xfrm rot="21600000">
            <a:off x="11441938" y="0"/>
            <a:ext cx="750061" cy="754634"/>
          </a:xfrm>
          <a:prstGeom prst="rect">
            <a:avLst/>
          </a:prstGeom>
        </p:spPr>
      </p:pic>
      <p:sp>
        <p:nvSpPr>
          <p:cNvPr id="255" name="textbox 255"/>
          <p:cNvSpPr/>
          <p:nvPr/>
        </p:nvSpPr>
        <p:spPr>
          <a:xfrm>
            <a:off x="0" y="1524"/>
            <a:ext cx="2052954" cy="22987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775335" algn="l" rtl="0" eaLnBrk="0">
              <a:lnSpc>
                <a:spcPts val="1165"/>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逐家述</a:t>
            </a:r>
            <a:r>
              <a:rPr sz="9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评</a:t>
            </a:r>
            <a:endParaRPr lang="en-US" altLang="en-US" sz="900" dirty="0"/>
          </a:p>
        </p:txBody>
      </p:sp>
      <p:sp>
        <p:nvSpPr>
          <p:cNvPr id="256" name="textbox 256"/>
          <p:cNvSpPr/>
          <p:nvPr/>
        </p:nvSpPr>
        <p:spPr>
          <a:xfrm>
            <a:off x="11826024" y="6593209"/>
            <a:ext cx="113029" cy="11811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6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15</a:t>
            </a:r>
            <a:endParaRPr lang="en-US" alt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 name="table 257"/>
          <p:cNvGraphicFramePr>
            <a:graphicFrameLocks noGrp="1"/>
          </p:cNvGraphicFramePr>
          <p:nvPr/>
        </p:nvGraphicFramePr>
        <p:xfrm>
          <a:off x="566673" y="4088638"/>
          <a:ext cx="11038840" cy="2598420"/>
        </p:xfrm>
        <a:graphic>
          <a:graphicData uri="http://schemas.openxmlformats.org/drawingml/2006/table">
            <a:tbl>
              <a:tblPr/>
              <a:tblGrid>
                <a:gridCol w="11038840"/>
              </a:tblGrid>
              <a:tr h="2585720">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a:noFill/>
                    </a:lnB>
                  </a:tcPr>
                </a:tc>
              </a:tr>
            </a:tbl>
          </a:graphicData>
        </a:graphic>
      </p:graphicFrame>
      <p:grpSp>
        <p:nvGrpSpPr>
          <p:cNvPr id="14" name="group 14"/>
          <p:cNvGrpSpPr/>
          <p:nvPr/>
        </p:nvGrpSpPr>
        <p:grpSpPr>
          <a:xfrm rot="21600000">
            <a:off x="4306823" y="4312920"/>
            <a:ext cx="7251192" cy="2200655"/>
            <a:chOff x="0" y="0"/>
            <a:chExt cx="7251192" cy="2200655"/>
          </a:xfrm>
        </p:grpSpPr>
        <p:sp>
          <p:nvSpPr>
            <p:cNvPr id="258" name="textbox 258"/>
            <p:cNvSpPr/>
            <p:nvPr/>
          </p:nvSpPr>
          <p:spPr>
            <a:xfrm>
              <a:off x="0" y="0"/>
              <a:ext cx="7251700" cy="2216150"/>
            </a:xfrm>
            <a:prstGeom prst="rect">
              <a:avLst/>
            </a:prstGeom>
            <a:solidFill>
              <a:srgbClr val="F8F8F8"/>
            </a:solidFill>
          </p:spPr>
          <p:txBody>
            <a:bodyPr vert="horz" wrap="square" lIns="0" tIns="0" rIns="0" bIns="0"/>
            <a:lstStyle/>
            <a:p>
              <a:pPr algn="l" rtl="0" eaLnBrk="0">
                <a:lnSpc>
                  <a:spcPct val="146000"/>
                </a:lnSpc>
              </a:pPr>
              <a:endParaRPr lang="en-US" altLang="en-US" sz="1000" dirty="0"/>
            </a:p>
            <a:p>
              <a:pPr marL="1485265" algn="l" rtl="0" eaLnBrk="0">
                <a:lnSpc>
                  <a:spcPct val="98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AI</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向善</a:t>
              </a:r>
              <a:endParaRPr lang="en-US" altLang="en-US" sz="1400" dirty="0"/>
            </a:p>
            <a:p>
              <a:pPr marL="494665" indent="-166370" algn="l" rtl="0" eaLnBrk="0">
                <a:lnSpc>
                  <a:spcPct val="133000"/>
                </a:lnSpc>
                <a:spcBef>
                  <a:spcPts val="1450"/>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对于歧视他人、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涉黄涉恐、抑郁悲</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观方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面的引导基本能给予正面友好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的引</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导</a:t>
              </a:r>
              <a:endParaRPr lang="en-US" altLang="en-US" sz="1200" dirty="0"/>
            </a:p>
            <a:p>
              <a:pPr algn="l" rtl="0" eaLnBrk="0">
                <a:lnSpc>
                  <a:spcPct val="102000"/>
                </a:lnSpc>
              </a:pPr>
              <a:endParaRPr lang="en-US" altLang="en-US" sz="600" dirty="0"/>
            </a:p>
            <a:p>
              <a:pPr marL="495300" indent="-166370" algn="l" rtl="0" eaLnBrk="0">
                <a:lnSpc>
                  <a:spcPct val="124000"/>
                </a:lnSpc>
                <a:spcBef>
                  <a:spcPts val="5"/>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偶尔在某些问题</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上会表示作为一个</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语言大模型无法给予有效的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解答。</a:t>
              </a:r>
              <a:endParaRPr lang="en-US" altLang="en-US" sz="1200" dirty="0"/>
            </a:p>
          </p:txBody>
        </p:sp>
        <p:sp>
          <p:nvSpPr>
            <p:cNvPr id="259" name="textbox 259"/>
            <p:cNvSpPr/>
            <p:nvPr/>
          </p:nvSpPr>
          <p:spPr>
            <a:xfrm>
              <a:off x="4148911" y="180587"/>
              <a:ext cx="2475864" cy="1451610"/>
            </a:xfrm>
            <a:prstGeom prst="rect">
              <a:avLst/>
            </a:prstGeom>
          </p:spPr>
          <p:txBody>
            <a:bodyPr vert="horz" wrap="square" lIns="0" tIns="0" rIns="0" bIns="0"/>
            <a:lstStyle/>
            <a:p>
              <a:pPr algn="l" rtl="0" eaLnBrk="0">
                <a:lnSpc>
                  <a:spcPct val="89000"/>
                </a:lnSpc>
              </a:pPr>
              <a:endParaRPr lang="en-US" altLang="en-US" sz="100" dirty="0"/>
            </a:p>
            <a:p>
              <a:pPr marL="1042035" algn="l" rtl="0" eaLnBrk="0">
                <a:lnSpc>
                  <a:spcPct val="97000"/>
                </a:lnSpc>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多模态</a:t>
              </a:r>
              <a:endParaRPr lang="en-US" altLang="en-US" sz="1400" dirty="0"/>
            </a:p>
            <a:p>
              <a:pPr algn="l" rtl="0" eaLnBrk="0">
                <a:lnSpc>
                  <a:spcPct val="106000"/>
                </a:lnSpc>
              </a:pPr>
              <a:endParaRPr lang="en-US" altLang="en-US" sz="700" dirty="0"/>
            </a:p>
            <a:p>
              <a:pPr marL="179070" indent="-166370" algn="l" rtl="0" eaLnBrk="0">
                <a:lnSpc>
                  <a:spcPct val="151000"/>
                </a:lnSpc>
                <a:spcBef>
                  <a:spcPts val="5"/>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作为一个大语言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模型，无法提供文</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生图</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、图生文等能力，但有时会对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于要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求作图的内容进行一定程度的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阐述和解释</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grpSp>
      <p:graphicFrame>
        <p:nvGraphicFramePr>
          <p:cNvPr id="260" name="table 260"/>
          <p:cNvGraphicFramePr>
            <a:graphicFrameLocks noGrp="1"/>
          </p:cNvGraphicFramePr>
          <p:nvPr/>
        </p:nvGraphicFramePr>
        <p:xfrm>
          <a:off x="566673" y="841248"/>
          <a:ext cx="11038205" cy="1161414"/>
        </p:xfrm>
        <a:graphic>
          <a:graphicData uri="http://schemas.openxmlformats.org/drawingml/2006/table">
            <a:tbl>
              <a:tblPr/>
              <a:tblGrid>
                <a:gridCol w="5034279"/>
                <a:gridCol w="6003925"/>
              </a:tblGrid>
              <a:tr h="360679">
                <a:tc gridSpan="2">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3175" cap="flat" cmpd="sng" algn="ctr">
                      <a:solidFill>
                        <a:srgbClr val="CDECFE"/>
                      </a:solidFill>
                      <a:prstDash val="solid"/>
                      <a:round/>
                      <a:headEnd type="none" w="med" len="med"/>
                      <a:tailEnd type="none" w="med" len="med"/>
                    </a:lnT>
                    <a:lnB>
                      <a:noFill/>
                    </a:lnB>
                  </a:tcPr>
                </a:tc>
                <a:tc hMerge="1">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3175" cap="flat" cmpd="sng" algn="ctr">
                      <a:solidFill>
                        <a:srgbClr val="CDECFE"/>
                      </a:solidFill>
                      <a:prstDash val="solid"/>
                      <a:round/>
                      <a:headEnd type="none" w="med" len="med"/>
                      <a:tailEnd type="none" w="med" len="med"/>
                    </a:lnT>
                    <a:lnB>
                      <a:noFill/>
                    </a:lnB>
                  </a:tcPr>
                </a:tc>
              </a:tr>
              <a:tr h="800734">
                <a:tc>
                  <a:txBody>
                    <a:bodyPr/>
                    <a:lstStyle/>
                    <a:p>
                      <a:pPr algn="l" rtl="0" eaLnBrk="0">
                        <a:lnSpc>
                          <a:spcPct val="119000"/>
                        </a:lnSpc>
                      </a:pPr>
                      <a:endParaRPr lang="en-US" altLang="en-US" sz="400" dirty="0"/>
                    </a:p>
                    <a:p>
                      <a:pPr marL="229235" algn="l" rtl="0" eaLnBrk="0">
                        <a:lnSpc>
                          <a:spcPct val="97000"/>
                        </a:lnSpc>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律师：具备各种法律方法的基础知识，能够给出较为合理的建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议。</a:t>
                      </a:r>
                      <a:endParaRPr lang="en-US" altLang="en-US" sz="1200" dirty="0"/>
                    </a:p>
                    <a:p>
                      <a:pPr algn="l" rtl="0" eaLnBrk="0">
                        <a:lnSpc>
                          <a:spcPct val="115000"/>
                        </a:lnSpc>
                      </a:pPr>
                      <a:endParaRPr lang="en-US" altLang="en-US" sz="600" dirty="0"/>
                    </a:p>
                    <a:p>
                      <a:pPr marL="229235" algn="l" rtl="0" eaLnBrk="0">
                        <a:lnSpc>
                          <a:spcPct val="97000"/>
                        </a:lnSpc>
                        <a:spcBef>
                          <a:spcPts val="5"/>
                        </a:spcBef>
                      </a:pPr>
                      <a:r>
                        <a:rPr sz="1200" spc="-30" dirty="0">
                          <a:solidFill>
                            <a:srgbClr val="000000">
                              <a:alpha val="100000"/>
                            </a:srgbClr>
                          </a:solidFill>
                          <a:latin typeface="Arial" panose="020B0604020202020204"/>
                          <a:ea typeface="Arial" panose="020B0604020202020204"/>
                          <a:cs typeface="Arial" panose="020B0604020202020204"/>
                        </a:rPr>
                        <a:t>•</a:t>
                      </a:r>
                      <a:r>
                        <a:rPr sz="1200" spc="-30" dirty="0">
                          <a:solidFill>
                            <a:srgbClr val="000000">
                              <a:alpha val="100000"/>
                            </a:srgbClr>
                          </a:solidFill>
                          <a:latin typeface="Arial" panose="020B0604020202020204"/>
                          <a:ea typeface="Arial" panose="020B0604020202020204"/>
                          <a:cs typeface="Arial" panose="020B0604020202020204"/>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新闻工作者：对于事件的稿件撰写合乎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逻辑，具有可用性。</a:t>
                      </a:r>
                      <a:endParaRPr lang="en-US" altLang="en-US" sz="1200" dirty="0"/>
                    </a:p>
                  </a:txBody>
                  <a:tcPr marL="0" marR="0" marT="0" marB="0" vert="horz">
                    <a:lnL w="12700" cap="flat" cmpd="sng" algn="ctr">
                      <a:solidFill>
                        <a:srgbClr val="CDECFE"/>
                      </a:solidFill>
                      <a:prstDash val="solid"/>
                      <a:round/>
                      <a:headEnd type="none" w="med" len="med"/>
                      <a:tailEnd type="none" w="med" len="med"/>
                    </a:lnL>
                    <a:lnR>
                      <a:noFill/>
                    </a:lnR>
                    <a:lnT>
                      <a:noFill/>
                    </a:lnT>
                    <a:lnB w="3175" cap="flat" cmpd="sng" algn="ctr">
                      <a:solidFill>
                        <a:srgbClr val="CDECFE"/>
                      </a:solidFill>
                      <a:prstDash val="solid"/>
                      <a:round/>
                      <a:headEnd type="none" w="med" len="med"/>
                      <a:tailEnd type="none" w="med" len="med"/>
                    </a:lnB>
                  </a:tcPr>
                </a:tc>
                <a:tc>
                  <a:txBody>
                    <a:bodyPr/>
                    <a:lstStyle/>
                    <a:p>
                      <a:pPr algn="l" rtl="0" eaLnBrk="0">
                        <a:lnSpc>
                          <a:spcPct val="118000"/>
                        </a:lnSpc>
                      </a:pPr>
                      <a:endParaRPr lang="en-US" altLang="en-US" sz="400" dirty="0"/>
                    </a:p>
                    <a:p>
                      <a:pPr marL="331470" algn="l" rtl="0" eaLnBrk="0">
                        <a:lnSpc>
                          <a:spcPct val="97000"/>
                        </a:lnSpc>
                        <a:spcBef>
                          <a:spcPts val="5"/>
                        </a:spcBef>
                      </a:pPr>
                      <a:r>
                        <a:rPr sz="1200" spc="-30" dirty="0">
                          <a:solidFill>
                            <a:srgbClr val="000000">
                              <a:alpha val="100000"/>
                            </a:srgbClr>
                          </a:solidFill>
                          <a:latin typeface="Arial" panose="020B0604020202020204"/>
                          <a:ea typeface="Arial" panose="020B0604020202020204"/>
                          <a:cs typeface="Arial" panose="020B0604020202020204"/>
                        </a:rPr>
                        <a:t>•</a:t>
                      </a:r>
                      <a:r>
                        <a:rPr sz="1200" spc="-30" dirty="0">
                          <a:solidFill>
                            <a:srgbClr val="000000">
                              <a:alpha val="100000"/>
                            </a:srgbClr>
                          </a:solidFill>
                          <a:latin typeface="Arial" panose="020B0604020202020204"/>
                          <a:ea typeface="Arial" panose="020B0604020202020204"/>
                          <a:cs typeface="Arial" panose="020B0604020202020204"/>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营销人员：推文和文案等的撰写通顺</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程，合乎逻辑。</a:t>
                      </a:r>
                      <a:endParaRPr lang="en-US" altLang="en-US" sz="1200" dirty="0"/>
                    </a:p>
                    <a:p>
                      <a:pPr algn="l" rtl="0" eaLnBrk="0">
                        <a:lnSpc>
                          <a:spcPct val="116000"/>
                        </a:lnSpc>
                      </a:pPr>
                      <a:endParaRPr lang="en-US" altLang="en-US" sz="600" dirty="0"/>
                    </a:p>
                    <a:p>
                      <a:pPr marL="326390" algn="l" rtl="0" eaLnBrk="0">
                        <a:lnSpc>
                          <a:spcPct val="97000"/>
                        </a:lnSpc>
                        <a:spcBef>
                          <a:spcPts val="5"/>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分析师：具备市场分析、调研的基本框架知识，可以给出大纲</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及分析内容。</a:t>
                      </a:r>
                      <a:endParaRPr lang="en-US" altLang="en-US" sz="1200" dirty="0"/>
                    </a:p>
                  </a:txBody>
                  <a:tcPr marL="0" marR="0" marT="0" marB="0" vert="horz">
                    <a:lnL>
                      <a:noFill/>
                    </a:lnL>
                    <a:lnR w="12700" cap="flat" cmpd="sng" algn="ctr">
                      <a:solidFill>
                        <a:srgbClr val="CDECFE"/>
                      </a:solidFill>
                      <a:prstDash val="solid"/>
                      <a:round/>
                      <a:headEnd type="none" w="med" len="med"/>
                      <a:tailEnd type="none" w="med" len="med"/>
                    </a:lnR>
                    <a:lnT>
                      <a:noFill/>
                    </a:lnT>
                    <a:lnB w="3175" cap="flat" cmpd="sng" algn="ctr">
                      <a:solidFill>
                        <a:srgbClr val="CDECFE"/>
                      </a:solidFill>
                      <a:prstDash val="solid"/>
                      <a:round/>
                      <a:headEnd type="none" w="med" len="med"/>
                      <a:tailEnd type="none" w="med" len="med"/>
                    </a:lnB>
                  </a:tcPr>
                </a:tc>
              </a:tr>
            </a:tbl>
          </a:graphicData>
        </a:graphic>
      </p:graphicFrame>
      <p:graphicFrame>
        <p:nvGraphicFramePr>
          <p:cNvPr id="261" name="table 261"/>
          <p:cNvGraphicFramePr>
            <a:graphicFrameLocks noGrp="1"/>
          </p:cNvGraphicFramePr>
          <p:nvPr/>
        </p:nvGraphicFramePr>
        <p:xfrm>
          <a:off x="566673" y="2255266"/>
          <a:ext cx="6853555" cy="1588135"/>
        </p:xfrm>
        <a:graphic>
          <a:graphicData uri="http://schemas.openxmlformats.org/drawingml/2006/table">
            <a:tbl>
              <a:tblPr/>
              <a:tblGrid>
                <a:gridCol w="6853555"/>
              </a:tblGrid>
              <a:tr h="1575435">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262" name="textbox 262"/>
          <p:cNvSpPr/>
          <p:nvPr/>
        </p:nvSpPr>
        <p:spPr>
          <a:xfrm>
            <a:off x="652272" y="4312920"/>
            <a:ext cx="3597275" cy="2216150"/>
          </a:xfrm>
          <a:prstGeom prst="rect">
            <a:avLst/>
          </a:prstGeom>
          <a:solidFill>
            <a:srgbClr val="F2F2F2">
              <a:alpha val="49803"/>
            </a:srgbClr>
          </a:solidFill>
        </p:spPr>
        <p:txBody>
          <a:bodyPr vert="horz" wrap="square" lIns="0" tIns="0" rIns="0" bIns="0"/>
          <a:lstStyle/>
          <a:p>
            <a:pPr algn="l" rtl="0" eaLnBrk="0">
              <a:lnSpc>
                <a:spcPct val="146000"/>
              </a:lnSpc>
            </a:pPr>
            <a:endParaRPr lang="en-US" altLang="en-US" sz="1000" dirty="0"/>
          </a:p>
          <a:p>
            <a:pPr marL="1372870" algn="l" rtl="0" eaLnBrk="0">
              <a:lnSpc>
                <a:spcPct val="98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语</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言能力</a:t>
            </a:r>
            <a:endParaRPr lang="en-US" altLang="en-US" sz="1400" dirty="0"/>
          </a:p>
          <a:p>
            <a:pPr marL="671195" indent="-165100" algn="l" rtl="0" eaLnBrk="0">
              <a:lnSpc>
                <a:spcPct val="133000"/>
              </a:lnSpc>
              <a:spcBef>
                <a:spcPts val="1455"/>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具备语言的理解</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分析能力，可以根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具体的情景和关键词生成较为合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的描述</a:t>
            </a:r>
            <a:endParaRPr lang="en-US" altLang="en-US" sz="1200" dirty="0"/>
          </a:p>
          <a:p>
            <a:pPr algn="l" rtl="0" eaLnBrk="0">
              <a:lnSpc>
                <a:spcPct val="101000"/>
              </a:lnSpc>
            </a:pPr>
            <a:endParaRPr lang="en-US" altLang="en-US" sz="600" dirty="0"/>
          </a:p>
          <a:p>
            <a:pPr marL="671830" indent="-165735" algn="l" rtl="0" eaLnBrk="0">
              <a:lnSpc>
                <a:spcPct val="124000"/>
              </a:lnSpc>
              <a:spcBef>
                <a:spcPts val="5"/>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对于古诗、古文</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有一定的理解和创</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作能力，句式合理，易于</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解。</a:t>
            </a:r>
            <a:endParaRPr lang="en-US" altLang="en-US" sz="1200" dirty="0"/>
          </a:p>
        </p:txBody>
      </p:sp>
      <p:graphicFrame>
        <p:nvGraphicFramePr>
          <p:cNvPr id="263" name="table 263"/>
          <p:cNvGraphicFramePr>
            <a:graphicFrameLocks noGrp="1"/>
          </p:cNvGraphicFramePr>
          <p:nvPr/>
        </p:nvGraphicFramePr>
        <p:xfrm>
          <a:off x="7587742" y="2255266"/>
          <a:ext cx="4017644" cy="1588135"/>
        </p:xfrm>
        <a:graphic>
          <a:graphicData uri="http://schemas.openxmlformats.org/drawingml/2006/table">
            <a:tbl>
              <a:tblPr/>
              <a:tblGrid>
                <a:gridCol w="4017644"/>
              </a:tblGrid>
              <a:tr h="1575435">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264" name="textbox 264"/>
          <p:cNvSpPr/>
          <p:nvPr/>
        </p:nvSpPr>
        <p:spPr>
          <a:xfrm>
            <a:off x="7741919" y="2499359"/>
            <a:ext cx="3708400" cy="1273810"/>
          </a:xfrm>
          <a:prstGeom prst="rect">
            <a:avLst/>
          </a:prstGeom>
          <a:solidFill>
            <a:srgbClr val="F2F2F2">
              <a:alpha val="49803"/>
            </a:srgbClr>
          </a:solidFill>
        </p:spPr>
        <p:txBody>
          <a:bodyPr vert="horz" wrap="square" lIns="0" tIns="0" rIns="0" bIns="0"/>
          <a:lstStyle/>
          <a:p>
            <a:pPr algn="l" rtl="0" eaLnBrk="0">
              <a:lnSpc>
                <a:spcPct val="123000"/>
              </a:lnSpc>
            </a:pPr>
            <a:endParaRPr lang="en-US" altLang="en-US" sz="1000" dirty="0"/>
          </a:p>
          <a:p>
            <a:pPr algn="l" rtl="0" eaLnBrk="0">
              <a:lnSpc>
                <a:spcPct val="123000"/>
              </a:lnSpc>
            </a:pPr>
            <a:endParaRPr lang="en-US" altLang="en-US" sz="1000" dirty="0"/>
          </a:p>
          <a:p>
            <a:pPr marL="485775" indent="-166370" algn="l" rtl="0" eaLnBrk="0">
              <a:lnSpc>
                <a:spcPct val="102000"/>
              </a:lnSpc>
              <a:spcBef>
                <a:spcPts val="5"/>
              </a:spcBef>
            </a:pPr>
            <a:r>
              <a:rPr sz="1200" spc="10" dirty="0">
                <a:solidFill>
                  <a:srgbClr val="000000">
                    <a:alpha val="100000"/>
                  </a:srgbClr>
                </a:solidFill>
                <a:latin typeface="Arial" panose="020B0604020202020204"/>
                <a:ea typeface="Arial" panose="020B0604020202020204"/>
                <a:cs typeface="Arial" panose="020B0604020202020204"/>
              </a:rPr>
              <a:t>•</a:t>
            </a:r>
            <a:r>
              <a:rPr sz="1200" spc="10" dirty="0">
                <a:solidFill>
                  <a:srgbClr val="000000">
                    <a:alpha val="100000"/>
                  </a:srgbClr>
                </a:solidFill>
                <a:latin typeface="Arial" panose="020B0604020202020204"/>
                <a:ea typeface="Arial" panose="020B0604020202020204"/>
                <a:cs typeface="Arial" panose="020B0604020202020204"/>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在处理同事、家人的关系问题时能够表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达出积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极合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理的态度，并且给出较为合理的指导和建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议，避免矛盾激</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sp>
        <p:nvSpPr>
          <p:cNvPr id="265" name="textbox 265"/>
          <p:cNvSpPr/>
          <p:nvPr/>
        </p:nvSpPr>
        <p:spPr>
          <a:xfrm>
            <a:off x="652272" y="2446020"/>
            <a:ext cx="2049779" cy="1275080"/>
          </a:xfrm>
          <a:prstGeom prst="rect">
            <a:avLst/>
          </a:prstGeom>
          <a:solidFill>
            <a:srgbClr val="F2F2F2">
              <a:alpha val="49803"/>
            </a:srgbClr>
          </a:solidFill>
        </p:spPr>
        <p:txBody>
          <a:bodyPr vert="horz" wrap="square" lIns="0" tIns="0" rIns="0" bIns="0"/>
          <a:lstStyle/>
          <a:p>
            <a:pPr algn="l" rtl="0" eaLnBrk="0">
              <a:lnSpc>
                <a:spcPct val="108000"/>
              </a:lnSpc>
            </a:pPr>
            <a:endParaRPr lang="en-US" altLang="en-US" sz="500" dirty="0"/>
          </a:p>
          <a:p>
            <a:pPr marL="830580" algn="l" rtl="0" eaLnBrk="0">
              <a:lnSpc>
                <a:spcPct val="98000"/>
              </a:lnSpc>
              <a:spcBef>
                <a:spcPts val="5"/>
              </a:spcBef>
            </a:pP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常识</a:t>
            </a:r>
            <a:endParaRPr lang="en-US" altLang="en-US" sz="1400" dirty="0"/>
          </a:p>
          <a:p>
            <a:pPr algn="l" rtl="0" eaLnBrk="0">
              <a:lnSpc>
                <a:spcPct val="103000"/>
              </a:lnSpc>
            </a:pPr>
            <a:endParaRPr lang="en-US" altLang="en-US" sz="400" dirty="0"/>
          </a:p>
          <a:p>
            <a:pPr marL="316230" indent="-165100" algn="l" rtl="0" eaLnBrk="0">
              <a:lnSpc>
                <a:spcPct val="102000"/>
              </a:lnSpc>
              <a:spcBef>
                <a:spcPts val="0"/>
              </a:spcBef>
            </a:pPr>
            <a:r>
              <a:rPr sz="1200" spc="-10" dirty="0">
                <a:solidFill>
                  <a:srgbClr val="000000">
                    <a:alpha val="100000"/>
                  </a:srgbClr>
                </a:solidFill>
                <a:latin typeface="Arial" panose="020B0604020202020204"/>
                <a:ea typeface="Arial" panose="020B0604020202020204"/>
                <a:cs typeface="Arial" panose="020B0604020202020204"/>
              </a:rPr>
              <a:t>•</a:t>
            </a:r>
            <a:r>
              <a:rPr sz="1200" spc="-10" dirty="0">
                <a:solidFill>
                  <a:srgbClr val="000000">
                    <a:alpha val="100000"/>
                  </a:srgbClr>
                </a:solidFill>
                <a:latin typeface="Arial" panose="020B0604020202020204"/>
                <a:ea typeface="Arial" panose="020B0604020202020204"/>
                <a:cs typeface="Arial" panose="020B0604020202020204"/>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常识较为丰富，对于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活</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中遇到的问题可以给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出合理的建议和</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见。</a:t>
            </a:r>
            <a:endParaRPr lang="en-US" altLang="en-US" sz="1200" dirty="0"/>
          </a:p>
        </p:txBody>
      </p:sp>
      <p:sp>
        <p:nvSpPr>
          <p:cNvPr id="266" name="textbox 266"/>
          <p:cNvSpPr/>
          <p:nvPr/>
        </p:nvSpPr>
        <p:spPr>
          <a:xfrm>
            <a:off x="2919983" y="2459735"/>
            <a:ext cx="2051685" cy="1273175"/>
          </a:xfrm>
          <a:prstGeom prst="rect">
            <a:avLst/>
          </a:prstGeom>
          <a:solidFill>
            <a:srgbClr val="F2F2F2">
              <a:alpha val="49803"/>
            </a:srgbClr>
          </a:solidFill>
        </p:spPr>
        <p:txBody>
          <a:bodyPr vert="horz" wrap="square" lIns="0" tIns="0" rIns="0" bIns="0"/>
          <a:lstStyle/>
          <a:p>
            <a:pPr algn="l" rtl="0" eaLnBrk="0">
              <a:lnSpc>
                <a:spcPct val="115000"/>
              </a:lnSpc>
            </a:pPr>
            <a:endParaRPr lang="en-US" altLang="en-US" sz="400" dirty="0"/>
          </a:p>
          <a:p>
            <a:pPr marL="673735" algn="l" rtl="0" eaLnBrk="0">
              <a:lnSpc>
                <a:spcPct val="97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专业</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知识</a:t>
            </a:r>
            <a:endParaRPr lang="en-US" altLang="en-US" sz="1400" dirty="0"/>
          </a:p>
          <a:p>
            <a:pPr algn="l" rtl="0" eaLnBrk="0">
              <a:lnSpc>
                <a:spcPct val="105000"/>
              </a:lnSpc>
            </a:pPr>
            <a:endParaRPr lang="en-US" altLang="en-US" sz="400" dirty="0"/>
          </a:p>
          <a:p>
            <a:pPr marL="266065" indent="-166370" algn="l" rtl="0" eaLnBrk="0">
              <a:lnSpc>
                <a:spcPct val="102000"/>
              </a:lnSpc>
              <a:spcBef>
                <a:spcPts val="0"/>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有一定的不同学</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科的专</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业知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识能力，能够给出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基本的分析和原</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sp>
        <p:nvSpPr>
          <p:cNvPr id="267" name="textbox 267"/>
          <p:cNvSpPr/>
          <p:nvPr/>
        </p:nvSpPr>
        <p:spPr>
          <a:xfrm>
            <a:off x="5167883" y="2468879"/>
            <a:ext cx="2049779" cy="1270635"/>
          </a:xfrm>
          <a:prstGeom prst="rect">
            <a:avLst/>
          </a:prstGeom>
          <a:solidFill>
            <a:srgbClr val="F2F2F2">
              <a:alpha val="49803"/>
            </a:srgbClr>
          </a:solidFill>
        </p:spPr>
        <p:txBody>
          <a:bodyPr vert="horz" wrap="square" lIns="0" tIns="0" rIns="0" bIns="0"/>
          <a:lstStyle/>
          <a:p>
            <a:pPr algn="l" rtl="0" eaLnBrk="0">
              <a:lnSpc>
                <a:spcPct val="132000"/>
              </a:lnSpc>
            </a:pPr>
            <a:endParaRPr lang="en-US" altLang="en-US" sz="300" dirty="0"/>
          </a:p>
          <a:p>
            <a:pPr marL="679450" algn="l" rtl="0" eaLnBrk="0">
              <a:lnSpc>
                <a:spcPct val="98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逻</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辑能力</a:t>
            </a:r>
            <a:endParaRPr lang="en-US" altLang="en-US" sz="1400" dirty="0"/>
          </a:p>
          <a:p>
            <a:pPr algn="l" rtl="0" eaLnBrk="0">
              <a:lnSpc>
                <a:spcPct val="127000"/>
              </a:lnSpc>
            </a:pPr>
            <a:endParaRPr lang="en-US" altLang="en-US" sz="300" dirty="0"/>
          </a:p>
          <a:p>
            <a:pPr marL="256540" indent="-166370" algn="l" rtl="0" eaLnBrk="0">
              <a:lnSpc>
                <a:spcPct val="111000"/>
              </a:lnSpc>
              <a:spcBef>
                <a:spcPts val="5"/>
              </a:spcBef>
            </a:pPr>
            <a:r>
              <a:rPr sz="1100" spc="30" dirty="0">
                <a:solidFill>
                  <a:srgbClr val="000000">
                    <a:alpha val="100000"/>
                  </a:srgbClr>
                </a:solidFill>
                <a:latin typeface="Arial" panose="020B0604020202020204"/>
                <a:ea typeface="Arial" panose="020B0604020202020204"/>
                <a:cs typeface="Arial" panose="020B0604020202020204"/>
              </a:rPr>
              <a:t>•</a:t>
            </a:r>
            <a:r>
              <a:rPr sz="1100" spc="30" dirty="0">
                <a:solidFill>
                  <a:srgbClr val="000000">
                    <a:alpha val="100000"/>
                  </a:srgbClr>
                </a:solidFill>
                <a:latin typeface="Arial" panose="020B0604020202020204"/>
                <a:ea typeface="Arial" panose="020B0604020202020204"/>
                <a:cs typeface="Arial" panose="020B0604020202020204"/>
              </a:rPr>
              <a:t>   </a:t>
            </a:r>
            <a:r>
              <a:rPr sz="11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能够进行一定</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总</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结和分析，</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可以胜任一定推理工</a:t>
            </a:r>
            <a:r>
              <a:rPr sz="11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作</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并且可以通过公式计算</a:t>
            </a:r>
            <a:r>
              <a:rPr sz="11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解</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决一定的数学问题</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100" dirty="0"/>
          </a:p>
        </p:txBody>
      </p:sp>
      <p:sp>
        <p:nvSpPr>
          <p:cNvPr id="268" name="textbox 268"/>
          <p:cNvSpPr/>
          <p:nvPr/>
        </p:nvSpPr>
        <p:spPr>
          <a:xfrm>
            <a:off x="812792" y="314661"/>
            <a:ext cx="2306954" cy="440690"/>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327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科大讯飞-星</a:t>
            </a:r>
            <a:r>
              <a:rPr sz="2700" spc="5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火</a:t>
            </a:r>
            <a:endParaRPr lang="en-US" altLang="en-US" sz="2700" dirty="0"/>
          </a:p>
        </p:txBody>
      </p:sp>
      <p:sp>
        <p:nvSpPr>
          <p:cNvPr id="269" name="textbox 269"/>
          <p:cNvSpPr/>
          <p:nvPr/>
        </p:nvSpPr>
        <p:spPr>
          <a:xfrm>
            <a:off x="5006340" y="3925823"/>
            <a:ext cx="2159635" cy="309879"/>
          </a:xfrm>
          <a:prstGeom prst="rect">
            <a:avLst/>
          </a:prstGeom>
          <a:solidFill>
            <a:srgbClr val="FFFFFF"/>
          </a:solidFill>
        </p:spPr>
        <p:txBody>
          <a:bodyPr vert="horz" wrap="square" lIns="0" tIns="0" rIns="0" bIns="0"/>
          <a:lstStyle/>
          <a:p>
            <a:pPr algn="l" rtl="0" eaLnBrk="0">
              <a:lnSpc>
                <a:spcPct val="114000"/>
              </a:lnSpc>
            </a:pPr>
            <a:endParaRPr lang="en-US" altLang="en-US" sz="300" dirty="0"/>
          </a:p>
          <a:p>
            <a:pPr marL="388620" algn="l" rtl="0" eaLnBrk="0">
              <a:lnSpc>
                <a:spcPts val="1875"/>
              </a:lnSpc>
              <a:spcBef>
                <a:spcPts val="5"/>
              </a:spcBef>
            </a:pPr>
            <a:r>
              <a:rPr sz="15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基础能力：</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352</a:t>
            </a:r>
            <a:endParaRPr lang="en-US" altLang="en-US" sz="1500" dirty="0"/>
          </a:p>
        </p:txBody>
      </p:sp>
      <p:sp>
        <p:nvSpPr>
          <p:cNvPr id="270" name="textbox 270"/>
          <p:cNvSpPr/>
          <p:nvPr/>
        </p:nvSpPr>
        <p:spPr>
          <a:xfrm>
            <a:off x="2782824" y="2039111"/>
            <a:ext cx="2159635" cy="308609"/>
          </a:xfrm>
          <a:prstGeom prst="rect">
            <a:avLst/>
          </a:prstGeom>
          <a:solidFill>
            <a:srgbClr val="FFFFFF"/>
          </a:solidFill>
        </p:spPr>
        <p:txBody>
          <a:bodyPr vert="horz" wrap="square" lIns="0" tIns="0" rIns="0" bIns="0"/>
          <a:lstStyle/>
          <a:p>
            <a:pPr algn="l" rtl="0" eaLnBrk="0">
              <a:lnSpc>
                <a:spcPct val="115000"/>
              </a:lnSpc>
            </a:pPr>
            <a:endParaRPr lang="en-US" altLang="en-US" sz="300" dirty="0"/>
          </a:p>
          <a:p>
            <a:pPr marL="593090" algn="l" rtl="0" eaLnBrk="0">
              <a:lnSpc>
                <a:spcPts val="1860"/>
              </a:lnSpc>
              <a:spcBef>
                <a:spcPts val="0"/>
              </a:spcBef>
            </a:pPr>
            <a:r>
              <a:rPr sz="1500" spc="-4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4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306</a:t>
            </a:r>
            <a:endParaRPr lang="en-US" altLang="en-US" sz="1500" dirty="0"/>
          </a:p>
        </p:txBody>
      </p:sp>
      <p:sp>
        <p:nvSpPr>
          <p:cNvPr id="271" name="textbox 271"/>
          <p:cNvSpPr/>
          <p:nvPr/>
        </p:nvSpPr>
        <p:spPr>
          <a:xfrm>
            <a:off x="5006340" y="841248"/>
            <a:ext cx="2159635" cy="307340"/>
          </a:xfrm>
          <a:prstGeom prst="rect">
            <a:avLst/>
          </a:prstGeom>
          <a:solidFill>
            <a:srgbClr val="FFFFFF"/>
          </a:solidFill>
        </p:spPr>
        <p:txBody>
          <a:bodyPr vert="horz" wrap="square" lIns="0" tIns="0" rIns="0" bIns="0"/>
          <a:lstStyle/>
          <a:p>
            <a:pPr algn="l" rtl="0" eaLnBrk="0">
              <a:lnSpc>
                <a:spcPct val="114000"/>
              </a:lnSpc>
            </a:pPr>
            <a:endParaRPr lang="en-US" altLang="en-US" sz="300" dirty="0"/>
          </a:p>
          <a:p>
            <a:pPr marL="391795" algn="l" rtl="0" eaLnBrk="0">
              <a:lnSpc>
                <a:spcPts val="1850"/>
              </a:lnSpc>
              <a:spcBef>
                <a:spcPts val="5"/>
              </a:spcBef>
            </a:pPr>
            <a:r>
              <a:rPr sz="15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工作提效：</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180</a:t>
            </a:r>
            <a:endParaRPr lang="en-US" altLang="en-US" sz="1500" dirty="0"/>
          </a:p>
        </p:txBody>
      </p:sp>
      <p:sp>
        <p:nvSpPr>
          <p:cNvPr id="272" name="textbox 272"/>
          <p:cNvSpPr/>
          <p:nvPr/>
        </p:nvSpPr>
        <p:spPr>
          <a:xfrm>
            <a:off x="8516111" y="2057400"/>
            <a:ext cx="2159635" cy="309245"/>
          </a:xfrm>
          <a:prstGeom prst="rect">
            <a:avLst/>
          </a:prstGeom>
          <a:solidFill>
            <a:srgbClr val="FFFFFF"/>
          </a:solidFill>
        </p:spPr>
        <p:txBody>
          <a:bodyPr vert="horz" wrap="square" lIns="0" tIns="0" rIns="0" bIns="0"/>
          <a:lstStyle/>
          <a:p>
            <a:pPr algn="l" rtl="0" eaLnBrk="0">
              <a:lnSpc>
                <a:spcPct val="115000"/>
              </a:lnSpc>
            </a:pPr>
            <a:endParaRPr lang="en-US" altLang="en-US" sz="300" dirty="0"/>
          </a:p>
          <a:p>
            <a:pPr marL="591185" algn="l" rtl="0" eaLnBrk="0">
              <a:lnSpc>
                <a:spcPts val="1865"/>
              </a:lnSpc>
              <a:spcBef>
                <a:spcPts val="0"/>
              </a:spcBef>
            </a:pPr>
            <a:r>
              <a:rPr sz="1500" spc="-4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情商：</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4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17</a:t>
            </a:r>
            <a:r>
              <a:rPr sz="1500" spc="-2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2</a:t>
            </a:r>
            <a:endParaRPr lang="en-US" altLang="en-US" sz="1500" dirty="0"/>
          </a:p>
        </p:txBody>
      </p:sp>
      <p:pic>
        <p:nvPicPr>
          <p:cNvPr id="273" name="picture 273"/>
          <p:cNvPicPr>
            <a:picLocks noChangeAspect="1"/>
          </p:cNvPicPr>
          <p:nvPr/>
        </p:nvPicPr>
        <p:blipFill>
          <a:blip r:embed="rId1"/>
          <a:stretch>
            <a:fillRect/>
          </a:stretch>
        </p:blipFill>
        <p:spPr>
          <a:xfrm rot="21600000">
            <a:off x="11441938" y="0"/>
            <a:ext cx="750061" cy="754634"/>
          </a:xfrm>
          <a:prstGeom prst="rect">
            <a:avLst/>
          </a:prstGeom>
        </p:spPr>
      </p:pic>
      <p:sp>
        <p:nvSpPr>
          <p:cNvPr id="274" name="textbox 274"/>
          <p:cNvSpPr/>
          <p:nvPr/>
        </p:nvSpPr>
        <p:spPr>
          <a:xfrm>
            <a:off x="0" y="1524"/>
            <a:ext cx="2052954" cy="22987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775335" algn="l" rtl="0" eaLnBrk="0">
              <a:lnSpc>
                <a:spcPts val="1165"/>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逐家述</a:t>
            </a:r>
            <a:r>
              <a:rPr sz="9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评</a:t>
            </a:r>
            <a:endParaRPr lang="en-US" altLang="en-US" sz="900" dirty="0"/>
          </a:p>
        </p:txBody>
      </p:sp>
      <p:sp>
        <p:nvSpPr>
          <p:cNvPr id="275" name="rect"/>
          <p:cNvSpPr/>
          <p:nvPr/>
        </p:nvSpPr>
        <p:spPr>
          <a:xfrm>
            <a:off x="573023" y="6680961"/>
            <a:ext cx="11026140" cy="12700"/>
          </a:xfrm>
          <a:prstGeom prst="rect">
            <a:avLst/>
          </a:prstGeom>
          <a:solidFill>
            <a:srgbClr val="CDECFE">
              <a:alpha val="100000"/>
            </a:srgbClr>
          </a:solidFill>
          <a:ln cap="flat">
            <a:noFill/>
            <a:prstDash val="solid"/>
            <a:miter lim="0"/>
          </a:ln>
        </p:spPr>
        <p:txBody>
          <a:bodyPr rtlCol="0"/>
          <a:lstStyle/>
          <a:p>
            <a:pPr algn="ctr"/>
            <a:endParaRPr lang="zh-CN" altLang="en-US"/>
          </a:p>
        </p:txBody>
      </p:sp>
      <p:sp>
        <p:nvSpPr>
          <p:cNvPr id="276" name="textbox 276"/>
          <p:cNvSpPr/>
          <p:nvPr/>
        </p:nvSpPr>
        <p:spPr>
          <a:xfrm>
            <a:off x="11826024" y="6593617"/>
            <a:ext cx="113029" cy="117475"/>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5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16</a:t>
            </a:r>
            <a:endParaRPr lang="en-US" alt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 name="table 277"/>
          <p:cNvGraphicFramePr>
            <a:graphicFrameLocks noGrp="1"/>
          </p:cNvGraphicFramePr>
          <p:nvPr/>
        </p:nvGraphicFramePr>
        <p:xfrm>
          <a:off x="597154" y="3936491"/>
          <a:ext cx="11036934" cy="2757170"/>
        </p:xfrm>
        <a:graphic>
          <a:graphicData uri="http://schemas.openxmlformats.org/drawingml/2006/table">
            <a:tbl>
              <a:tblPr/>
              <a:tblGrid>
                <a:gridCol w="11036934"/>
              </a:tblGrid>
              <a:tr h="2744470">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pSp>
        <p:nvGrpSpPr>
          <p:cNvPr id="16" name="group 16"/>
          <p:cNvGrpSpPr/>
          <p:nvPr/>
        </p:nvGrpSpPr>
        <p:grpSpPr>
          <a:xfrm rot="21600000">
            <a:off x="2895600" y="2136648"/>
            <a:ext cx="2159507" cy="1580387"/>
            <a:chOff x="0" y="0"/>
            <a:chExt cx="2159507" cy="1580387"/>
          </a:xfrm>
        </p:grpSpPr>
        <p:sp>
          <p:nvSpPr>
            <p:cNvPr id="278" name="path"/>
            <p:cNvSpPr/>
            <p:nvPr/>
          </p:nvSpPr>
          <p:spPr>
            <a:xfrm>
              <a:off x="0" y="0"/>
              <a:ext cx="2159507" cy="288035"/>
            </a:xfrm>
            <a:custGeom>
              <a:avLst/>
              <a:gdLst/>
              <a:ahLst/>
              <a:cxnLst/>
              <a:rect l="0" t="0" r="0" b="0"/>
              <a:pathLst>
                <a:path w="3400" h="453">
                  <a:moveTo>
                    <a:pt x="0" y="453"/>
                  </a:moveTo>
                  <a:lnTo>
                    <a:pt x="3400" y="453"/>
                  </a:lnTo>
                  <a:lnTo>
                    <a:pt x="3400" y="0"/>
                  </a:lnTo>
                  <a:lnTo>
                    <a:pt x="0" y="0"/>
                  </a:lnTo>
                  <a:lnTo>
                    <a:pt x="0" y="453"/>
                  </a:lnTo>
                  <a:close/>
                </a:path>
              </a:pathLst>
            </a:custGeom>
            <a:solidFill>
              <a:srgbClr val="FFFFFF">
                <a:alpha val="100000"/>
              </a:srgbClr>
            </a:solidFill>
            <a:ln cap="flat">
              <a:noFill/>
              <a:prstDash val="solid"/>
              <a:miter lim="0"/>
            </a:ln>
          </p:spPr>
          <p:txBody>
            <a:bodyPr rtlCol="0"/>
            <a:lstStyle/>
            <a:p>
              <a:pPr algn="ctr"/>
              <a:endParaRPr lang="zh-CN" altLang="en-US"/>
            </a:p>
          </p:txBody>
        </p:sp>
        <p:sp>
          <p:nvSpPr>
            <p:cNvPr id="279" name="path"/>
            <p:cNvSpPr/>
            <p:nvPr/>
          </p:nvSpPr>
          <p:spPr>
            <a:xfrm>
              <a:off x="53339" y="323087"/>
              <a:ext cx="2051304" cy="1257300"/>
            </a:xfrm>
            <a:custGeom>
              <a:avLst/>
              <a:gdLst/>
              <a:ahLst/>
              <a:cxnLst/>
              <a:rect l="0" t="0" r="0" b="0"/>
              <a:pathLst>
                <a:path w="3230" h="1980">
                  <a:moveTo>
                    <a:pt x="0" y="1980"/>
                  </a:moveTo>
                  <a:lnTo>
                    <a:pt x="3230" y="1980"/>
                  </a:lnTo>
                  <a:lnTo>
                    <a:pt x="3230" y="0"/>
                  </a:lnTo>
                  <a:lnTo>
                    <a:pt x="0" y="0"/>
                  </a:lnTo>
                  <a:lnTo>
                    <a:pt x="0" y="1980"/>
                  </a:lnTo>
                  <a:close/>
                </a:path>
              </a:pathLst>
            </a:custGeom>
            <a:solidFill>
              <a:srgbClr val="F2F2F2">
                <a:alpha val="50196"/>
              </a:srgbClr>
            </a:solidFill>
            <a:ln cap="flat">
              <a:noFill/>
              <a:prstDash val="solid"/>
              <a:miter lim="0"/>
            </a:ln>
          </p:spPr>
          <p:txBody>
            <a:bodyPr rtlCol="0"/>
            <a:lstStyle/>
            <a:p>
              <a:pPr algn="ctr"/>
              <a:endParaRPr lang="zh-CN" altLang="en-US"/>
            </a:p>
          </p:txBody>
        </p:sp>
      </p:grpSp>
      <p:graphicFrame>
        <p:nvGraphicFramePr>
          <p:cNvPr id="280" name="table 280"/>
          <p:cNvGraphicFramePr>
            <a:graphicFrameLocks noGrp="1"/>
          </p:cNvGraphicFramePr>
          <p:nvPr/>
        </p:nvGraphicFramePr>
        <p:xfrm>
          <a:off x="597154" y="2136648"/>
          <a:ext cx="6853554" cy="1706879"/>
        </p:xfrm>
        <a:graphic>
          <a:graphicData uri="http://schemas.openxmlformats.org/drawingml/2006/table">
            <a:tbl>
              <a:tblPr/>
              <a:tblGrid>
                <a:gridCol w="6853554"/>
              </a:tblGrid>
              <a:tr h="1694179">
                <a:tc>
                  <a:txBody>
                    <a:bodyPr/>
                    <a:lstStyle/>
                    <a:p>
                      <a:pPr algn="l" rtl="0" eaLnBrk="0">
                        <a:lnSpc>
                          <a:spcPct val="115000"/>
                        </a:lnSpc>
                      </a:pPr>
                      <a:endParaRPr lang="en-US" altLang="en-US" sz="300" dirty="0"/>
                    </a:p>
                    <a:p>
                      <a:pPr marL="2891155" algn="l" rtl="0" eaLnBrk="0">
                        <a:lnSpc>
                          <a:spcPts val="1860"/>
                        </a:lnSpc>
                        <a:spcBef>
                          <a:spcPts val="0"/>
                        </a:spcBef>
                      </a:pPr>
                      <a:r>
                        <a:rPr sz="1500" spc="-4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4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328</a:t>
                      </a:r>
                      <a:endParaRPr lang="en-US" altLang="en-US" sz="1500" dirty="0"/>
                    </a:p>
                    <a:p>
                      <a:pPr marL="2993390" algn="l" rtl="0" eaLnBrk="0">
                        <a:lnSpc>
                          <a:spcPct val="97000"/>
                        </a:lnSpc>
                        <a:spcBef>
                          <a:spcPts val="110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专业</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知识</a:t>
                      </a:r>
                      <a:endParaRPr lang="en-US" altLang="en-US" sz="1400" dirty="0"/>
                    </a:p>
                    <a:p>
                      <a:pPr marL="2482850" algn="l" rtl="0" eaLnBrk="0">
                        <a:lnSpc>
                          <a:spcPct val="89000"/>
                        </a:lnSpc>
                        <a:spcBef>
                          <a:spcPts val="835"/>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不同学科的知识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覆盖面</a:t>
                      </a:r>
                      <a:endParaRPr lang="en-US" altLang="en-US" sz="1200" dirty="0"/>
                    </a:p>
                    <a:p>
                      <a:pPr marL="2648585" algn="l" rtl="0" eaLnBrk="0">
                        <a:lnSpc>
                          <a:spcPct val="100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较为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广泛，且在不同的</a:t>
                      </a:r>
                      <a:endParaRPr lang="en-US" altLang="en-US" sz="1200" dirty="0"/>
                    </a:p>
                    <a:p>
                      <a:pPr marL="2647315" algn="l" rtl="0" eaLnBrk="0">
                        <a:lnSpc>
                          <a:spcPct val="100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识领域问答中能给出</a:t>
                      </a:r>
                      <a:endParaRPr lang="en-US" altLang="en-US" sz="1200" dirty="0"/>
                    </a:p>
                    <a:p>
                      <a:pPr marL="2648585" algn="l" rtl="0" eaLnBrk="0">
                        <a:lnSpc>
                          <a:spcPts val="1440"/>
                        </a:lnSpc>
                      </a:pP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合理的解释</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1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281" name="table 281"/>
          <p:cNvGraphicFramePr>
            <a:graphicFrameLocks noGrp="1"/>
          </p:cNvGraphicFramePr>
          <p:nvPr/>
        </p:nvGraphicFramePr>
        <p:xfrm>
          <a:off x="597154" y="1031494"/>
          <a:ext cx="11036934" cy="1033145"/>
        </p:xfrm>
        <a:graphic>
          <a:graphicData uri="http://schemas.openxmlformats.org/drawingml/2006/table">
            <a:tbl>
              <a:tblPr/>
              <a:tblGrid>
                <a:gridCol w="11036934"/>
              </a:tblGrid>
              <a:tr h="1020445">
                <a:tc>
                  <a:txBody>
                    <a:bodyPr/>
                    <a:lstStyle/>
                    <a:p>
                      <a:pPr algn="l" rtl="0" eaLnBrk="0">
                        <a:lnSpc>
                          <a:spcPct val="191000"/>
                        </a:lnSpc>
                      </a:pPr>
                      <a:endParaRPr lang="en-US" altLang="en-US" sz="1000" dirty="0"/>
                    </a:p>
                    <a:p>
                      <a:pPr algn="l" rtl="0" eaLnBrk="0">
                        <a:lnSpc>
                          <a:spcPct val="8000"/>
                        </a:lnSpc>
                      </a:pPr>
                      <a:endParaRPr lang="en-US" altLang="en-US" sz="100" dirty="0"/>
                    </a:p>
                    <a:p>
                      <a:pPr marL="210820" algn="l" rtl="0" eaLnBrk="0">
                        <a:lnSpc>
                          <a:spcPct val="97000"/>
                        </a:lnSpc>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律师：具有通用的法律基础知识，且能对相关法律法规给出一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定解读。</a:t>
                      </a:r>
                      <a:endParaRPr lang="en-US" altLang="en-US" sz="1200" dirty="0"/>
                    </a:p>
                    <a:p>
                      <a:pPr algn="l" rtl="0" eaLnBrk="0">
                        <a:lnSpc>
                          <a:spcPct val="108000"/>
                        </a:lnSpc>
                      </a:pPr>
                      <a:endParaRPr lang="en-US" altLang="en-US" sz="1000" dirty="0"/>
                    </a:p>
                    <a:p>
                      <a:pPr marL="210820" algn="l" rtl="0" eaLnBrk="0">
                        <a:lnSpc>
                          <a:spcPct val="97000"/>
                        </a:lnSpc>
                        <a:spcBef>
                          <a:spcPts val="5"/>
                        </a:spcBef>
                      </a:pPr>
                      <a:r>
                        <a:rPr sz="1200" spc="-30" dirty="0">
                          <a:solidFill>
                            <a:srgbClr val="000000">
                              <a:alpha val="100000"/>
                            </a:srgbClr>
                          </a:solidFill>
                          <a:latin typeface="Arial" panose="020B0604020202020204"/>
                          <a:ea typeface="Arial" panose="020B0604020202020204"/>
                          <a:cs typeface="Arial" panose="020B0604020202020204"/>
                        </a:rPr>
                        <a:t>•</a:t>
                      </a:r>
                      <a:r>
                        <a:rPr sz="1200" spc="-30" dirty="0">
                          <a:solidFill>
                            <a:srgbClr val="000000">
                              <a:alpha val="100000"/>
                            </a:srgbClr>
                          </a:solidFill>
                          <a:latin typeface="Arial" panose="020B0604020202020204"/>
                          <a:ea typeface="Arial" panose="020B0604020202020204"/>
                          <a:cs typeface="Arial" panose="020B0604020202020204"/>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新闻工作者：可以给出提纲建议，并</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稿件的撰写。</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282" name="textbox 282"/>
          <p:cNvSpPr/>
          <p:nvPr/>
        </p:nvSpPr>
        <p:spPr>
          <a:xfrm>
            <a:off x="681227" y="4312920"/>
            <a:ext cx="3597275" cy="2216785"/>
          </a:xfrm>
          <a:prstGeom prst="rect">
            <a:avLst/>
          </a:prstGeom>
          <a:solidFill>
            <a:srgbClr val="F2F2F2">
              <a:alpha val="49803"/>
            </a:srgbClr>
          </a:solidFill>
        </p:spPr>
        <p:txBody>
          <a:bodyPr vert="horz" wrap="square" lIns="0" tIns="0" rIns="0" bIns="0"/>
          <a:lstStyle/>
          <a:p>
            <a:pPr algn="l" rtl="0" eaLnBrk="0">
              <a:lnSpc>
                <a:spcPct val="104000"/>
              </a:lnSpc>
            </a:pPr>
            <a:endParaRPr lang="en-US" altLang="en-US" sz="900" dirty="0"/>
          </a:p>
          <a:p>
            <a:pPr marL="1374140"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语</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言能力</a:t>
            </a:r>
            <a:endParaRPr lang="en-US" altLang="en-US" sz="1400" dirty="0"/>
          </a:p>
          <a:p>
            <a:pPr algn="l" rtl="0" eaLnBrk="0">
              <a:lnSpc>
                <a:spcPct val="174000"/>
              </a:lnSpc>
            </a:pPr>
            <a:endParaRPr lang="en-US" altLang="en-US" sz="1000" dirty="0"/>
          </a:p>
          <a:p>
            <a:pPr marL="624205" indent="-166370" algn="l" rtl="0" eaLnBrk="0">
              <a:lnSpc>
                <a:spcPct val="123000"/>
              </a:lnSpc>
              <a:spcBef>
                <a:spcPts val="370"/>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可以有效的对语</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言进行归纳和提炼，能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够表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达出基本的意思</a:t>
            </a:r>
            <a:endParaRPr lang="en-US" altLang="en-US" sz="1200" dirty="0"/>
          </a:p>
          <a:p>
            <a:pPr algn="l" rtl="0" eaLnBrk="0">
              <a:lnSpc>
                <a:spcPct val="105000"/>
              </a:lnSpc>
            </a:pPr>
            <a:endParaRPr lang="en-US" altLang="en-US" sz="600" dirty="0"/>
          </a:p>
          <a:p>
            <a:pPr marL="630555" indent="-172085" algn="l" rtl="0" eaLnBrk="0">
              <a:lnSpc>
                <a:spcPct val="124000"/>
              </a:lnSpc>
              <a:spcBef>
                <a:spcPts val="0"/>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语句较为通顺，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句子逻辑合理，可读性</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比较强</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sp>
        <p:nvSpPr>
          <p:cNvPr id="283" name="textbox 283"/>
          <p:cNvSpPr/>
          <p:nvPr/>
        </p:nvSpPr>
        <p:spPr>
          <a:xfrm>
            <a:off x="7990331" y="4312920"/>
            <a:ext cx="3597275" cy="2216785"/>
          </a:xfrm>
          <a:prstGeom prst="rect">
            <a:avLst/>
          </a:prstGeom>
          <a:solidFill>
            <a:srgbClr val="F2F2F2">
              <a:alpha val="49803"/>
            </a:srgbClr>
          </a:solidFill>
        </p:spPr>
        <p:txBody>
          <a:bodyPr vert="horz" wrap="square" lIns="0" tIns="0" rIns="0" bIns="0"/>
          <a:lstStyle/>
          <a:p>
            <a:pPr algn="l" rtl="0" eaLnBrk="0">
              <a:lnSpc>
                <a:spcPct val="105000"/>
              </a:lnSpc>
            </a:pPr>
            <a:endParaRPr lang="en-US" altLang="en-US" sz="900" dirty="0"/>
          </a:p>
          <a:p>
            <a:pPr marL="1376680" algn="l" rtl="0" eaLnBrk="0">
              <a:lnSpc>
                <a:spcPct val="97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多模态</a:t>
            </a:r>
            <a:endParaRPr lang="en-US" altLang="en-US" sz="1400" dirty="0"/>
          </a:p>
          <a:p>
            <a:pPr algn="l" rtl="0" eaLnBrk="0">
              <a:lnSpc>
                <a:spcPct val="106000"/>
              </a:lnSpc>
            </a:pPr>
            <a:endParaRPr lang="en-US" altLang="en-US" sz="1000" dirty="0"/>
          </a:p>
          <a:p>
            <a:pPr algn="l" rtl="0" eaLnBrk="0">
              <a:lnSpc>
                <a:spcPct val="103000"/>
              </a:lnSpc>
            </a:pPr>
            <a:endParaRPr lang="en-US" altLang="en-US" sz="300" dirty="0"/>
          </a:p>
          <a:p>
            <a:pPr marL="674370" indent="-166370" algn="l" rtl="0" eaLnBrk="0">
              <a:lnSpc>
                <a:spcPct val="151000"/>
              </a:lnSpc>
              <a:spcBef>
                <a:spcPts val="0"/>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作为一个大语言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模型，无法提供文</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生图</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、图生文等能力，但会对所要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求创作图画进行较为形象的阐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并给出基本作画</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逻</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辑。</a:t>
            </a:r>
            <a:endParaRPr lang="en-US" altLang="en-US" sz="1200" dirty="0"/>
          </a:p>
        </p:txBody>
      </p:sp>
      <p:sp>
        <p:nvSpPr>
          <p:cNvPr id="284" name="textbox 284"/>
          <p:cNvSpPr/>
          <p:nvPr/>
        </p:nvSpPr>
        <p:spPr>
          <a:xfrm>
            <a:off x="4335779" y="4312920"/>
            <a:ext cx="3596640" cy="2216150"/>
          </a:xfrm>
          <a:prstGeom prst="rect">
            <a:avLst/>
          </a:prstGeom>
          <a:solidFill>
            <a:srgbClr val="F2F2F2">
              <a:alpha val="49803"/>
            </a:srgbClr>
          </a:solidFill>
        </p:spPr>
        <p:txBody>
          <a:bodyPr vert="horz" wrap="square" lIns="0" tIns="0" rIns="0" bIns="0"/>
          <a:lstStyle/>
          <a:p>
            <a:pPr algn="l" rtl="0" eaLnBrk="0">
              <a:lnSpc>
                <a:spcPct val="104000"/>
              </a:lnSpc>
            </a:pPr>
            <a:endParaRPr lang="en-US" altLang="en-US" sz="900" dirty="0"/>
          </a:p>
          <a:p>
            <a:pPr algn="l" rtl="0" eaLnBrk="0">
              <a:lnSpc>
                <a:spcPct val="6000"/>
              </a:lnSpc>
            </a:pPr>
            <a:endParaRPr lang="en-US" altLang="en-US" sz="100" dirty="0"/>
          </a:p>
          <a:p>
            <a:pPr marL="1486535" algn="l" rtl="0" eaLnBrk="0">
              <a:lnSpc>
                <a:spcPct val="98000"/>
              </a:lnSpc>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AI</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向善</a:t>
            </a:r>
            <a:endParaRPr lang="en-US" altLang="en-US" sz="1400" dirty="0"/>
          </a:p>
          <a:p>
            <a:pPr algn="l" rtl="0" eaLnBrk="0">
              <a:lnSpc>
                <a:spcPct val="172000"/>
              </a:lnSpc>
            </a:pPr>
            <a:endParaRPr lang="en-US" altLang="en-US" sz="1000" dirty="0"/>
          </a:p>
          <a:p>
            <a:pPr marL="572770" indent="-166370" algn="l" rtl="0" eaLnBrk="0">
              <a:lnSpc>
                <a:spcPct val="124000"/>
              </a:lnSpc>
              <a:spcBef>
                <a:spcPts val="370"/>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对于不符合道理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和伦理的事情均给予了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批评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和指正</a:t>
            </a:r>
            <a:endParaRPr lang="en-US" altLang="en-US" sz="1200" dirty="0"/>
          </a:p>
          <a:p>
            <a:pPr algn="l" rtl="0" eaLnBrk="0">
              <a:lnSpc>
                <a:spcPct val="103000"/>
              </a:lnSpc>
            </a:pPr>
            <a:endParaRPr lang="en-US" altLang="en-US" sz="600" dirty="0"/>
          </a:p>
          <a:p>
            <a:pPr marL="575310" indent="-168275" algn="l" rtl="0" eaLnBrk="0">
              <a:lnSpc>
                <a:spcPct val="124000"/>
              </a:lnSpc>
              <a:spcBef>
                <a:spcPts val="5"/>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部分问题的回答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较为格式化，欠缺进一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步深入理解和分析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graphicFrame>
        <p:nvGraphicFramePr>
          <p:cNvPr id="285" name="table 285"/>
          <p:cNvGraphicFramePr>
            <a:graphicFrameLocks noGrp="1"/>
          </p:cNvGraphicFramePr>
          <p:nvPr/>
        </p:nvGraphicFramePr>
        <p:xfrm>
          <a:off x="7616697" y="2136648"/>
          <a:ext cx="4017644" cy="1706879"/>
        </p:xfrm>
        <a:graphic>
          <a:graphicData uri="http://schemas.openxmlformats.org/drawingml/2006/table">
            <a:tbl>
              <a:tblPr/>
              <a:tblGrid>
                <a:gridCol w="4017644"/>
              </a:tblGrid>
              <a:tr h="1694179">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286" name="textbox 286"/>
          <p:cNvSpPr/>
          <p:nvPr/>
        </p:nvSpPr>
        <p:spPr>
          <a:xfrm>
            <a:off x="7772400" y="2499359"/>
            <a:ext cx="3708400" cy="1273810"/>
          </a:xfrm>
          <a:prstGeom prst="rect">
            <a:avLst/>
          </a:prstGeom>
          <a:solidFill>
            <a:srgbClr val="F2F2F2">
              <a:alpha val="49803"/>
            </a:srgbClr>
          </a:solidFill>
        </p:spPr>
        <p:txBody>
          <a:bodyPr vert="horz" wrap="square" lIns="0" tIns="0" rIns="0" bIns="0"/>
          <a:lstStyle/>
          <a:p>
            <a:pPr algn="l" rtl="0" eaLnBrk="0">
              <a:lnSpc>
                <a:spcPct val="107000"/>
              </a:lnSpc>
            </a:pPr>
            <a:endParaRPr lang="en-US" altLang="en-US" sz="1000" dirty="0"/>
          </a:p>
          <a:p>
            <a:pPr algn="l" rtl="0" eaLnBrk="0">
              <a:lnSpc>
                <a:spcPct val="107000"/>
              </a:lnSpc>
            </a:pPr>
            <a:endParaRPr lang="en-US" altLang="en-US" sz="1000" dirty="0"/>
          </a:p>
          <a:p>
            <a:pPr marL="374015" indent="-165100" algn="l" rtl="0" eaLnBrk="0">
              <a:lnSpc>
                <a:spcPct val="102000"/>
              </a:lnSpc>
              <a:spcBef>
                <a:spcPts val="5"/>
              </a:spcBef>
            </a:pPr>
            <a:r>
              <a:rPr sz="1200" spc="10" dirty="0">
                <a:solidFill>
                  <a:srgbClr val="000000">
                    <a:alpha val="100000"/>
                  </a:srgbClr>
                </a:solidFill>
                <a:latin typeface="Arial" panose="020B0604020202020204"/>
                <a:ea typeface="Arial" panose="020B0604020202020204"/>
                <a:cs typeface="Arial" panose="020B0604020202020204"/>
              </a:rPr>
              <a:t>•</a:t>
            </a:r>
            <a:r>
              <a:rPr sz="1200" spc="10" dirty="0">
                <a:solidFill>
                  <a:srgbClr val="000000">
                    <a:alpha val="100000"/>
                  </a:srgbClr>
                </a:solidFill>
                <a:latin typeface="Arial" panose="020B0604020202020204"/>
                <a:ea typeface="Arial" panose="020B0604020202020204"/>
                <a:cs typeface="Arial" panose="020B0604020202020204"/>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具备一定的情境理解能力，且对于当时</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的情境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做</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出较为合理的分析和判断，给出有效的指导</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和建议，能够委婉的表达</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想法。</a:t>
            </a:r>
            <a:endParaRPr lang="en-US" altLang="en-US" sz="1200" dirty="0"/>
          </a:p>
        </p:txBody>
      </p:sp>
      <p:sp>
        <p:nvSpPr>
          <p:cNvPr id="287" name="textbox 287"/>
          <p:cNvSpPr/>
          <p:nvPr/>
        </p:nvSpPr>
        <p:spPr>
          <a:xfrm>
            <a:off x="681227" y="2446020"/>
            <a:ext cx="2051685" cy="1275080"/>
          </a:xfrm>
          <a:prstGeom prst="rect">
            <a:avLst/>
          </a:prstGeom>
          <a:solidFill>
            <a:srgbClr val="F2F2F2">
              <a:alpha val="49803"/>
            </a:srgbClr>
          </a:solidFill>
        </p:spPr>
        <p:txBody>
          <a:bodyPr vert="horz" wrap="square" lIns="0" tIns="0" rIns="0" bIns="0"/>
          <a:lstStyle/>
          <a:p>
            <a:pPr algn="l" rtl="0" eaLnBrk="0">
              <a:lnSpc>
                <a:spcPct val="111000"/>
              </a:lnSpc>
            </a:pPr>
            <a:endParaRPr lang="en-US" altLang="en-US" sz="700" dirty="0"/>
          </a:p>
          <a:p>
            <a:pPr marL="845185" algn="l" rtl="0" eaLnBrk="0">
              <a:lnSpc>
                <a:spcPct val="98000"/>
              </a:lnSpc>
            </a:pP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常识</a:t>
            </a:r>
            <a:endParaRPr lang="en-US" altLang="en-US" sz="1400" dirty="0"/>
          </a:p>
          <a:p>
            <a:pPr algn="l" rtl="0" eaLnBrk="0">
              <a:lnSpc>
                <a:spcPct val="101000"/>
              </a:lnSpc>
            </a:pPr>
            <a:endParaRPr lang="en-US" altLang="en-US" sz="500" dirty="0"/>
          </a:p>
          <a:p>
            <a:pPr marL="329565" indent="-165735" algn="l" rtl="0" eaLnBrk="0">
              <a:lnSpc>
                <a:spcPct val="102000"/>
              </a:lnSpc>
              <a:spcBef>
                <a:spcPts val="0"/>
              </a:spcBef>
            </a:pPr>
            <a:r>
              <a:rPr sz="1200" spc="-10" dirty="0">
                <a:solidFill>
                  <a:srgbClr val="000000">
                    <a:alpha val="100000"/>
                  </a:srgbClr>
                </a:solidFill>
                <a:latin typeface="Arial" panose="020B0604020202020204"/>
                <a:ea typeface="Arial" panose="020B0604020202020204"/>
                <a:cs typeface="Arial" panose="020B0604020202020204"/>
              </a:rPr>
              <a:t>•</a:t>
            </a:r>
            <a:r>
              <a:rPr sz="1200" spc="-10" dirty="0">
                <a:solidFill>
                  <a:srgbClr val="000000">
                    <a:alpha val="100000"/>
                  </a:srgbClr>
                </a:solidFill>
                <a:latin typeface="Arial" panose="020B0604020202020204"/>
                <a:ea typeface="Arial" panose="020B0604020202020204"/>
                <a:cs typeface="Arial" panose="020B0604020202020204"/>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具</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备生活的基本常识，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在特定的场景和条件下</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可以给出合理建</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sp>
        <p:nvSpPr>
          <p:cNvPr id="288" name="textbox 288"/>
          <p:cNvSpPr/>
          <p:nvPr/>
        </p:nvSpPr>
        <p:spPr>
          <a:xfrm>
            <a:off x="5196840" y="2468879"/>
            <a:ext cx="2051685" cy="1273175"/>
          </a:xfrm>
          <a:prstGeom prst="rect">
            <a:avLst/>
          </a:prstGeom>
          <a:solidFill>
            <a:srgbClr val="F2F2F2">
              <a:alpha val="49803"/>
            </a:srgbClr>
          </a:solidFill>
        </p:spPr>
        <p:txBody>
          <a:bodyPr vert="horz" wrap="square" lIns="0" tIns="0" rIns="0" bIns="0"/>
          <a:lstStyle/>
          <a:p>
            <a:pPr algn="l" rtl="0" eaLnBrk="0">
              <a:lnSpc>
                <a:spcPct val="104000"/>
              </a:lnSpc>
            </a:pPr>
            <a:endParaRPr lang="en-US" altLang="en-US" sz="600" dirty="0"/>
          </a:p>
          <a:p>
            <a:pPr marL="669290"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逻</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辑能力</a:t>
            </a:r>
            <a:endParaRPr lang="en-US" altLang="en-US" sz="1400" dirty="0"/>
          </a:p>
          <a:p>
            <a:pPr algn="l" rtl="0" eaLnBrk="0">
              <a:lnSpc>
                <a:spcPct val="110000"/>
              </a:lnSpc>
            </a:pPr>
            <a:endParaRPr lang="en-US" altLang="en-US" sz="500" dirty="0"/>
          </a:p>
          <a:p>
            <a:pPr marL="368935" indent="-166370" algn="l" rtl="0" eaLnBrk="0">
              <a:lnSpc>
                <a:spcPct val="102000"/>
              </a:lnSpc>
              <a:spcBef>
                <a:spcPts val="5"/>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具备语义理解和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分析能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力，</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能够进行简单的逻</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辑推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理，并胜任某些数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学分析和计算工</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作</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sp>
        <p:nvSpPr>
          <p:cNvPr id="289" name="textbox 289"/>
          <p:cNvSpPr/>
          <p:nvPr/>
        </p:nvSpPr>
        <p:spPr>
          <a:xfrm>
            <a:off x="6373952" y="1311097"/>
            <a:ext cx="3818254" cy="546100"/>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7000"/>
              </a:lnSpc>
            </a:pPr>
            <a:r>
              <a:rPr sz="1200" spc="-30" dirty="0">
                <a:solidFill>
                  <a:srgbClr val="000000">
                    <a:alpha val="100000"/>
                  </a:srgbClr>
                </a:solidFill>
                <a:latin typeface="Arial" panose="020B0604020202020204"/>
                <a:ea typeface="Arial" panose="020B0604020202020204"/>
                <a:cs typeface="Arial" panose="020B0604020202020204"/>
              </a:rPr>
              <a:t>•</a:t>
            </a:r>
            <a:r>
              <a:rPr sz="1200" spc="-30" dirty="0">
                <a:solidFill>
                  <a:srgbClr val="000000">
                    <a:alpha val="100000"/>
                  </a:srgbClr>
                </a:solidFill>
                <a:latin typeface="Arial" panose="020B0604020202020204"/>
                <a:ea typeface="Arial" panose="020B0604020202020204"/>
                <a:cs typeface="Arial" panose="020B0604020202020204"/>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营销人员：可以根据框架提示生成营</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、种草等文档。</a:t>
            </a:r>
            <a:endParaRPr lang="en-US" altLang="en-US" sz="1200" dirty="0"/>
          </a:p>
          <a:p>
            <a:pPr algn="l" rtl="0" eaLnBrk="0">
              <a:lnSpc>
                <a:spcPct val="108000"/>
              </a:lnSpc>
            </a:pPr>
            <a:endParaRPr lang="en-US" altLang="en-US" sz="1000" dirty="0"/>
          </a:p>
          <a:p>
            <a:pPr algn="l" rtl="0" eaLnBrk="0">
              <a:lnSpc>
                <a:spcPct val="7000"/>
              </a:lnSpc>
            </a:pPr>
            <a:endParaRPr lang="en-US" altLang="en-US" sz="100" dirty="0"/>
          </a:p>
          <a:p>
            <a:pPr marL="12700" algn="l" rtl="0" eaLnBrk="0">
              <a:lnSpc>
                <a:spcPct val="97000"/>
              </a:lnSpc>
            </a:pPr>
            <a:r>
              <a:rPr sz="1200" spc="-40" dirty="0">
                <a:solidFill>
                  <a:srgbClr val="000000">
                    <a:alpha val="100000"/>
                  </a:srgbClr>
                </a:solidFill>
                <a:latin typeface="Arial" panose="020B0604020202020204"/>
                <a:ea typeface="Arial" panose="020B0604020202020204"/>
                <a:cs typeface="Arial" panose="020B0604020202020204"/>
              </a:rPr>
              <a:t>•</a:t>
            </a:r>
            <a:r>
              <a:rPr sz="1200" spc="-40" dirty="0">
                <a:solidFill>
                  <a:srgbClr val="000000">
                    <a:alpha val="100000"/>
                  </a:srgbClr>
                </a:solidFill>
                <a:latin typeface="Arial" panose="020B0604020202020204"/>
                <a:ea typeface="Arial" panose="020B0604020202020204"/>
                <a:cs typeface="Arial" panose="020B0604020202020204"/>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分析师：具备基本的分析</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架知识。</a:t>
            </a:r>
            <a:endParaRPr lang="en-US" altLang="en-US" sz="1200" dirty="0"/>
          </a:p>
        </p:txBody>
      </p:sp>
      <p:sp>
        <p:nvSpPr>
          <p:cNvPr id="290" name="textbox 290"/>
          <p:cNvSpPr/>
          <p:nvPr/>
        </p:nvSpPr>
        <p:spPr>
          <a:xfrm>
            <a:off x="5035295" y="3936491"/>
            <a:ext cx="2161539" cy="309879"/>
          </a:xfrm>
          <a:prstGeom prst="rect">
            <a:avLst/>
          </a:prstGeom>
          <a:solidFill>
            <a:srgbClr val="FFFFFF"/>
          </a:solidFill>
        </p:spPr>
        <p:txBody>
          <a:bodyPr vert="horz" wrap="square" lIns="0" tIns="0" rIns="0" bIns="0"/>
          <a:lstStyle/>
          <a:p>
            <a:pPr algn="l" rtl="0" eaLnBrk="0">
              <a:lnSpc>
                <a:spcPct val="116000"/>
              </a:lnSpc>
            </a:pPr>
            <a:endParaRPr lang="en-US" altLang="en-US" sz="300" dirty="0"/>
          </a:p>
          <a:p>
            <a:pPr marL="389255" algn="l" rtl="0" eaLnBrk="0">
              <a:lnSpc>
                <a:spcPts val="1870"/>
              </a:lnSpc>
              <a:spcBef>
                <a:spcPts val="0"/>
              </a:spcBef>
            </a:pPr>
            <a:r>
              <a:rPr sz="15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基础能力：</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325</a:t>
            </a:r>
            <a:endParaRPr lang="en-US" altLang="en-US" sz="1500" dirty="0"/>
          </a:p>
        </p:txBody>
      </p:sp>
      <p:sp>
        <p:nvSpPr>
          <p:cNvPr id="291" name="textbox 291"/>
          <p:cNvSpPr/>
          <p:nvPr/>
        </p:nvSpPr>
        <p:spPr>
          <a:xfrm>
            <a:off x="5035295" y="870204"/>
            <a:ext cx="2161539" cy="307340"/>
          </a:xfrm>
          <a:prstGeom prst="rect">
            <a:avLst/>
          </a:prstGeom>
          <a:solidFill>
            <a:srgbClr val="FFFFFF"/>
          </a:solidFill>
        </p:spPr>
        <p:txBody>
          <a:bodyPr vert="horz" wrap="square" lIns="0" tIns="0" rIns="0" bIns="0"/>
          <a:lstStyle/>
          <a:p>
            <a:pPr algn="l" rtl="0" eaLnBrk="0">
              <a:lnSpc>
                <a:spcPct val="115000"/>
              </a:lnSpc>
            </a:pPr>
            <a:endParaRPr lang="en-US" altLang="en-US" sz="300" dirty="0"/>
          </a:p>
          <a:p>
            <a:pPr marL="392430" algn="l" rtl="0" eaLnBrk="0">
              <a:lnSpc>
                <a:spcPts val="1855"/>
              </a:lnSpc>
              <a:spcBef>
                <a:spcPts val="0"/>
              </a:spcBef>
            </a:pPr>
            <a:r>
              <a:rPr sz="15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工作提效：</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154</a:t>
            </a:r>
            <a:endParaRPr lang="en-US" altLang="en-US" sz="1500" dirty="0"/>
          </a:p>
        </p:txBody>
      </p:sp>
      <p:sp>
        <p:nvSpPr>
          <p:cNvPr id="292" name="textbox 292"/>
          <p:cNvSpPr/>
          <p:nvPr/>
        </p:nvSpPr>
        <p:spPr>
          <a:xfrm>
            <a:off x="8546592" y="2136648"/>
            <a:ext cx="2159635" cy="309245"/>
          </a:xfrm>
          <a:prstGeom prst="rect">
            <a:avLst/>
          </a:prstGeom>
          <a:solidFill>
            <a:srgbClr val="FFFFFF"/>
          </a:solidFill>
        </p:spPr>
        <p:txBody>
          <a:bodyPr vert="horz" wrap="square" lIns="0" tIns="0" rIns="0" bIns="0"/>
          <a:lstStyle/>
          <a:p>
            <a:pPr algn="l" rtl="0" eaLnBrk="0">
              <a:lnSpc>
                <a:spcPct val="115000"/>
              </a:lnSpc>
            </a:pPr>
            <a:endParaRPr lang="en-US" altLang="en-US" sz="300" dirty="0"/>
          </a:p>
          <a:p>
            <a:pPr marL="590550" algn="l" rtl="0" eaLnBrk="0">
              <a:lnSpc>
                <a:spcPts val="1865"/>
              </a:lnSpc>
              <a:spcBef>
                <a:spcPts val="0"/>
              </a:spcBef>
            </a:pPr>
            <a:r>
              <a:rPr sz="1500" spc="-4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情商：</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4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16</a:t>
            </a:r>
            <a:r>
              <a:rPr sz="1500" spc="-2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0</a:t>
            </a:r>
            <a:endParaRPr lang="en-US" altLang="en-US" sz="1500" dirty="0"/>
          </a:p>
        </p:txBody>
      </p:sp>
      <p:sp>
        <p:nvSpPr>
          <p:cNvPr id="293" name="textbox 293"/>
          <p:cNvSpPr/>
          <p:nvPr/>
        </p:nvSpPr>
        <p:spPr>
          <a:xfrm>
            <a:off x="820960" y="314661"/>
            <a:ext cx="1588135" cy="441325"/>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3270"/>
              </a:lnSpc>
            </a:pPr>
            <a:r>
              <a:rPr sz="2700" spc="7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商汤-商</a:t>
            </a:r>
            <a:r>
              <a:rPr sz="2700" spc="5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量</a:t>
            </a:r>
            <a:endParaRPr lang="en-US" altLang="en-US" sz="2700" dirty="0"/>
          </a:p>
        </p:txBody>
      </p:sp>
      <p:pic>
        <p:nvPicPr>
          <p:cNvPr id="294" name="picture 294"/>
          <p:cNvPicPr>
            <a:picLocks noChangeAspect="1"/>
          </p:cNvPicPr>
          <p:nvPr/>
        </p:nvPicPr>
        <p:blipFill>
          <a:blip r:embed="rId1"/>
          <a:stretch>
            <a:fillRect/>
          </a:stretch>
        </p:blipFill>
        <p:spPr>
          <a:xfrm rot="21600000">
            <a:off x="11441938" y="0"/>
            <a:ext cx="750061" cy="754634"/>
          </a:xfrm>
          <a:prstGeom prst="rect">
            <a:avLst/>
          </a:prstGeom>
        </p:spPr>
      </p:pic>
      <p:sp>
        <p:nvSpPr>
          <p:cNvPr id="295" name="textbox 295"/>
          <p:cNvSpPr/>
          <p:nvPr/>
        </p:nvSpPr>
        <p:spPr>
          <a:xfrm>
            <a:off x="0" y="1524"/>
            <a:ext cx="2052954" cy="22987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775335" algn="l" rtl="0" eaLnBrk="0">
              <a:lnSpc>
                <a:spcPts val="1165"/>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逐家述</a:t>
            </a:r>
            <a:r>
              <a:rPr sz="9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评</a:t>
            </a:r>
            <a:endParaRPr lang="en-US" altLang="en-US" sz="900" dirty="0"/>
          </a:p>
        </p:txBody>
      </p:sp>
      <p:sp>
        <p:nvSpPr>
          <p:cNvPr id="296" name="textbox 296"/>
          <p:cNvSpPr/>
          <p:nvPr/>
        </p:nvSpPr>
        <p:spPr>
          <a:xfrm>
            <a:off x="11826024" y="6593923"/>
            <a:ext cx="113029" cy="117475"/>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5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17</a:t>
            </a:r>
            <a:endParaRPr lang="en-US" alt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 name="table 297"/>
          <p:cNvGraphicFramePr>
            <a:graphicFrameLocks noGrp="1"/>
          </p:cNvGraphicFramePr>
          <p:nvPr/>
        </p:nvGraphicFramePr>
        <p:xfrm>
          <a:off x="566673" y="3936491"/>
          <a:ext cx="11038840" cy="2757170"/>
        </p:xfrm>
        <a:graphic>
          <a:graphicData uri="http://schemas.openxmlformats.org/drawingml/2006/table">
            <a:tbl>
              <a:tblPr/>
              <a:tblGrid>
                <a:gridCol w="11038840"/>
              </a:tblGrid>
              <a:tr h="2744470">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298" name="table 298"/>
          <p:cNvGraphicFramePr>
            <a:graphicFrameLocks noGrp="1"/>
          </p:cNvGraphicFramePr>
          <p:nvPr/>
        </p:nvGraphicFramePr>
        <p:xfrm>
          <a:off x="566673" y="830580"/>
          <a:ext cx="11038205" cy="1171575"/>
        </p:xfrm>
        <a:graphic>
          <a:graphicData uri="http://schemas.openxmlformats.org/drawingml/2006/table">
            <a:tbl>
              <a:tblPr/>
              <a:tblGrid>
                <a:gridCol w="5510529"/>
                <a:gridCol w="5527675"/>
              </a:tblGrid>
              <a:tr h="386079">
                <a:tc gridSpan="2">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3175" cap="flat" cmpd="sng" algn="ctr">
                      <a:solidFill>
                        <a:srgbClr val="CDECFE"/>
                      </a:solidFill>
                      <a:prstDash val="solid"/>
                      <a:round/>
                      <a:headEnd type="none" w="med" len="med"/>
                      <a:tailEnd type="none" w="med" len="med"/>
                    </a:lnT>
                    <a:lnB>
                      <a:noFill/>
                    </a:lnB>
                  </a:tcPr>
                </a:tc>
                <a:tc hMerge="1">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3175" cap="flat" cmpd="sng" algn="ctr">
                      <a:solidFill>
                        <a:srgbClr val="CDECFE"/>
                      </a:solidFill>
                      <a:prstDash val="solid"/>
                      <a:round/>
                      <a:headEnd type="none" w="med" len="med"/>
                      <a:tailEnd type="none" w="med" len="med"/>
                    </a:lnT>
                    <a:lnB>
                      <a:noFill/>
                    </a:lnB>
                  </a:tcPr>
                </a:tc>
              </a:tr>
              <a:tr h="785494">
                <a:tc>
                  <a:txBody>
                    <a:bodyPr/>
                    <a:lstStyle/>
                    <a:p>
                      <a:pPr algn="l" rtl="0" eaLnBrk="0">
                        <a:lnSpc>
                          <a:spcPct val="107000"/>
                        </a:lnSpc>
                      </a:pPr>
                      <a:endParaRPr lang="en-US" altLang="en-US" sz="600" dirty="0"/>
                    </a:p>
                    <a:p>
                      <a:pPr marL="211455" algn="l" rtl="0" eaLnBrk="0">
                        <a:lnSpc>
                          <a:spcPct val="97000"/>
                        </a:lnSpc>
                        <a:spcBef>
                          <a:spcPts val="5"/>
                        </a:spcBef>
                      </a:pPr>
                      <a:r>
                        <a:rPr sz="1200" spc="10" dirty="0">
                          <a:solidFill>
                            <a:srgbClr val="000000">
                              <a:alpha val="100000"/>
                            </a:srgbClr>
                          </a:solidFill>
                          <a:latin typeface="Arial" panose="020B0604020202020204"/>
                          <a:ea typeface="Arial" panose="020B0604020202020204"/>
                          <a:cs typeface="Arial" panose="020B0604020202020204"/>
                        </a:rPr>
                        <a:t>•</a:t>
                      </a:r>
                      <a:r>
                        <a:rPr sz="1200" spc="10" dirty="0">
                          <a:solidFill>
                            <a:srgbClr val="000000">
                              <a:alpha val="100000"/>
                            </a:srgbClr>
                          </a:solidFill>
                          <a:latin typeface="Arial" panose="020B0604020202020204"/>
                          <a:ea typeface="Arial" panose="020B0604020202020204"/>
                          <a:cs typeface="Arial" panose="020B0604020202020204"/>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律师：具备各种法律方法的基础知识，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且能够根据一些情景做出初步分析</a:t>
                      </a:r>
                      <a:endParaRPr lang="en-US" altLang="en-US" sz="1200" dirty="0"/>
                    </a:p>
                    <a:p>
                      <a:pPr algn="l" rtl="0" eaLnBrk="0">
                        <a:lnSpc>
                          <a:spcPct val="101000"/>
                        </a:lnSpc>
                      </a:pPr>
                      <a:endParaRPr lang="en-US" altLang="en-US" sz="800" dirty="0"/>
                    </a:p>
                    <a:p>
                      <a:pPr marL="220980" algn="l" rtl="0" eaLnBrk="0">
                        <a:lnSpc>
                          <a:spcPct val="97000"/>
                        </a:lnSpc>
                        <a:spcBef>
                          <a:spcPts val="5"/>
                        </a:spcBef>
                      </a:pPr>
                      <a:r>
                        <a:rPr sz="1200" spc="10" dirty="0">
                          <a:solidFill>
                            <a:srgbClr val="000000">
                              <a:alpha val="100000"/>
                            </a:srgbClr>
                          </a:solidFill>
                          <a:latin typeface="Arial" panose="020B0604020202020204"/>
                          <a:ea typeface="Arial" panose="020B0604020202020204"/>
                          <a:cs typeface="Arial" panose="020B0604020202020204"/>
                        </a:rPr>
                        <a:t>•</a:t>
                      </a:r>
                      <a:r>
                        <a:rPr sz="1200" spc="10" dirty="0">
                          <a:solidFill>
                            <a:srgbClr val="000000">
                              <a:alpha val="100000"/>
                            </a:srgbClr>
                          </a:solidFill>
                          <a:latin typeface="Arial" panose="020B0604020202020204"/>
                          <a:ea typeface="Arial" panose="020B0604020202020204"/>
                          <a:cs typeface="Arial" panose="020B0604020202020204"/>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新闻工作者：可以根据具体报道进行合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理的展开和描述</a:t>
                      </a:r>
                      <a:endParaRPr lang="en-US" altLang="en-US" sz="1200" dirty="0"/>
                    </a:p>
                  </a:txBody>
                  <a:tcPr marL="0" marR="0" marT="0" marB="0" vert="horz">
                    <a:lnL w="12700" cap="flat" cmpd="sng" algn="ctr">
                      <a:solidFill>
                        <a:srgbClr val="CDECFE"/>
                      </a:solidFill>
                      <a:prstDash val="solid"/>
                      <a:round/>
                      <a:headEnd type="none" w="med" len="med"/>
                      <a:tailEnd type="none" w="med" len="med"/>
                    </a:lnL>
                    <a:lnR>
                      <a:noFill/>
                    </a:lnR>
                    <a:lnT>
                      <a:noFill/>
                    </a:lnT>
                    <a:lnB w="3175" cap="flat" cmpd="sng" algn="ctr">
                      <a:solidFill>
                        <a:srgbClr val="CDECFE"/>
                      </a:solidFill>
                      <a:prstDash val="solid"/>
                      <a:round/>
                      <a:headEnd type="none" w="med" len="med"/>
                      <a:tailEnd type="none" w="med" len="med"/>
                    </a:lnB>
                  </a:tcPr>
                </a:tc>
                <a:tc>
                  <a:txBody>
                    <a:bodyPr/>
                    <a:lstStyle/>
                    <a:p>
                      <a:pPr algn="l" rtl="0" eaLnBrk="0">
                        <a:lnSpc>
                          <a:spcPct val="107000"/>
                        </a:lnSpc>
                      </a:pPr>
                      <a:endParaRPr lang="en-US" altLang="en-US" sz="600" dirty="0"/>
                    </a:p>
                    <a:p>
                      <a:pPr marL="259080" algn="l" rtl="0" eaLnBrk="0">
                        <a:lnSpc>
                          <a:spcPct val="97000"/>
                        </a:lnSpc>
                        <a:spcBef>
                          <a:spcPts val="5"/>
                        </a:spcBef>
                      </a:pPr>
                      <a:r>
                        <a:rPr sz="1200" spc="10" dirty="0">
                          <a:solidFill>
                            <a:srgbClr val="000000">
                              <a:alpha val="100000"/>
                            </a:srgbClr>
                          </a:solidFill>
                          <a:latin typeface="Arial" panose="020B0604020202020204"/>
                          <a:ea typeface="Arial" panose="020B0604020202020204"/>
                          <a:cs typeface="Arial" panose="020B0604020202020204"/>
                        </a:rPr>
                        <a:t>•</a:t>
                      </a:r>
                      <a:r>
                        <a:rPr sz="1200" spc="10" dirty="0">
                          <a:solidFill>
                            <a:srgbClr val="000000">
                              <a:alpha val="100000"/>
                            </a:srgbClr>
                          </a:solidFill>
                          <a:latin typeface="Arial" panose="020B0604020202020204"/>
                          <a:ea typeface="Arial" panose="020B0604020202020204"/>
                          <a:cs typeface="Arial" panose="020B0604020202020204"/>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营销人员：可以结合某些情境进行推文</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和营销文案的撰写</a:t>
                      </a:r>
                      <a:endParaRPr lang="en-US" altLang="en-US" sz="1200" dirty="0"/>
                    </a:p>
                    <a:p>
                      <a:pPr algn="l" rtl="0" eaLnBrk="0">
                        <a:lnSpc>
                          <a:spcPct val="100000"/>
                        </a:lnSpc>
                      </a:pPr>
                      <a:endParaRPr lang="en-US" altLang="en-US" sz="800" dirty="0"/>
                    </a:p>
                    <a:p>
                      <a:pPr algn="l" rtl="0" eaLnBrk="0">
                        <a:lnSpc>
                          <a:spcPct val="6000"/>
                        </a:lnSpc>
                      </a:pPr>
                      <a:endParaRPr lang="en-US" altLang="en-US" sz="100" dirty="0"/>
                    </a:p>
                    <a:p>
                      <a:pPr marL="259080" algn="l" rtl="0" eaLnBrk="0">
                        <a:lnSpc>
                          <a:spcPct val="97000"/>
                        </a:lnSpc>
                      </a:pPr>
                      <a:r>
                        <a:rPr sz="1200" spc="10" dirty="0">
                          <a:solidFill>
                            <a:srgbClr val="000000">
                              <a:alpha val="100000"/>
                            </a:srgbClr>
                          </a:solidFill>
                          <a:latin typeface="Arial" panose="020B0604020202020204"/>
                          <a:ea typeface="Arial" panose="020B0604020202020204"/>
                          <a:cs typeface="Arial" panose="020B0604020202020204"/>
                        </a:rPr>
                        <a:t>•</a:t>
                      </a:r>
                      <a:r>
                        <a:rPr sz="1200" spc="10" dirty="0">
                          <a:solidFill>
                            <a:srgbClr val="000000">
                              <a:alpha val="100000"/>
                            </a:srgbClr>
                          </a:solidFill>
                          <a:latin typeface="Arial" panose="020B0604020202020204"/>
                          <a:ea typeface="Arial" panose="020B0604020202020204"/>
                          <a:cs typeface="Arial" panose="020B0604020202020204"/>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分析师：能够结合提示的情境以合理的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框架进行分析</a:t>
                      </a:r>
                      <a:endParaRPr lang="en-US" altLang="en-US" sz="1200" dirty="0"/>
                    </a:p>
                  </a:txBody>
                  <a:tcPr marL="0" marR="0" marT="0" marB="0" vert="horz">
                    <a:lnL>
                      <a:noFill/>
                    </a:lnL>
                    <a:lnR w="12700" cap="flat" cmpd="sng" algn="ctr">
                      <a:solidFill>
                        <a:srgbClr val="CDECFE"/>
                      </a:solidFill>
                      <a:prstDash val="solid"/>
                      <a:round/>
                      <a:headEnd type="none" w="med" len="med"/>
                      <a:tailEnd type="none" w="med" len="med"/>
                    </a:lnR>
                    <a:lnT>
                      <a:noFill/>
                    </a:lnT>
                    <a:lnB w="3175" cap="flat" cmpd="sng" algn="ctr">
                      <a:solidFill>
                        <a:srgbClr val="CDECFE"/>
                      </a:solidFill>
                      <a:prstDash val="solid"/>
                      <a:round/>
                      <a:headEnd type="none" w="med" len="med"/>
                      <a:tailEnd type="none" w="med" len="med"/>
                    </a:lnB>
                  </a:tcPr>
                </a:tc>
              </a:tr>
            </a:tbl>
          </a:graphicData>
        </a:graphic>
      </p:graphicFrame>
      <p:graphicFrame>
        <p:nvGraphicFramePr>
          <p:cNvPr id="299" name="table 299"/>
          <p:cNvGraphicFramePr>
            <a:graphicFrameLocks noGrp="1"/>
          </p:cNvGraphicFramePr>
          <p:nvPr/>
        </p:nvGraphicFramePr>
        <p:xfrm>
          <a:off x="566673" y="2255266"/>
          <a:ext cx="6853555" cy="1588135"/>
        </p:xfrm>
        <a:graphic>
          <a:graphicData uri="http://schemas.openxmlformats.org/drawingml/2006/table">
            <a:tbl>
              <a:tblPr/>
              <a:tblGrid>
                <a:gridCol w="6853555"/>
              </a:tblGrid>
              <a:tr h="1575435">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300" name="textbox 300"/>
          <p:cNvSpPr/>
          <p:nvPr/>
        </p:nvSpPr>
        <p:spPr>
          <a:xfrm>
            <a:off x="652272" y="4312920"/>
            <a:ext cx="3597275" cy="2216785"/>
          </a:xfrm>
          <a:prstGeom prst="rect">
            <a:avLst/>
          </a:prstGeom>
          <a:solidFill>
            <a:srgbClr val="F2F2F2">
              <a:alpha val="49803"/>
            </a:srgbClr>
          </a:solidFill>
        </p:spPr>
        <p:txBody>
          <a:bodyPr vert="horz" wrap="square" lIns="0" tIns="0" rIns="0" bIns="0"/>
          <a:lstStyle/>
          <a:p>
            <a:pPr algn="l" rtl="0" eaLnBrk="0">
              <a:lnSpc>
                <a:spcPct val="104000"/>
              </a:lnSpc>
            </a:pPr>
            <a:endParaRPr lang="en-US" altLang="en-US" sz="900" dirty="0"/>
          </a:p>
          <a:p>
            <a:pPr marL="1372870"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语</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言能力</a:t>
            </a:r>
            <a:endParaRPr lang="en-US" altLang="en-US" sz="1400" dirty="0"/>
          </a:p>
          <a:p>
            <a:pPr algn="l" rtl="0" eaLnBrk="0">
              <a:lnSpc>
                <a:spcPct val="145000"/>
              </a:lnSpc>
            </a:pPr>
            <a:endParaRPr lang="en-US" altLang="en-US" sz="1000" dirty="0"/>
          </a:p>
          <a:p>
            <a:pPr marL="684530" indent="-178435" algn="l" rtl="0" eaLnBrk="0">
              <a:lnSpc>
                <a:spcPct val="123000"/>
              </a:lnSpc>
              <a:spcBef>
                <a:spcPts val="365"/>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可以理解的基本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的语义和语境，给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出合理的创作内容，语句较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为通顺</a:t>
            </a:r>
            <a:endParaRPr lang="en-US" altLang="en-US" sz="1200" dirty="0"/>
          </a:p>
          <a:p>
            <a:pPr algn="l" rtl="0" eaLnBrk="0">
              <a:lnSpc>
                <a:spcPct val="103000"/>
              </a:lnSpc>
            </a:pPr>
            <a:endParaRPr lang="en-US" altLang="en-US" sz="600" dirty="0"/>
          </a:p>
          <a:p>
            <a:pPr marL="673100" indent="-167005" algn="l" rtl="0" eaLnBrk="0">
              <a:lnSpc>
                <a:spcPct val="133000"/>
              </a:lnSpc>
              <a:spcBef>
                <a:spcPts val="0"/>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能够根据情境对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文章进行较好的展</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开和进</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一步描述，并且具备一定的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归纳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总结能力</a:t>
            </a:r>
            <a:endParaRPr lang="en-US" altLang="en-US" sz="1200" dirty="0"/>
          </a:p>
        </p:txBody>
      </p:sp>
      <p:sp>
        <p:nvSpPr>
          <p:cNvPr id="301" name="textbox 301"/>
          <p:cNvSpPr/>
          <p:nvPr/>
        </p:nvSpPr>
        <p:spPr>
          <a:xfrm>
            <a:off x="4306823" y="4312920"/>
            <a:ext cx="3597275" cy="2216150"/>
          </a:xfrm>
          <a:prstGeom prst="rect">
            <a:avLst/>
          </a:prstGeom>
          <a:solidFill>
            <a:srgbClr val="F2F2F2">
              <a:alpha val="49803"/>
            </a:srgbClr>
          </a:solidFill>
        </p:spPr>
        <p:txBody>
          <a:bodyPr vert="horz" wrap="square" lIns="0" tIns="0" rIns="0" bIns="0"/>
          <a:lstStyle/>
          <a:p>
            <a:pPr algn="l" rtl="0" eaLnBrk="0">
              <a:lnSpc>
                <a:spcPct val="104000"/>
              </a:lnSpc>
            </a:pPr>
            <a:endParaRPr lang="en-US" altLang="en-US" sz="900" dirty="0"/>
          </a:p>
          <a:p>
            <a:pPr algn="l" rtl="0" eaLnBrk="0">
              <a:lnSpc>
                <a:spcPct val="6000"/>
              </a:lnSpc>
            </a:pPr>
            <a:endParaRPr lang="en-US" altLang="en-US" sz="100" dirty="0"/>
          </a:p>
          <a:p>
            <a:pPr marL="1485265" algn="l" rtl="0" eaLnBrk="0">
              <a:lnSpc>
                <a:spcPct val="98000"/>
              </a:lnSpc>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AI</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向善</a:t>
            </a:r>
            <a:endParaRPr lang="en-US" altLang="en-US" sz="1400" dirty="0"/>
          </a:p>
          <a:p>
            <a:pPr algn="l" rtl="0" eaLnBrk="0">
              <a:lnSpc>
                <a:spcPct val="126000"/>
              </a:lnSpc>
            </a:pPr>
            <a:endParaRPr lang="en-US" altLang="en-US" sz="1000" dirty="0"/>
          </a:p>
          <a:p>
            <a:pPr marL="572135" indent="-165735" algn="l" rtl="0" eaLnBrk="0">
              <a:lnSpc>
                <a:spcPct val="124000"/>
              </a:lnSpc>
              <a:spcBef>
                <a:spcPts val="370"/>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道德观念正确，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能够涉黄、社恐等不良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性的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引导，并且给予正确判断</a:t>
            </a:r>
            <a:endParaRPr lang="en-US" altLang="en-US" sz="1200" dirty="0"/>
          </a:p>
          <a:p>
            <a:pPr algn="l" rtl="0" eaLnBrk="0">
              <a:lnSpc>
                <a:spcPct val="104000"/>
              </a:lnSpc>
            </a:pPr>
            <a:endParaRPr lang="en-US" altLang="en-US" sz="600" dirty="0"/>
          </a:p>
          <a:p>
            <a:pPr marL="572770" indent="-166370" algn="l" rtl="0" eaLnBrk="0">
              <a:lnSpc>
                <a:spcPct val="124000"/>
              </a:lnSpc>
              <a:spcBef>
                <a:spcPts val="0"/>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可以给出针对不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同问题的合理性建议以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及操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作步骤</a:t>
            </a:r>
            <a:endParaRPr lang="en-US" altLang="en-US" sz="1200" dirty="0"/>
          </a:p>
        </p:txBody>
      </p:sp>
      <p:sp>
        <p:nvSpPr>
          <p:cNvPr id="302" name="textbox 302"/>
          <p:cNvSpPr/>
          <p:nvPr/>
        </p:nvSpPr>
        <p:spPr>
          <a:xfrm>
            <a:off x="7961376" y="4312920"/>
            <a:ext cx="3597275" cy="2216785"/>
          </a:xfrm>
          <a:prstGeom prst="rect">
            <a:avLst/>
          </a:prstGeom>
          <a:solidFill>
            <a:srgbClr val="F2F2F2">
              <a:alpha val="49803"/>
            </a:srgbClr>
          </a:solidFill>
        </p:spPr>
        <p:txBody>
          <a:bodyPr vert="horz" wrap="square" lIns="0" tIns="0" rIns="0" bIns="0"/>
          <a:lstStyle/>
          <a:p>
            <a:pPr algn="l" rtl="0" eaLnBrk="0">
              <a:lnSpc>
                <a:spcPct val="105000"/>
              </a:lnSpc>
            </a:pPr>
            <a:endParaRPr lang="en-US" altLang="en-US" sz="900" dirty="0"/>
          </a:p>
          <a:p>
            <a:pPr marL="1536065" algn="l" rtl="0" eaLnBrk="0">
              <a:lnSpc>
                <a:spcPct val="97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多模态</a:t>
            </a:r>
            <a:endParaRPr lang="en-US" altLang="en-US" sz="1400" dirty="0"/>
          </a:p>
          <a:p>
            <a:pPr algn="l" rtl="0" eaLnBrk="0">
              <a:lnSpc>
                <a:spcPct val="101000"/>
              </a:lnSpc>
            </a:pPr>
            <a:endParaRPr lang="en-US" altLang="en-US" sz="900" dirty="0"/>
          </a:p>
          <a:p>
            <a:pPr marL="673100" indent="-166370" algn="l" rtl="0" eaLnBrk="0">
              <a:lnSpc>
                <a:spcPct val="151000"/>
              </a:lnSpc>
              <a:spcBef>
                <a:spcPts val="5"/>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作为一个大语言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模型，无法提供文</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生图</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、图生文等能力，但会对所要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求创作图画进行较为形象的阐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并给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出基本作画逻辑</a:t>
            </a:r>
            <a:endParaRPr lang="en-US" altLang="en-US" sz="1200" dirty="0"/>
          </a:p>
        </p:txBody>
      </p:sp>
      <p:graphicFrame>
        <p:nvGraphicFramePr>
          <p:cNvPr id="303" name="table 303"/>
          <p:cNvGraphicFramePr>
            <a:graphicFrameLocks noGrp="1"/>
          </p:cNvGraphicFramePr>
          <p:nvPr/>
        </p:nvGraphicFramePr>
        <p:xfrm>
          <a:off x="7587742" y="2090928"/>
          <a:ext cx="4017644" cy="1752600"/>
        </p:xfrm>
        <a:graphic>
          <a:graphicData uri="http://schemas.openxmlformats.org/drawingml/2006/table">
            <a:tbl>
              <a:tblPr/>
              <a:tblGrid>
                <a:gridCol w="4017644"/>
              </a:tblGrid>
              <a:tr h="1739900">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304" name="textbox 304"/>
          <p:cNvSpPr/>
          <p:nvPr/>
        </p:nvSpPr>
        <p:spPr>
          <a:xfrm>
            <a:off x="7741919" y="2499359"/>
            <a:ext cx="3708400" cy="1274444"/>
          </a:xfrm>
          <a:prstGeom prst="rect">
            <a:avLst/>
          </a:prstGeom>
          <a:solidFill>
            <a:srgbClr val="F2F2F2">
              <a:alpha val="49803"/>
            </a:srgbClr>
          </a:solidFill>
        </p:spPr>
        <p:txBody>
          <a:bodyPr vert="horz" wrap="square" lIns="0" tIns="0" rIns="0" bIns="0"/>
          <a:lstStyle/>
          <a:p>
            <a:pPr algn="l" rtl="0" eaLnBrk="0">
              <a:lnSpc>
                <a:spcPct val="128000"/>
              </a:lnSpc>
            </a:pPr>
            <a:endParaRPr lang="en-US" altLang="en-US" sz="1000" dirty="0"/>
          </a:p>
          <a:p>
            <a:pPr algn="l" rtl="0" eaLnBrk="0">
              <a:lnSpc>
                <a:spcPct val="129000"/>
              </a:lnSpc>
            </a:pPr>
            <a:endParaRPr lang="en-US" altLang="en-US" sz="1000" dirty="0"/>
          </a:p>
          <a:p>
            <a:pPr marL="427990" indent="-166370" algn="l" rtl="0" eaLnBrk="0">
              <a:lnSpc>
                <a:spcPct val="102000"/>
              </a:lnSpc>
              <a:spcBef>
                <a:spcPts val="0"/>
              </a:spcBef>
            </a:pPr>
            <a:r>
              <a:rPr sz="1200" spc="10" dirty="0">
                <a:solidFill>
                  <a:srgbClr val="000000">
                    <a:alpha val="100000"/>
                  </a:srgbClr>
                </a:solidFill>
                <a:latin typeface="Arial" panose="020B0604020202020204"/>
                <a:ea typeface="Arial" panose="020B0604020202020204"/>
                <a:cs typeface="Arial" panose="020B0604020202020204"/>
              </a:rPr>
              <a:t>•</a:t>
            </a:r>
            <a:r>
              <a:rPr sz="1200" spc="10" dirty="0">
                <a:solidFill>
                  <a:srgbClr val="000000">
                    <a:alpha val="100000"/>
                  </a:srgbClr>
                </a:solidFill>
                <a:latin typeface="Arial" panose="020B0604020202020204"/>
                <a:ea typeface="Arial" panose="020B0604020202020204"/>
                <a:cs typeface="Arial" panose="020B0604020202020204"/>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可以理解对话的情景和所表达的基本感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情，并</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且在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处理家人和同事的关系时能够给出一些建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以及一些具体的做法及步骤</a:t>
            </a:r>
            <a:endParaRPr lang="en-US" altLang="en-US" sz="1200" dirty="0"/>
          </a:p>
        </p:txBody>
      </p:sp>
      <p:sp>
        <p:nvSpPr>
          <p:cNvPr id="305" name="textbox 305"/>
          <p:cNvSpPr/>
          <p:nvPr/>
        </p:nvSpPr>
        <p:spPr>
          <a:xfrm>
            <a:off x="652272" y="2446020"/>
            <a:ext cx="2049779" cy="1275080"/>
          </a:xfrm>
          <a:prstGeom prst="rect">
            <a:avLst/>
          </a:prstGeom>
          <a:solidFill>
            <a:srgbClr val="F2F2F2">
              <a:alpha val="49803"/>
            </a:srgbClr>
          </a:solidFill>
        </p:spPr>
        <p:txBody>
          <a:bodyPr vert="horz" wrap="square" lIns="0" tIns="0" rIns="0" bIns="0"/>
          <a:lstStyle/>
          <a:p>
            <a:pPr algn="l" rtl="0" eaLnBrk="0">
              <a:lnSpc>
                <a:spcPct val="111000"/>
              </a:lnSpc>
            </a:pPr>
            <a:endParaRPr lang="en-US" altLang="en-US" sz="700" dirty="0"/>
          </a:p>
          <a:p>
            <a:pPr marL="844550" algn="l" rtl="0" eaLnBrk="0">
              <a:lnSpc>
                <a:spcPct val="98000"/>
              </a:lnSpc>
              <a:spcBef>
                <a:spcPts val="0"/>
              </a:spcBef>
            </a:pP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常识</a:t>
            </a:r>
            <a:endParaRPr lang="en-US" altLang="en-US" sz="1400" dirty="0"/>
          </a:p>
          <a:p>
            <a:pPr algn="l" rtl="0" eaLnBrk="0">
              <a:lnSpc>
                <a:spcPct val="112000"/>
              </a:lnSpc>
            </a:pPr>
            <a:endParaRPr lang="en-US" altLang="en-US" sz="600" dirty="0"/>
          </a:p>
          <a:p>
            <a:pPr marL="379095" indent="-167005" algn="l" rtl="0" eaLnBrk="0">
              <a:lnSpc>
                <a:spcPct val="102000"/>
              </a:lnSpc>
              <a:spcBef>
                <a:spcPts val="5"/>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具备基本常识，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于遇到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的常识性问题给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出一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定的分析</a:t>
            </a:r>
            <a:endParaRPr lang="en-US" altLang="en-US" sz="1200" dirty="0"/>
          </a:p>
        </p:txBody>
      </p:sp>
      <p:sp>
        <p:nvSpPr>
          <p:cNvPr id="306" name="textbox 306"/>
          <p:cNvSpPr/>
          <p:nvPr/>
        </p:nvSpPr>
        <p:spPr>
          <a:xfrm>
            <a:off x="2919983" y="2459735"/>
            <a:ext cx="2051685" cy="1273810"/>
          </a:xfrm>
          <a:prstGeom prst="rect">
            <a:avLst/>
          </a:prstGeom>
          <a:solidFill>
            <a:srgbClr val="F2F2F2">
              <a:alpha val="49803"/>
            </a:srgbClr>
          </a:solidFill>
        </p:spPr>
        <p:txBody>
          <a:bodyPr vert="horz" wrap="square" lIns="0" tIns="0" rIns="0" bIns="0"/>
          <a:lstStyle/>
          <a:p>
            <a:pPr algn="l" rtl="0" eaLnBrk="0">
              <a:lnSpc>
                <a:spcPct val="115000"/>
              </a:lnSpc>
            </a:pPr>
            <a:endParaRPr lang="en-US" altLang="en-US" sz="600" dirty="0"/>
          </a:p>
          <a:p>
            <a:pPr marL="673735" algn="l" rtl="0" eaLnBrk="0">
              <a:lnSpc>
                <a:spcPct val="97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专业</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知识</a:t>
            </a:r>
            <a:endParaRPr lang="en-US" altLang="en-US" sz="1400" dirty="0"/>
          </a:p>
          <a:p>
            <a:pPr algn="l" rtl="0" eaLnBrk="0">
              <a:lnSpc>
                <a:spcPct val="110000"/>
              </a:lnSpc>
            </a:pPr>
            <a:endParaRPr lang="en-US" altLang="en-US" sz="600" dirty="0"/>
          </a:p>
          <a:p>
            <a:pPr marL="332105" indent="-166370" algn="l" rtl="0" eaLnBrk="0">
              <a:lnSpc>
                <a:spcPct val="102000"/>
              </a:lnSpc>
              <a:spcBef>
                <a:spcPts val="5"/>
              </a:spcBef>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具备不同学科的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基础知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且在做出判断和选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择后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，能够给予一定的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解</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析</a:t>
            </a:r>
            <a:endParaRPr lang="en-US" altLang="en-US" sz="1200" dirty="0"/>
          </a:p>
        </p:txBody>
      </p:sp>
      <p:sp>
        <p:nvSpPr>
          <p:cNvPr id="307" name="textbox 307"/>
          <p:cNvSpPr/>
          <p:nvPr/>
        </p:nvSpPr>
        <p:spPr>
          <a:xfrm>
            <a:off x="5167883" y="2468879"/>
            <a:ext cx="2049779" cy="1273810"/>
          </a:xfrm>
          <a:prstGeom prst="rect">
            <a:avLst/>
          </a:prstGeom>
          <a:solidFill>
            <a:srgbClr val="F2F2F2">
              <a:alpha val="49803"/>
            </a:srgbClr>
          </a:solidFill>
        </p:spPr>
        <p:txBody>
          <a:bodyPr vert="horz" wrap="square" lIns="0" tIns="0" rIns="0" bIns="0"/>
          <a:lstStyle/>
          <a:p>
            <a:pPr algn="l" rtl="0" eaLnBrk="0">
              <a:lnSpc>
                <a:spcPct val="105000"/>
              </a:lnSpc>
            </a:pPr>
            <a:endParaRPr lang="en-US" altLang="en-US" sz="600" dirty="0"/>
          </a:p>
          <a:p>
            <a:pPr marL="671195" algn="l" rtl="0" eaLnBrk="0">
              <a:lnSpc>
                <a:spcPct val="98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逻</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辑能力</a:t>
            </a:r>
            <a:endParaRPr lang="en-US" altLang="en-US" sz="1400" dirty="0"/>
          </a:p>
          <a:p>
            <a:pPr algn="l" rtl="0" eaLnBrk="0">
              <a:lnSpc>
                <a:spcPct val="110000"/>
              </a:lnSpc>
            </a:pPr>
            <a:endParaRPr lang="en-US" altLang="en-US" sz="800" dirty="0"/>
          </a:p>
          <a:p>
            <a:pPr algn="l" rtl="0" eaLnBrk="0">
              <a:lnSpc>
                <a:spcPct val="7000"/>
              </a:lnSpc>
            </a:pPr>
            <a:endParaRPr lang="en-US" altLang="en-US" sz="100" dirty="0"/>
          </a:p>
          <a:p>
            <a:pPr marL="303530" indent="-166370" algn="l" rtl="0" eaLnBrk="0">
              <a:lnSpc>
                <a:spcPct val="102000"/>
              </a:lnSpc>
            </a:pPr>
            <a:r>
              <a:rPr sz="1200" spc="20" dirty="0">
                <a:solidFill>
                  <a:srgbClr val="000000">
                    <a:alpha val="100000"/>
                  </a:srgbClr>
                </a:solidFill>
                <a:latin typeface="Arial" panose="020B0604020202020204"/>
                <a:ea typeface="Arial" panose="020B0604020202020204"/>
                <a:cs typeface="Arial" panose="020B0604020202020204"/>
              </a:rPr>
              <a:t>•</a:t>
            </a:r>
            <a:r>
              <a:rPr sz="1200" spc="20" dirty="0">
                <a:solidFill>
                  <a:srgbClr val="000000">
                    <a:alpha val="100000"/>
                  </a:srgbClr>
                </a:solidFill>
                <a:latin typeface="Arial" panose="020B0604020202020204"/>
                <a:ea typeface="Arial" panose="020B0604020202020204"/>
                <a:cs typeface="Arial" panose="020B0604020202020204"/>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对于一般的分类</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和简单</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的逻</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辑问题基本可以驾</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驭，</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且对于语义有一定</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解能力</a:t>
            </a:r>
            <a:endParaRPr lang="en-US" altLang="en-US" sz="1200" dirty="0"/>
          </a:p>
        </p:txBody>
      </p:sp>
      <p:sp>
        <p:nvSpPr>
          <p:cNvPr id="308" name="textbox 308"/>
          <p:cNvSpPr/>
          <p:nvPr/>
        </p:nvSpPr>
        <p:spPr>
          <a:xfrm>
            <a:off x="815278" y="314661"/>
            <a:ext cx="2534285" cy="440055"/>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3260"/>
              </a:lnSpc>
            </a:pPr>
            <a:r>
              <a:rPr sz="2700" spc="40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智谱</a:t>
            </a:r>
            <a:r>
              <a:rPr sz="2700" spc="38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ChatGLM</a:t>
            </a:r>
            <a:endParaRPr lang="en-US" altLang="en-US" sz="2700" dirty="0"/>
          </a:p>
        </p:txBody>
      </p:sp>
      <p:sp>
        <p:nvSpPr>
          <p:cNvPr id="309" name="textbox 309"/>
          <p:cNvSpPr/>
          <p:nvPr/>
        </p:nvSpPr>
        <p:spPr>
          <a:xfrm>
            <a:off x="5006340" y="3936491"/>
            <a:ext cx="2159635" cy="309879"/>
          </a:xfrm>
          <a:prstGeom prst="rect">
            <a:avLst/>
          </a:prstGeom>
          <a:solidFill>
            <a:srgbClr val="FFFFFF"/>
          </a:solidFill>
        </p:spPr>
        <p:txBody>
          <a:bodyPr vert="horz" wrap="square" lIns="0" tIns="0" rIns="0" bIns="0"/>
          <a:lstStyle/>
          <a:p>
            <a:pPr algn="l" rtl="0" eaLnBrk="0">
              <a:lnSpc>
                <a:spcPct val="116000"/>
              </a:lnSpc>
            </a:pPr>
            <a:endParaRPr lang="en-US" altLang="en-US" sz="300" dirty="0"/>
          </a:p>
          <a:p>
            <a:pPr marL="388620" algn="l" rtl="0" eaLnBrk="0">
              <a:lnSpc>
                <a:spcPts val="1870"/>
              </a:lnSpc>
              <a:spcBef>
                <a:spcPts val="0"/>
              </a:spcBef>
            </a:pPr>
            <a:r>
              <a:rPr sz="15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基础能力：</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347</a:t>
            </a:r>
            <a:endParaRPr lang="en-US" altLang="en-US" sz="1500" dirty="0"/>
          </a:p>
        </p:txBody>
      </p:sp>
      <p:sp>
        <p:nvSpPr>
          <p:cNvPr id="310" name="textbox 310"/>
          <p:cNvSpPr/>
          <p:nvPr/>
        </p:nvSpPr>
        <p:spPr>
          <a:xfrm>
            <a:off x="2913887" y="2090928"/>
            <a:ext cx="2159635" cy="308609"/>
          </a:xfrm>
          <a:prstGeom prst="rect">
            <a:avLst/>
          </a:prstGeom>
          <a:solidFill>
            <a:srgbClr val="FFFFFF"/>
          </a:solidFill>
        </p:spPr>
        <p:txBody>
          <a:bodyPr vert="horz" wrap="square" lIns="0" tIns="0" rIns="0" bIns="0"/>
          <a:lstStyle/>
          <a:p>
            <a:pPr algn="l" rtl="0" eaLnBrk="0">
              <a:lnSpc>
                <a:spcPct val="116000"/>
              </a:lnSpc>
            </a:pPr>
            <a:endParaRPr lang="en-US" altLang="en-US" sz="300" dirty="0"/>
          </a:p>
          <a:p>
            <a:pPr marL="593725" algn="l" rtl="0" eaLnBrk="0">
              <a:lnSpc>
                <a:spcPts val="1860"/>
              </a:lnSpc>
            </a:pPr>
            <a:r>
              <a:rPr sz="1500" spc="-4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4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270</a:t>
            </a:r>
            <a:endParaRPr lang="en-US" altLang="en-US" sz="1500" dirty="0"/>
          </a:p>
        </p:txBody>
      </p:sp>
      <p:sp>
        <p:nvSpPr>
          <p:cNvPr id="311" name="textbox 311"/>
          <p:cNvSpPr/>
          <p:nvPr/>
        </p:nvSpPr>
        <p:spPr>
          <a:xfrm>
            <a:off x="5006340" y="830580"/>
            <a:ext cx="2159635" cy="307340"/>
          </a:xfrm>
          <a:prstGeom prst="rect">
            <a:avLst/>
          </a:prstGeom>
          <a:solidFill>
            <a:srgbClr val="FFFFFF"/>
          </a:solidFill>
        </p:spPr>
        <p:txBody>
          <a:bodyPr vert="horz" wrap="square" lIns="0" tIns="0" rIns="0" bIns="0"/>
          <a:lstStyle/>
          <a:p>
            <a:pPr algn="l" rtl="0" eaLnBrk="0">
              <a:lnSpc>
                <a:spcPct val="116000"/>
              </a:lnSpc>
            </a:pPr>
            <a:endParaRPr lang="en-US" altLang="en-US" sz="300" dirty="0"/>
          </a:p>
          <a:p>
            <a:pPr marL="391795" algn="l" rtl="0" eaLnBrk="0">
              <a:lnSpc>
                <a:spcPts val="1850"/>
              </a:lnSpc>
            </a:pPr>
            <a:r>
              <a:rPr sz="15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工作提效：</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184</a:t>
            </a:r>
            <a:endParaRPr lang="en-US" altLang="en-US" sz="1500" dirty="0"/>
          </a:p>
        </p:txBody>
      </p:sp>
      <p:sp>
        <p:nvSpPr>
          <p:cNvPr id="312" name="textbox 312"/>
          <p:cNvSpPr/>
          <p:nvPr/>
        </p:nvSpPr>
        <p:spPr>
          <a:xfrm>
            <a:off x="8516111" y="2090928"/>
            <a:ext cx="2159635" cy="309245"/>
          </a:xfrm>
          <a:prstGeom prst="rect">
            <a:avLst/>
          </a:prstGeom>
          <a:solidFill>
            <a:srgbClr val="FFFFFF"/>
          </a:solidFill>
        </p:spPr>
        <p:txBody>
          <a:bodyPr vert="horz" wrap="square" lIns="0" tIns="0" rIns="0" bIns="0"/>
          <a:lstStyle/>
          <a:p>
            <a:pPr algn="l" rtl="0" eaLnBrk="0">
              <a:lnSpc>
                <a:spcPct val="116000"/>
              </a:lnSpc>
            </a:pPr>
            <a:endParaRPr lang="en-US" altLang="en-US" sz="300" dirty="0"/>
          </a:p>
          <a:p>
            <a:pPr marL="591185" algn="l" rtl="0" eaLnBrk="0">
              <a:lnSpc>
                <a:spcPts val="1865"/>
              </a:lnSpc>
            </a:pPr>
            <a:r>
              <a:rPr sz="1500" spc="-4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情商：</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4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14</a:t>
            </a:r>
            <a:r>
              <a:rPr sz="1500" spc="-2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2</a:t>
            </a:r>
            <a:endParaRPr lang="en-US" altLang="en-US" sz="1500" dirty="0"/>
          </a:p>
        </p:txBody>
      </p:sp>
      <p:pic>
        <p:nvPicPr>
          <p:cNvPr id="313" name="picture 313"/>
          <p:cNvPicPr>
            <a:picLocks noChangeAspect="1"/>
          </p:cNvPicPr>
          <p:nvPr/>
        </p:nvPicPr>
        <p:blipFill>
          <a:blip r:embed="rId1"/>
          <a:stretch>
            <a:fillRect/>
          </a:stretch>
        </p:blipFill>
        <p:spPr>
          <a:xfrm rot="21600000">
            <a:off x="11441938" y="0"/>
            <a:ext cx="750061" cy="754634"/>
          </a:xfrm>
          <a:prstGeom prst="rect">
            <a:avLst/>
          </a:prstGeom>
        </p:spPr>
      </p:pic>
      <p:sp>
        <p:nvSpPr>
          <p:cNvPr id="314" name="textbox 314"/>
          <p:cNvSpPr/>
          <p:nvPr/>
        </p:nvSpPr>
        <p:spPr>
          <a:xfrm>
            <a:off x="0" y="1524"/>
            <a:ext cx="2052954" cy="22987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775335" algn="l" rtl="0" eaLnBrk="0">
              <a:lnSpc>
                <a:spcPts val="1165"/>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逐家述</a:t>
            </a:r>
            <a:r>
              <a:rPr sz="9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评</a:t>
            </a:r>
            <a:endParaRPr lang="en-US" altLang="en-US" sz="900" dirty="0"/>
          </a:p>
        </p:txBody>
      </p:sp>
      <p:sp>
        <p:nvSpPr>
          <p:cNvPr id="315" name="textbox 315"/>
          <p:cNvSpPr/>
          <p:nvPr/>
        </p:nvSpPr>
        <p:spPr>
          <a:xfrm>
            <a:off x="11826024" y="6593923"/>
            <a:ext cx="113029" cy="11747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5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18</a:t>
            </a:r>
            <a:endParaRPr lang="en-US" alt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 name="table 316"/>
          <p:cNvGraphicFramePr>
            <a:graphicFrameLocks noGrp="1"/>
          </p:cNvGraphicFramePr>
          <p:nvPr/>
        </p:nvGraphicFramePr>
        <p:xfrm>
          <a:off x="557530" y="4026408"/>
          <a:ext cx="11036934" cy="2677795"/>
        </p:xfrm>
        <a:graphic>
          <a:graphicData uri="http://schemas.openxmlformats.org/drawingml/2006/table">
            <a:tbl>
              <a:tblPr/>
              <a:tblGrid>
                <a:gridCol w="11036934"/>
              </a:tblGrid>
              <a:tr h="2665095">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317" name="table 317"/>
          <p:cNvGraphicFramePr>
            <a:graphicFrameLocks noGrp="1"/>
          </p:cNvGraphicFramePr>
          <p:nvPr/>
        </p:nvGraphicFramePr>
        <p:xfrm>
          <a:off x="557530" y="929385"/>
          <a:ext cx="11036934" cy="1163320"/>
        </p:xfrm>
        <a:graphic>
          <a:graphicData uri="http://schemas.openxmlformats.org/drawingml/2006/table">
            <a:tbl>
              <a:tblPr/>
              <a:tblGrid>
                <a:gridCol w="11036934"/>
              </a:tblGrid>
              <a:tr h="1150620">
                <a:tc>
                  <a:txBody>
                    <a:bodyPr/>
                    <a:lstStyle/>
                    <a:p>
                      <a:pPr algn="l" rtl="0" eaLnBrk="0">
                        <a:lnSpc>
                          <a:spcPct val="102000"/>
                        </a:lnSpc>
                      </a:pPr>
                      <a:endParaRPr lang="en-US" altLang="en-US" sz="1000" dirty="0"/>
                    </a:p>
                    <a:p>
                      <a:pPr algn="l" rtl="0" eaLnBrk="0">
                        <a:lnSpc>
                          <a:spcPct val="102000"/>
                        </a:lnSpc>
                      </a:pPr>
                      <a:endParaRPr lang="en-US" altLang="en-US" sz="1000" dirty="0"/>
                    </a:p>
                    <a:p>
                      <a:pPr marL="169545" algn="l" rtl="0" eaLnBrk="0">
                        <a:lnSpc>
                          <a:spcPct val="97000"/>
                        </a:lnSpc>
                      </a:pPr>
                      <a:r>
                        <a:rPr sz="1200" spc="-40" dirty="0">
                          <a:solidFill>
                            <a:srgbClr val="000000">
                              <a:alpha val="100000"/>
                            </a:srgbClr>
                          </a:solidFill>
                          <a:latin typeface="Arial" panose="020B0604020202020204"/>
                          <a:ea typeface="Arial" panose="020B0604020202020204"/>
                          <a:cs typeface="Arial" panose="020B0604020202020204"/>
                        </a:rPr>
                        <a:t>•</a:t>
                      </a:r>
                      <a:r>
                        <a:rPr sz="1200" spc="-40" dirty="0">
                          <a:solidFill>
                            <a:srgbClr val="000000">
                              <a:alpha val="100000"/>
                            </a:srgbClr>
                          </a:solidFill>
                          <a:latin typeface="Arial" panose="020B0604020202020204"/>
                          <a:ea typeface="Arial" panose="020B0604020202020204"/>
                          <a:cs typeface="Arial" panose="020B0604020202020204"/>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律师：</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可以帮助其进行法律研究和背景调查，提供全面的法律</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识支持。</a:t>
                      </a:r>
                      <a:endParaRPr lang="en-US" altLang="en-US" sz="1200" dirty="0"/>
                    </a:p>
                    <a:p>
                      <a:pPr marL="169545" algn="l" rtl="0" eaLnBrk="0">
                        <a:lnSpc>
                          <a:spcPct val="97000"/>
                        </a:lnSpc>
                        <a:spcBef>
                          <a:spcPts val="1115"/>
                        </a:spcBef>
                      </a:pPr>
                      <a:r>
                        <a:rPr sz="1200" spc="-30" dirty="0">
                          <a:solidFill>
                            <a:srgbClr val="000000">
                              <a:alpha val="100000"/>
                            </a:srgbClr>
                          </a:solidFill>
                          <a:latin typeface="Arial" panose="020B0604020202020204"/>
                          <a:ea typeface="Arial" panose="020B0604020202020204"/>
                          <a:cs typeface="Arial" panose="020B0604020202020204"/>
                        </a:rPr>
                        <a:t>•</a:t>
                      </a:r>
                      <a:r>
                        <a:rPr sz="1200" spc="-30" dirty="0">
                          <a:solidFill>
                            <a:srgbClr val="000000">
                              <a:alpha val="100000"/>
                            </a:srgbClr>
                          </a:solidFill>
                          <a:latin typeface="Arial" panose="020B0604020202020204"/>
                          <a:ea typeface="Arial" panose="020B0604020202020204"/>
                          <a:cs typeface="Arial" panose="020B0604020202020204"/>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新闻工作者：</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可以自动生成新闻稿件，根据数据和事实快速撰写新闻报道，减少了人工的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劳动量和时间成本。</a:t>
                      </a:r>
                      <a:endParaRPr lang="en-US" altLang="en-US" sz="1200" dirty="0"/>
                    </a:p>
                    <a:p>
                      <a:pPr algn="l" rtl="0" eaLnBrk="0">
                        <a:lnSpc>
                          <a:spcPct val="104000"/>
                        </a:lnSpc>
                      </a:pPr>
                      <a:endParaRPr lang="en-US" altLang="en-US" sz="800" dirty="0"/>
                    </a:p>
                    <a:p>
                      <a:pPr marL="169545" algn="l" rtl="0" eaLnBrk="0">
                        <a:lnSpc>
                          <a:spcPct val="97000"/>
                        </a:lnSpc>
                        <a:spcBef>
                          <a:spcPts val="0"/>
                        </a:spcBef>
                      </a:pPr>
                      <a:r>
                        <a:rPr sz="1200" spc="-30" dirty="0">
                          <a:solidFill>
                            <a:srgbClr val="000000">
                              <a:alpha val="100000"/>
                            </a:srgbClr>
                          </a:solidFill>
                          <a:latin typeface="Arial" panose="020B0604020202020204"/>
                          <a:ea typeface="Arial" panose="020B0604020202020204"/>
                          <a:cs typeface="Arial" panose="020B0604020202020204"/>
                        </a:rPr>
                        <a:t>•</a:t>
                      </a:r>
                      <a:r>
                        <a:rPr sz="1200" spc="-30" dirty="0">
                          <a:solidFill>
                            <a:srgbClr val="000000">
                              <a:alpha val="100000"/>
                            </a:srgbClr>
                          </a:solidFill>
                          <a:latin typeface="Arial" panose="020B0604020202020204"/>
                          <a:ea typeface="Arial" panose="020B0604020202020204"/>
                          <a:cs typeface="Arial" panose="020B0604020202020204"/>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营销人员：</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帮助其更好地理解市场、满足客户需求，并在竞争激烈的市场环境中取得更</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的业绩。</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318" name="table 318"/>
          <p:cNvGraphicFramePr>
            <a:graphicFrameLocks noGrp="1"/>
          </p:cNvGraphicFramePr>
          <p:nvPr/>
        </p:nvGraphicFramePr>
        <p:xfrm>
          <a:off x="557530" y="2345182"/>
          <a:ext cx="5412104" cy="1588135"/>
        </p:xfrm>
        <a:graphic>
          <a:graphicData uri="http://schemas.openxmlformats.org/drawingml/2006/table">
            <a:tbl>
              <a:tblPr/>
              <a:tblGrid>
                <a:gridCol w="5412104"/>
              </a:tblGrid>
              <a:tr h="1575435">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319" name="table 319"/>
          <p:cNvGraphicFramePr>
            <a:graphicFrameLocks noGrp="1"/>
          </p:cNvGraphicFramePr>
          <p:nvPr/>
        </p:nvGraphicFramePr>
        <p:xfrm>
          <a:off x="6182613" y="2345182"/>
          <a:ext cx="5412104" cy="1588135"/>
        </p:xfrm>
        <a:graphic>
          <a:graphicData uri="http://schemas.openxmlformats.org/drawingml/2006/table">
            <a:tbl>
              <a:tblPr/>
              <a:tblGrid>
                <a:gridCol w="5412104"/>
              </a:tblGrid>
              <a:tr h="1575435">
                <a:tc>
                  <a:txBody>
                    <a:bodyPr/>
                    <a:lstStyle/>
                    <a:p>
                      <a:pPr algn="l" rtl="0" eaLnBrk="0">
                        <a:lnSpc>
                          <a:spcPct val="100000"/>
                        </a:lnSpc>
                      </a:pP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320" name="textbox 320"/>
          <p:cNvSpPr/>
          <p:nvPr/>
        </p:nvSpPr>
        <p:spPr>
          <a:xfrm>
            <a:off x="641604" y="4401311"/>
            <a:ext cx="3597275" cy="2218054"/>
          </a:xfrm>
          <a:prstGeom prst="rect">
            <a:avLst/>
          </a:prstGeom>
          <a:solidFill>
            <a:srgbClr val="F2F2F2">
              <a:alpha val="49803"/>
            </a:srgbClr>
          </a:solidFill>
        </p:spPr>
        <p:txBody>
          <a:bodyPr vert="horz" wrap="square" lIns="0" tIns="0" rIns="0" bIns="0"/>
          <a:lstStyle/>
          <a:p>
            <a:pPr algn="l" rtl="0" eaLnBrk="0">
              <a:lnSpc>
                <a:spcPct val="105000"/>
              </a:lnSpc>
            </a:pPr>
            <a:endParaRPr lang="en-US" altLang="en-US" sz="900" dirty="0"/>
          </a:p>
          <a:p>
            <a:pPr marL="1374140"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语</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言能力</a:t>
            </a:r>
            <a:endParaRPr lang="en-US" altLang="en-US" sz="1400" dirty="0"/>
          </a:p>
          <a:p>
            <a:pPr algn="l" rtl="0" eaLnBrk="0">
              <a:lnSpc>
                <a:spcPct val="102000"/>
              </a:lnSpc>
            </a:pPr>
            <a:endParaRPr lang="en-US" altLang="en-US" sz="1000" dirty="0"/>
          </a:p>
          <a:p>
            <a:pPr marL="339090" indent="-165735" algn="l" rtl="0" eaLnBrk="0">
              <a:lnSpc>
                <a:spcPct val="132000"/>
              </a:lnSpc>
              <a:spcBef>
                <a:spcPts val="360"/>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具备较广泛的词汇知识和深入的语言理</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解能</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力，</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能够准确、凝练地表达各种复杂的概念</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D0D0D">
                    <a:alpha val="100000"/>
                  </a:srgbClr>
                </a:solidFill>
                <a:latin typeface="微软雅黑" panose="020B0503020204020204" charset="-122"/>
                <a:ea typeface="微软雅黑" panose="020B0503020204020204" charset="-122"/>
                <a:cs typeface="微软雅黑" panose="020B0503020204020204" charset="-122"/>
              </a:rPr>
              <a:t>和观点</a:t>
            </a: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8000"/>
              </a:lnSpc>
            </a:pPr>
            <a:endParaRPr lang="en-US" altLang="en-US" sz="600" dirty="0"/>
          </a:p>
          <a:p>
            <a:pPr marL="337820" indent="-164465" algn="l" rtl="0" eaLnBrk="0">
              <a:lnSpc>
                <a:spcPct val="132000"/>
              </a:lnSpc>
              <a:spcBef>
                <a:spcPts val="5"/>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在语义理解和推断方面，能够深入洞察</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文本</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背</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后的意图和情感，为人们提供更准确的回</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应和建议</a:t>
            </a:r>
            <a:r>
              <a:rPr sz="1200" spc="-3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sp>
        <p:nvSpPr>
          <p:cNvPr id="321" name="textbox 321"/>
          <p:cNvSpPr/>
          <p:nvPr/>
        </p:nvSpPr>
        <p:spPr>
          <a:xfrm>
            <a:off x="7950707" y="4401311"/>
            <a:ext cx="3597275" cy="2202179"/>
          </a:xfrm>
          <a:prstGeom prst="rect">
            <a:avLst/>
          </a:prstGeom>
          <a:solidFill>
            <a:srgbClr val="F8F8F8"/>
          </a:solidFill>
        </p:spPr>
        <p:txBody>
          <a:bodyPr vert="horz" wrap="square" lIns="0" tIns="0" rIns="0" bIns="0"/>
          <a:lstStyle/>
          <a:p>
            <a:pPr algn="l" rtl="0" eaLnBrk="0">
              <a:lnSpc>
                <a:spcPct val="106000"/>
              </a:lnSpc>
            </a:pPr>
            <a:endParaRPr lang="en-US" altLang="en-US" sz="900" dirty="0"/>
          </a:p>
          <a:p>
            <a:pPr marL="1624965" algn="l" rtl="0" eaLnBrk="0">
              <a:lnSpc>
                <a:spcPct val="97000"/>
              </a:lnSpc>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多模态</a:t>
            </a:r>
            <a:endParaRPr lang="en-US" altLang="en-US" sz="1400" dirty="0"/>
          </a:p>
          <a:p>
            <a:pPr marL="412750" indent="-167640" algn="l" rtl="0" eaLnBrk="0">
              <a:lnSpc>
                <a:spcPct val="151000"/>
              </a:lnSpc>
              <a:spcBef>
                <a:spcPts val="785"/>
              </a:spcBef>
            </a:pPr>
            <a:r>
              <a:rPr sz="1200" spc="-20" dirty="0">
                <a:solidFill>
                  <a:srgbClr val="0D0D0D">
                    <a:alpha val="100000"/>
                  </a:srgbClr>
                </a:solidFill>
                <a:latin typeface="Arial" panose="020B0604020202020204"/>
                <a:ea typeface="Arial" panose="020B0604020202020204"/>
                <a:cs typeface="Arial" panose="020B0604020202020204"/>
              </a:rPr>
              <a:t>•</a:t>
            </a:r>
            <a:r>
              <a:rPr sz="1200" spc="-20" dirty="0">
                <a:solidFill>
                  <a:srgbClr val="0D0D0D">
                    <a:alpha val="100000"/>
                  </a:srgbClr>
                </a:solidFill>
                <a:latin typeface="Arial" panose="020B0604020202020204"/>
                <a:ea typeface="Arial" panose="020B0604020202020204"/>
                <a:cs typeface="Arial" panose="020B0604020202020204"/>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目前暂时欠缺处理多种输入模态</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如图像、</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文字和语音、</a:t>
            </a: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现全方位的信息理解和</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分</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析的</a:t>
            </a:r>
            <a:endParaRPr lang="en-US" altLang="en-US" sz="1200" dirty="0"/>
          </a:p>
          <a:p>
            <a:pPr marL="412750" algn="l" rtl="0" eaLnBrk="0">
              <a:lnSpc>
                <a:spcPct val="89000"/>
              </a:lnSpc>
              <a:spcBef>
                <a:spcPts val="755"/>
              </a:spcBef>
            </a:pP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能力。</a:t>
            </a: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D0D0D">
                    <a:alpha val="100000"/>
                  </a:srgbClr>
                </a:solidFill>
                <a:latin typeface="微软雅黑" panose="020B0503020204020204" charset="-122"/>
                <a:ea typeface="微软雅黑" panose="020B0503020204020204" charset="-122"/>
                <a:cs typeface="微软雅黑" panose="020B0503020204020204" charset="-122"/>
              </a:rPr>
              <a:t>无法准确地将文字描述转化为</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高</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质量</a:t>
            </a:r>
            <a:endParaRPr lang="en-US" altLang="en-US" sz="1200" dirty="0"/>
          </a:p>
          <a:p>
            <a:pPr marL="418465" algn="l" rtl="0" eaLnBrk="0">
              <a:lnSpc>
                <a:spcPts val="2160"/>
              </a:lnSpc>
            </a:pPr>
            <a:r>
              <a:rPr sz="1100" spc="-70" dirty="0">
                <a:solidFill>
                  <a:srgbClr val="0D0D0D">
                    <a:alpha val="100000"/>
                  </a:srgbClr>
                </a:solidFill>
                <a:latin typeface="微软雅黑" panose="020B0503020204020204" charset="-122"/>
                <a:ea typeface="微软雅黑" panose="020B0503020204020204" charset="-122"/>
                <a:cs typeface="微软雅黑" panose="020B0503020204020204" charset="-122"/>
              </a:rPr>
              <a:t>的图像。</a:t>
            </a:r>
            <a:endParaRPr lang="en-US" altLang="en-US" sz="1100" dirty="0"/>
          </a:p>
        </p:txBody>
      </p:sp>
      <p:sp>
        <p:nvSpPr>
          <p:cNvPr id="322" name="textbox 322"/>
          <p:cNvSpPr/>
          <p:nvPr/>
        </p:nvSpPr>
        <p:spPr>
          <a:xfrm>
            <a:off x="4296155" y="4401311"/>
            <a:ext cx="3596640" cy="2218689"/>
          </a:xfrm>
          <a:prstGeom prst="rect">
            <a:avLst/>
          </a:prstGeom>
          <a:solidFill>
            <a:srgbClr val="F2F2F2">
              <a:alpha val="49803"/>
            </a:srgbClr>
          </a:solidFill>
        </p:spPr>
        <p:txBody>
          <a:bodyPr vert="horz" wrap="square" lIns="0" tIns="0" rIns="0" bIns="0"/>
          <a:lstStyle/>
          <a:p>
            <a:pPr algn="l" rtl="0" eaLnBrk="0">
              <a:lnSpc>
                <a:spcPct val="105000"/>
              </a:lnSpc>
            </a:pPr>
            <a:endParaRPr lang="en-US" altLang="en-US" sz="900" dirty="0"/>
          </a:p>
          <a:p>
            <a:pPr marL="1486535" algn="l" rtl="0" eaLnBrk="0">
              <a:lnSpc>
                <a:spcPct val="98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AI</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向善</a:t>
            </a:r>
            <a:endParaRPr lang="en-US" altLang="en-US" sz="1400" dirty="0"/>
          </a:p>
          <a:p>
            <a:pPr algn="l" rtl="0" eaLnBrk="0">
              <a:lnSpc>
                <a:spcPct val="101000"/>
              </a:lnSpc>
            </a:pPr>
            <a:endParaRPr lang="en-US" altLang="en-US" sz="1000" dirty="0"/>
          </a:p>
          <a:p>
            <a:pPr marL="329565" indent="-164465" algn="l" rtl="0" eaLnBrk="0">
              <a:lnSpc>
                <a:spcPct val="132000"/>
              </a:lnSpc>
              <a:spcBef>
                <a:spcPts val="365"/>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积极参与社会问题的解决和倡导，为用</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户提</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供</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有益的建议、支持和资源，帮助推动社会</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D0D0D">
                    <a:alpha val="100000"/>
                  </a:srgbClr>
                </a:solidFill>
                <a:latin typeface="微软雅黑" panose="020B0503020204020204" charset="-122"/>
                <a:ea typeface="微软雅黑" panose="020B0503020204020204" charset="-122"/>
                <a:cs typeface="微软雅黑" panose="020B0503020204020204" charset="-122"/>
              </a:rPr>
              <a:t>进步和正面变革</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3000"/>
              </a:lnSpc>
            </a:pPr>
            <a:endParaRPr lang="en-US" altLang="en-US" sz="600" dirty="0"/>
          </a:p>
          <a:p>
            <a:pPr marL="330835" indent="-166370" algn="l" rtl="0" eaLnBrk="0">
              <a:lnSpc>
                <a:spcPct val="133000"/>
              </a:lnSpc>
              <a:spcBef>
                <a:spcPts val="0"/>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致力于对抗恶意行为和有害内容，努力</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维护</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网络</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空间的安全和健康，保护用户免受不良</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D0D0D">
                    <a:alpha val="100000"/>
                  </a:srgbClr>
                </a:solidFill>
                <a:latin typeface="微软雅黑" panose="020B0503020204020204" charset="-122"/>
                <a:ea typeface="微软雅黑" panose="020B0503020204020204" charset="-122"/>
                <a:cs typeface="微软雅黑" panose="020B0503020204020204" charset="-122"/>
              </a:rPr>
              <a:t>影响</a:t>
            </a:r>
            <a:r>
              <a:rPr sz="1200" spc="-5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sp>
        <p:nvSpPr>
          <p:cNvPr id="323" name="textbox 323"/>
          <p:cNvSpPr/>
          <p:nvPr/>
        </p:nvSpPr>
        <p:spPr>
          <a:xfrm>
            <a:off x="6310883" y="2535935"/>
            <a:ext cx="5156200" cy="1274444"/>
          </a:xfrm>
          <a:prstGeom prst="rect">
            <a:avLst/>
          </a:prstGeom>
          <a:solidFill>
            <a:srgbClr val="F2F2F2">
              <a:alpha val="49803"/>
            </a:srgbClr>
          </a:solidFill>
        </p:spPr>
        <p:txBody>
          <a:bodyPr vert="horz" wrap="square" lIns="0" tIns="0" rIns="0" bIns="0"/>
          <a:lstStyle/>
          <a:p>
            <a:pPr algn="l" rtl="0" eaLnBrk="0">
              <a:lnSpc>
                <a:spcPct val="127000"/>
              </a:lnSpc>
            </a:pPr>
            <a:endParaRPr lang="en-US" altLang="en-US" sz="1000" dirty="0"/>
          </a:p>
          <a:p>
            <a:pPr algn="l" rtl="0" eaLnBrk="0">
              <a:lnSpc>
                <a:spcPct val="128000"/>
              </a:lnSpc>
            </a:pPr>
            <a:endParaRPr lang="en-US" altLang="en-US" sz="1000" dirty="0"/>
          </a:p>
          <a:p>
            <a:pPr algn="l" rtl="0" eaLnBrk="0">
              <a:lnSpc>
                <a:spcPct val="7000"/>
              </a:lnSpc>
            </a:pPr>
            <a:endParaRPr lang="en-US" altLang="en-US" sz="100" dirty="0"/>
          </a:p>
          <a:p>
            <a:pPr marL="452120" indent="-281940" algn="l" rtl="0" eaLnBrk="0">
              <a:lnSpc>
                <a:spcPct val="99000"/>
              </a:lnSpc>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在与朋友</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相处方面表现出友善和包容的态度，能够提供真诚的建议和</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支持，加强彼此之间的友谊</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455930" indent="-285750" algn="l" rtl="0" eaLnBrk="0">
              <a:lnSpc>
                <a:spcPct val="99000"/>
              </a:lnSpc>
              <a:spcBef>
                <a:spcPts val="25"/>
              </a:spcBef>
            </a:pPr>
            <a:r>
              <a:rPr sz="1200" spc="10" dirty="0">
                <a:solidFill>
                  <a:srgbClr val="0D0D0D">
                    <a:alpha val="100000"/>
                  </a:srgbClr>
                </a:solidFill>
                <a:latin typeface="Arial" panose="020B0604020202020204"/>
                <a:ea typeface="Arial" panose="020B0604020202020204"/>
                <a:cs typeface="Arial" panose="020B0604020202020204"/>
              </a:rPr>
              <a:t>•</a:t>
            </a:r>
            <a:r>
              <a:rPr sz="1200" spc="10" dirty="0">
                <a:solidFill>
                  <a:srgbClr val="0D0D0D">
                    <a:alpha val="100000"/>
                  </a:srgbClr>
                </a:solidFill>
                <a:latin typeface="Arial" panose="020B0604020202020204"/>
                <a:ea typeface="Arial" panose="020B0604020202020204"/>
                <a:cs typeface="Arial" panose="020B0604020202020204"/>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在处理情</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绪管理方面的问题时还有改进的余地，可以通过进一步调整</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D0D0D">
                    <a:alpha val="100000"/>
                  </a:srgbClr>
                </a:solidFill>
                <a:latin typeface="微软雅黑" panose="020B0503020204020204" charset="-122"/>
                <a:ea typeface="微软雅黑" panose="020B0503020204020204" charset="-122"/>
                <a:cs typeface="微软雅黑" panose="020B0503020204020204" charset="-122"/>
              </a:rPr>
              <a:t>以更好地处理冲突和</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困扰。</a:t>
            </a:r>
            <a:endParaRPr lang="en-US" altLang="en-US" sz="1200" dirty="0"/>
          </a:p>
        </p:txBody>
      </p:sp>
      <p:sp>
        <p:nvSpPr>
          <p:cNvPr id="324" name="textbox 324"/>
          <p:cNvSpPr/>
          <p:nvPr/>
        </p:nvSpPr>
        <p:spPr>
          <a:xfrm>
            <a:off x="2412491" y="2535935"/>
            <a:ext cx="1701164" cy="1273810"/>
          </a:xfrm>
          <a:prstGeom prst="rect">
            <a:avLst/>
          </a:prstGeom>
          <a:solidFill>
            <a:srgbClr val="F2F2F2">
              <a:alpha val="49803"/>
            </a:srgbClr>
          </a:solidFill>
        </p:spPr>
        <p:txBody>
          <a:bodyPr vert="horz" wrap="square" lIns="0" tIns="0" rIns="0" bIns="0"/>
          <a:lstStyle/>
          <a:p>
            <a:pPr algn="l" rtl="0" eaLnBrk="0">
              <a:lnSpc>
                <a:spcPct val="119000"/>
              </a:lnSpc>
            </a:pPr>
            <a:endParaRPr lang="en-US" altLang="en-US" sz="500" dirty="0"/>
          </a:p>
          <a:p>
            <a:pPr marL="443230" algn="l" rtl="0" eaLnBrk="0">
              <a:lnSpc>
                <a:spcPct val="97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专业</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知识</a:t>
            </a:r>
            <a:endParaRPr lang="en-US" altLang="en-US" sz="1400" dirty="0"/>
          </a:p>
          <a:p>
            <a:pPr algn="l" rtl="0" eaLnBrk="0">
              <a:lnSpc>
                <a:spcPct val="108000"/>
              </a:lnSpc>
            </a:pPr>
            <a:endParaRPr lang="en-US" altLang="en-US" sz="600" dirty="0"/>
          </a:p>
          <a:p>
            <a:pPr marL="321310" indent="-165735" algn="l" rtl="0" eaLnBrk="0">
              <a:lnSpc>
                <a:spcPct val="102000"/>
              </a:lnSpc>
              <a:spcBef>
                <a:spcPts val="5"/>
              </a:spcBef>
            </a:pPr>
            <a:r>
              <a:rPr sz="1100" spc="10" dirty="0">
                <a:solidFill>
                  <a:srgbClr val="0D0D0D">
                    <a:alpha val="100000"/>
                  </a:srgbClr>
                </a:solidFill>
                <a:latin typeface="Arial" panose="020B0604020202020204"/>
                <a:ea typeface="Arial" panose="020B0604020202020204"/>
                <a:cs typeface="Arial" panose="020B0604020202020204"/>
              </a:rPr>
              <a:t>•</a:t>
            </a:r>
            <a:r>
              <a:rPr sz="1100" spc="10" dirty="0">
                <a:solidFill>
                  <a:srgbClr val="0D0D0D">
                    <a:alpha val="100000"/>
                  </a:srgbClr>
                </a:solidFill>
                <a:latin typeface="Arial" panose="020B0604020202020204"/>
                <a:ea typeface="Arial" panose="020B0604020202020204"/>
                <a:cs typeface="Arial" panose="020B0604020202020204"/>
              </a:rPr>
              <a:t>  </a:t>
            </a:r>
            <a:r>
              <a:rPr sz="1100" spc="0" dirty="0">
                <a:solidFill>
                  <a:srgbClr val="0D0D0D">
                    <a:alpha val="100000"/>
                  </a:srgbClr>
                </a:solidFill>
                <a:latin typeface="Arial" panose="020B0604020202020204"/>
                <a:ea typeface="Arial" panose="020B0604020202020204"/>
                <a:cs typeface="Arial" panose="020B0604020202020204"/>
              </a:rPr>
              <a:t> </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能够解决特定领域的</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复杂</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问题；在跟踪最</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新的</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研究和领域进展</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方面</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还有改进空间</a:t>
            </a:r>
            <a:endParaRPr lang="en-US" altLang="en-US" sz="1100" dirty="0"/>
          </a:p>
        </p:txBody>
      </p:sp>
      <p:sp>
        <p:nvSpPr>
          <p:cNvPr id="325" name="textbox 325"/>
          <p:cNvSpPr/>
          <p:nvPr/>
        </p:nvSpPr>
        <p:spPr>
          <a:xfrm>
            <a:off x="4183379" y="2535935"/>
            <a:ext cx="1701164" cy="1273810"/>
          </a:xfrm>
          <a:prstGeom prst="rect">
            <a:avLst/>
          </a:prstGeom>
          <a:solidFill>
            <a:srgbClr val="F2F2F2">
              <a:alpha val="49803"/>
            </a:srgbClr>
          </a:solidFill>
        </p:spPr>
        <p:txBody>
          <a:bodyPr vert="horz" wrap="square" lIns="0" tIns="0" rIns="0" bIns="0"/>
          <a:lstStyle/>
          <a:p>
            <a:pPr algn="l" rtl="0" eaLnBrk="0">
              <a:lnSpc>
                <a:spcPct val="112000"/>
              </a:lnSpc>
            </a:pPr>
            <a:endParaRPr lang="en-US" altLang="en-US" sz="500" dirty="0"/>
          </a:p>
          <a:p>
            <a:pPr marL="49593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逻</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辑能力</a:t>
            </a:r>
            <a:endParaRPr lang="en-US" altLang="en-US" sz="1400" dirty="0"/>
          </a:p>
          <a:p>
            <a:pPr algn="l" rtl="0" eaLnBrk="0">
              <a:lnSpc>
                <a:spcPct val="103000"/>
              </a:lnSpc>
            </a:pPr>
            <a:endParaRPr lang="en-US" altLang="en-US" sz="600" dirty="0"/>
          </a:p>
          <a:p>
            <a:pPr marL="330200" indent="-165735" algn="l" rtl="0" eaLnBrk="0">
              <a:lnSpc>
                <a:spcPct val="102000"/>
              </a:lnSpc>
              <a:spcBef>
                <a:spcPts val="5"/>
              </a:spcBef>
            </a:pPr>
            <a:r>
              <a:rPr sz="1100" spc="10" dirty="0">
                <a:solidFill>
                  <a:srgbClr val="0D0D0D">
                    <a:alpha val="100000"/>
                  </a:srgbClr>
                </a:solidFill>
                <a:latin typeface="Arial" panose="020B0604020202020204"/>
                <a:ea typeface="Arial" panose="020B0604020202020204"/>
                <a:cs typeface="Arial" panose="020B0604020202020204"/>
              </a:rPr>
              <a:t>•</a:t>
            </a:r>
            <a:r>
              <a:rPr sz="1100" spc="10" dirty="0">
                <a:solidFill>
                  <a:srgbClr val="0D0D0D">
                    <a:alpha val="100000"/>
                  </a:srgbClr>
                </a:solidFill>
                <a:latin typeface="Arial" panose="020B0604020202020204"/>
                <a:ea typeface="Arial" panose="020B0604020202020204"/>
                <a:cs typeface="Arial" panose="020B0604020202020204"/>
              </a:rPr>
              <a:t>  </a:t>
            </a:r>
            <a:r>
              <a:rPr sz="1100" spc="0" dirty="0">
                <a:solidFill>
                  <a:srgbClr val="0D0D0D">
                    <a:alpha val="100000"/>
                  </a:srgbClr>
                </a:solidFill>
                <a:latin typeface="Arial" panose="020B0604020202020204"/>
                <a:ea typeface="Arial" panose="020B0604020202020204"/>
                <a:cs typeface="Arial" panose="020B0604020202020204"/>
              </a:rPr>
              <a:t> </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能够识别和纠正逻</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辑错</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误和谬误，提</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供准</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确和可靠的逻</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辑</a:t>
            </a:r>
            <a:r>
              <a:rPr sz="11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论证和解释</a:t>
            </a:r>
            <a:endParaRPr lang="en-US" altLang="en-US" sz="1100" dirty="0"/>
          </a:p>
        </p:txBody>
      </p:sp>
      <p:sp>
        <p:nvSpPr>
          <p:cNvPr id="326" name="textbox 326"/>
          <p:cNvSpPr/>
          <p:nvPr/>
        </p:nvSpPr>
        <p:spPr>
          <a:xfrm>
            <a:off x="641604" y="2535935"/>
            <a:ext cx="1701164" cy="1275080"/>
          </a:xfrm>
          <a:prstGeom prst="rect">
            <a:avLst/>
          </a:prstGeom>
          <a:solidFill>
            <a:srgbClr val="F2F2F2">
              <a:alpha val="49803"/>
            </a:srgbClr>
          </a:solidFill>
        </p:spPr>
        <p:txBody>
          <a:bodyPr vert="horz" wrap="square" lIns="0" tIns="0" rIns="0" bIns="0"/>
          <a:lstStyle/>
          <a:p>
            <a:pPr algn="l" rtl="0" eaLnBrk="0">
              <a:lnSpc>
                <a:spcPct val="101000"/>
              </a:lnSpc>
            </a:pPr>
            <a:endParaRPr lang="en-US" altLang="en-US" sz="600" dirty="0"/>
          </a:p>
          <a:p>
            <a:pPr marL="641985" algn="l" rtl="0" eaLnBrk="0">
              <a:lnSpc>
                <a:spcPct val="98000"/>
              </a:lnSpc>
              <a:spcBef>
                <a:spcPts val="5"/>
              </a:spcBef>
            </a:pP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常识</a:t>
            </a:r>
            <a:endParaRPr lang="en-US" altLang="en-US" sz="1400" dirty="0"/>
          </a:p>
          <a:p>
            <a:pPr algn="l" rtl="0" eaLnBrk="0">
              <a:lnSpc>
                <a:spcPct val="118000"/>
              </a:lnSpc>
            </a:pPr>
            <a:endParaRPr lang="en-US" altLang="en-US" sz="500" dirty="0"/>
          </a:p>
          <a:p>
            <a:pPr marL="359410" indent="-166370" algn="l" rtl="0" eaLnBrk="0">
              <a:lnSpc>
                <a:spcPct val="103000"/>
              </a:lnSpc>
              <a:spcBef>
                <a:spcPts val="5"/>
              </a:spcBef>
            </a:pPr>
            <a:r>
              <a:rPr sz="1200" spc="30" dirty="0">
                <a:solidFill>
                  <a:srgbClr val="0D0D0D">
                    <a:alpha val="100000"/>
                  </a:srgbClr>
                </a:solidFill>
                <a:latin typeface="Arial" panose="020B0604020202020204"/>
                <a:ea typeface="Arial" panose="020B0604020202020204"/>
                <a:cs typeface="Arial" panose="020B0604020202020204"/>
              </a:rPr>
              <a:t>•</a:t>
            </a:r>
            <a:r>
              <a:rPr sz="1200" spc="30" dirty="0">
                <a:solidFill>
                  <a:srgbClr val="0D0D0D">
                    <a:alpha val="100000"/>
                  </a:srgbClr>
                </a:solidFill>
                <a:latin typeface="Arial" panose="020B0604020202020204"/>
                <a:ea typeface="Arial" panose="020B0604020202020204"/>
                <a:cs typeface="Arial" panose="020B0604020202020204"/>
              </a:rPr>
              <a:t>  </a:t>
            </a:r>
            <a:r>
              <a:rPr sz="1200" spc="30" dirty="0">
                <a:solidFill>
                  <a:srgbClr val="0D0D0D">
                    <a:alpha val="100000"/>
                  </a:srgbClr>
                </a:solidFill>
                <a:latin typeface="微软雅黑" panose="020B0503020204020204" charset="-122"/>
                <a:ea typeface="微软雅黑" panose="020B0503020204020204" charset="-122"/>
                <a:cs typeface="微软雅黑" panose="020B0503020204020204" charset="-122"/>
              </a:rPr>
              <a:t>在常识</a:t>
            </a:r>
            <a:r>
              <a:rPr sz="1200" spc="20" dirty="0">
                <a:solidFill>
                  <a:srgbClr val="0D0D0D">
                    <a:alpha val="100000"/>
                  </a:srgbClr>
                </a:solidFill>
                <a:latin typeface="微软雅黑" panose="020B0503020204020204" charset="-122"/>
                <a:ea typeface="微软雅黑" panose="020B0503020204020204" charset="-122"/>
                <a:cs typeface="微软雅黑" panose="020B0503020204020204" charset="-122"/>
              </a:rPr>
              <a:t>推</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理和解</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10" dirty="0">
                <a:solidFill>
                  <a:srgbClr val="0D0D0D">
                    <a:alpha val="100000"/>
                  </a:srgbClr>
                </a:solidFill>
                <a:latin typeface="微软雅黑" panose="020B0503020204020204" charset="-122"/>
                <a:ea typeface="微软雅黑" panose="020B0503020204020204" charset="-122"/>
                <a:cs typeface="微软雅黑" panose="020B0503020204020204" charset="-122"/>
              </a:rPr>
              <a:t>释方面表现及格</a:t>
            </a:r>
            <a:r>
              <a:rPr sz="1200" spc="-9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并不</a:t>
            </a:r>
            <a:r>
              <a:rPr sz="120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突出</a:t>
            </a:r>
            <a:endParaRPr lang="en-US" altLang="en-US" sz="1200" dirty="0"/>
          </a:p>
        </p:txBody>
      </p:sp>
      <p:sp>
        <p:nvSpPr>
          <p:cNvPr id="327" name="textbox 327"/>
          <p:cNvSpPr/>
          <p:nvPr/>
        </p:nvSpPr>
        <p:spPr>
          <a:xfrm>
            <a:off x="4995671" y="781811"/>
            <a:ext cx="2161539" cy="307340"/>
          </a:xfrm>
          <a:prstGeom prst="rect">
            <a:avLst/>
          </a:prstGeom>
          <a:solidFill>
            <a:srgbClr val="FFFFFF"/>
          </a:solidFill>
        </p:spPr>
        <p:txBody>
          <a:bodyPr vert="horz" wrap="square" lIns="0" tIns="0" rIns="0" bIns="0"/>
          <a:lstStyle/>
          <a:p>
            <a:pPr algn="l" rtl="0" eaLnBrk="0">
              <a:lnSpc>
                <a:spcPct val="113000"/>
              </a:lnSpc>
            </a:pPr>
            <a:endParaRPr lang="en-US" altLang="en-US" sz="300" dirty="0"/>
          </a:p>
          <a:p>
            <a:pPr marL="392430" algn="l" rtl="0" eaLnBrk="0">
              <a:lnSpc>
                <a:spcPts val="1850"/>
              </a:lnSpc>
              <a:spcBef>
                <a:spcPts val="5"/>
              </a:spcBef>
            </a:pPr>
            <a:r>
              <a:rPr sz="15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工作提效：</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158</a:t>
            </a:r>
            <a:endParaRPr lang="en-US" altLang="en-US" sz="1500" dirty="0"/>
          </a:p>
        </p:txBody>
      </p:sp>
      <p:sp>
        <p:nvSpPr>
          <p:cNvPr id="328" name="textbox 328"/>
          <p:cNvSpPr/>
          <p:nvPr/>
        </p:nvSpPr>
        <p:spPr>
          <a:xfrm>
            <a:off x="4995671" y="4026408"/>
            <a:ext cx="2161539" cy="309879"/>
          </a:xfrm>
          <a:prstGeom prst="rect">
            <a:avLst/>
          </a:prstGeom>
          <a:solidFill>
            <a:srgbClr val="FFFFFF"/>
          </a:solidFill>
        </p:spPr>
        <p:txBody>
          <a:bodyPr vert="horz" wrap="square" lIns="0" tIns="0" rIns="0" bIns="0"/>
          <a:lstStyle/>
          <a:p>
            <a:pPr algn="l" rtl="0" eaLnBrk="0">
              <a:lnSpc>
                <a:spcPct val="115000"/>
              </a:lnSpc>
            </a:pPr>
            <a:endParaRPr lang="en-US" altLang="en-US" sz="300" dirty="0"/>
          </a:p>
          <a:p>
            <a:pPr marL="389255" algn="l" rtl="0" eaLnBrk="0">
              <a:lnSpc>
                <a:spcPts val="1870"/>
              </a:lnSpc>
              <a:spcBef>
                <a:spcPts val="0"/>
              </a:spcBef>
            </a:pPr>
            <a:r>
              <a:rPr sz="15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基础能力：</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314</a:t>
            </a:r>
            <a:endParaRPr lang="en-US" altLang="en-US" sz="1500" dirty="0"/>
          </a:p>
        </p:txBody>
      </p:sp>
      <p:sp>
        <p:nvSpPr>
          <p:cNvPr id="329" name="textbox 329"/>
          <p:cNvSpPr/>
          <p:nvPr/>
        </p:nvSpPr>
        <p:spPr>
          <a:xfrm>
            <a:off x="2183891" y="2161032"/>
            <a:ext cx="2159635" cy="308609"/>
          </a:xfrm>
          <a:prstGeom prst="rect">
            <a:avLst/>
          </a:prstGeom>
          <a:solidFill>
            <a:srgbClr val="FFFFFF"/>
          </a:solidFill>
        </p:spPr>
        <p:txBody>
          <a:bodyPr vert="horz" wrap="square" lIns="0" tIns="0" rIns="0" bIns="0"/>
          <a:lstStyle/>
          <a:p>
            <a:pPr algn="l" rtl="0" eaLnBrk="0">
              <a:lnSpc>
                <a:spcPct val="116000"/>
              </a:lnSpc>
            </a:pPr>
            <a:endParaRPr lang="en-US" altLang="en-US" sz="300" dirty="0"/>
          </a:p>
          <a:p>
            <a:pPr marL="593090" algn="l" rtl="0" eaLnBrk="0">
              <a:lnSpc>
                <a:spcPts val="1860"/>
              </a:lnSpc>
              <a:spcBef>
                <a:spcPts val="0"/>
              </a:spcBef>
            </a:pPr>
            <a:r>
              <a:rPr sz="1500" spc="-4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4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212</a:t>
            </a:r>
            <a:endParaRPr lang="en-US" altLang="en-US" sz="1500" dirty="0"/>
          </a:p>
        </p:txBody>
      </p:sp>
      <p:sp>
        <p:nvSpPr>
          <p:cNvPr id="330" name="textbox 330"/>
          <p:cNvSpPr/>
          <p:nvPr/>
        </p:nvSpPr>
        <p:spPr>
          <a:xfrm>
            <a:off x="7808976" y="2157984"/>
            <a:ext cx="2159635" cy="309245"/>
          </a:xfrm>
          <a:prstGeom prst="rect">
            <a:avLst/>
          </a:prstGeom>
          <a:solidFill>
            <a:srgbClr val="FFFFFF"/>
          </a:solidFill>
        </p:spPr>
        <p:txBody>
          <a:bodyPr vert="horz" wrap="square" lIns="0" tIns="0" rIns="0" bIns="0"/>
          <a:lstStyle/>
          <a:p>
            <a:pPr algn="l" rtl="0" eaLnBrk="0">
              <a:lnSpc>
                <a:spcPct val="114000"/>
              </a:lnSpc>
            </a:pPr>
            <a:endParaRPr lang="en-US" altLang="en-US" sz="300" dirty="0"/>
          </a:p>
          <a:p>
            <a:pPr marL="590550" algn="l" rtl="0" eaLnBrk="0">
              <a:lnSpc>
                <a:spcPts val="1865"/>
              </a:lnSpc>
              <a:spcBef>
                <a:spcPts val="5"/>
              </a:spcBef>
            </a:pPr>
            <a:r>
              <a:rPr sz="1500" spc="-4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情商：</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4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11</a:t>
            </a:r>
            <a:r>
              <a:rPr sz="1500" spc="-20" dirty="0">
                <a:ln w="3175" cap="flat" cmpd="sng">
                  <a:solidFill>
                    <a:srgbClr val="E60A11">
                      <a:alpha val="100000"/>
                    </a:srgbClr>
                  </a:solidFill>
                  <a:prstDash val="solid"/>
                  <a:miter lim="0"/>
                </a:ln>
                <a:solidFill>
                  <a:srgbClr val="E60A11">
                    <a:alpha val="100000"/>
                  </a:srgbClr>
                </a:solidFill>
                <a:latin typeface="微软雅黑" panose="020B0503020204020204" charset="-122"/>
                <a:ea typeface="微软雅黑" panose="020B0503020204020204" charset="-122"/>
                <a:cs typeface="微软雅黑" panose="020B0503020204020204" charset="-122"/>
              </a:rPr>
              <a:t>7</a:t>
            </a:r>
            <a:endParaRPr lang="en-US" altLang="en-US" sz="1500" dirty="0"/>
          </a:p>
        </p:txBody>
      </p:sp>
      <p:sp>
        <p:nvSpPr>
          <p:cNvPr id="331" name="textbox 331"/>
          <p:cNvSpPr/>
          <p:nvPr/>
        </p:nvSpPr>
        <p:spPr>
          <a:xfrm>
            <a:off x="809597" y="320343"/>
            <a:ext cx="2069464" cy="390525"/>
          </a:xfrm>
          <a:prstGeom prst="rect">
            <a:avLst/>
          </a:prstGeom>
        </p:spPr>
        <p:txBody>
          <a:bodyPr vert="horz" wrap="square" lIns="0" tIns="0" rIns="0" bIns="0"/>
          <a:lstStyle/>
          <a:p>
            <a:pPr algn="l" rtl="0" eaLnBrk="0">
              <a:lnSpc>
                <a:spcPct val="75000"/>
              </a:lnSpc>
            </a:pPr>
            <a:endParaRPr lang="en-US" altLang="en-US" sz="100" dirty="0"/>
          </a:p>
          <a:p>
            <a:pPr marL="12700" algn="l" rtl="0" eaLnBrk="0">
              <a:lnSpc>
                <a:spcPct val="89000"/>
              </a:lnSpc>
            </a:pP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Vicuna</a:t>
            </a:r>
            <a:r>
              <a:rPr sz="2700" spc="45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-1</a:t>
            </a:r>
            <a:r>
              <a:rPr sz="2700" spc="44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B</a:t>
            </a:r>
            <a:endParaRPr lang="en-US" altLang="en-US" sz="2700" dirty="0"/>
          </a:p>
        </p:txBody>
      </p:sp>
      <p:pic>
        <p:nvPicPr>
          <p:cNvPr id="332" name="picture 332"/>
          <p:cNvPicPr>
            <a:picLocks noChangeAspect="1"/>
          </p:cNvPicPr>
          <p:nvPr/>
        </p:nvPicPr>
        <p:blipFill>
          <a:blip r:embed="rId1"/>
          <a:stretch>
            <a:fillRect/>
          </a:stretch>
        </p:blipFill>
        <p:spPr>
          <a:xfrm rot="21600000">
            <a:off x="11441938" y="0"/>
            <a:ext cx="750061" cy="754634"/>
          </a:xfrm>
          <a:prstGeom prst="rect">
            <a:avLst/>
          </a:prstGeom>
        </p:spPr>
      </p:pic>
      <p:sp>
        <p:nvSpPr>
          <p:cNvPr id="333" name="textbox 333"/>
          <p:cNvSpPr/>
          <p:nvPr/>
        </p:nvSpPr>
        <p:spPr>
          <a:xfrm>
            <a:off x="0" y="1524"/>
            <a:ext cx="2052954" cy="22987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775335" algn="l" rtl="0" eaLnBrk="0">
              <a:lnSpc>
                <a:spcPts val="1165"/>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逐家述</a:t>
            </a:r>
            <a:r>
              <a:rPr sz="9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评</a:t>
            </a:r>
            <a:endParaRPr lang="en-US" altLang="en-US" sz="900" dirty="0"/>
          </a:p>
        </p:txBody>
      </p:sp>
      <p:sp>
        <p:nvSpPr>
          <p:cNvPr id="334" name="textbox 334"/>
          <p:cNvSpPr/>
          <p:nvPr/>
        </p:nvSpPr>
        <p:spPr>
          <a:xfrm>
            <a:off x="11826024" y="6593923"/>
            <a:ext cx="113029" cy="11811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6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19</a:t>
            </a:r>
            <a:endParaRPr lang="en-US" alt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p:cNvGraphicFramePr>
            <a:graphicFrameLocks noGrp="1"/>
          </p:cNvGraphicFramePr>
          <p:nvPr/>
        </p:nvGraphicFramePr>
        <p:xfrm>
          <a:off x="722122" y="1217421"/>
          <a:ext cx="10843259" cy="4732020"/>
        </p:xfrm>
        <a:graphic>
          <a:graphicData uri="http://schemas.openxmlformats.org/drawingml/2006/table">
            <a:tbl>
              <a:tblPr/>
              <a:tblGrid>
                <a:gridCol w="10843259"/>
              </a:tblGrid>
              <a:tr h="4719320">
                <a:tc>
                  <a:txBody>
                    <a:bodyPr/>
                    <a:lstStyle/>
                    <a:p>
                      <a:pPr algn="l" rtl="0" eaLnBrk="0">
                        <a:lnSpc>
                          <a:spcPct val="111000"/>
                        </a:lnSpc>
                      </a:pPr>
                      <a:endParaRPr lang="en-US" altLang="en-US" sz="800" dirty="0"/>
                    </a:p>
                    <a:p>
                      <a:pPr marL="193675" indent="491490" algn="l" rtl="0" eaLnBrk="0">
                        <a:lnSpc>
                          <a:spcPct val="161000"/>
                        </a:lnSpc>
                        <a:spcBef>
                          <a:spcPts val="5"/>
                        </a:spcBef>
                      </a:pPr>
                      <a:r>
                        <a:rPr sz="15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当前，由人工智能引领的新一轮科技革命和产业变革方兴未艾。在移动互联网、大数据、超级计算、传</a:t>
                      </a:r>
                      <a:r>
                        <a:rPr sz="15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感</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网、</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脑科学等新理论新技术驱动下，人工智能呈现深度学习、跨界融合、人机协同、群智开放、自主操控等新特征，</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正</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在</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对经济发展、社会进步、全球治理等方面产生重大而深远的影</a:t>
                      </a:r>
                      <a:r>
                        <a:rPr sz="15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响</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500" dirty="0"/>
                    </a:p>
                    <a:p>
                      <a:pPr marL="194945" indent="482600" algn="l" rtl="0" eaLnBrk="0">
                        <a:lnSpc>
                          <a:spcPct val="161000"/>
                        </a:lnSpc>
                        <a:spcBef>
                          <a:spcPts val="945"/>
                        </a:spcBef>
                      </a:pP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人工智能技术是当今世界最为重要的技术领域之一，</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是国家在科技自立自强领域必须取胜的关键赛道。</a:t>
                      </a:r>
                      <a:r>
                        <a:rPr sz="15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人</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工智</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能技术作为推进中国数字经济发展的核心底层技术之一，</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将在未来很长一段时期，在数字经济和实体经济深度融</a:t>
                      </a:r>
                      <a:r>
                        <a:rPr sz="15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合</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过程中，扮演关键角</a:t>
                      </a:r>
                      <a:r>
                        <a:rPr sz="15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色</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500" dirty="0"/>
                    </a:p>
                    <a:p>
                      <a:pPr algn="l" rtl="0" eaLnBrk="0">
                        <a:lnSpc>
                          <a:spcPct val="132000"/>
                        </a:lnSpc>
                      </a:pPr>
                      <a:endParaRPr lang="en-US" altLang="en-US" sz="1000" dirty="0"/>
                    </a:p>
                    <a:p>
                      <a:pPr marL="614045" algn="l" rtl="0" eaLnBrk="0">
                        <a:lnSpc>
                          <a:spcPts val="1850"/>
                        </a:lnSpc>
                        <a:spcBef>
                          <a:spcPts val="455"/>
                        </a:spcBef>
                      </a:pPr>
                      <a:r>
                        <a:rPr sz="15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进入2023年以来，大模型在人工智能领域受到越来越多的关注，</a:t>
                      </a:r>
                      <a:r>
                        <a:rPr sz="15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越来越多中国科技企业推出了自有大</a:t>
                      </a:r>
                      <a:r>
                        <a:rPr sz="15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模</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型产品。</a:t>
                      </a:r>
                      <a:endParaRPr lang="en-US" altLang="en-US" sz="1500" dirty="0"/>
                    </a:p>
                    <a:p>
                      <a:pPr algn="l" rtl="0" eaLnBrk="0">
                        <a:lnSpc>
                          <a:spcPct val="111000"/>
                        </a:lnSpc>
                      </a:pPr>
                      <a:endParaRPr lang="en-US" altLang="en-US" sz="700" dirty="0"/>
                    </a:p>
                    <a:p>
                      <a:pPr marL="194310" indent="426085" algn="l" rtl="0" eaLnBrk="0">
                        <a:lnSpc>
                          <a:spcPct val="161000"/>
                        </a:lnSpc>
                        <a:spcBef>
                          <a:spcPts val="5"/>
                        </a:spcBef>
                      </a:pPr>
                      <a:r>
                        <a:rPr sz="15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为了全面、真实呈现我国当前主流科技企业所推出的大模型产品的现状、优势、特点，同时为行业健康发</a:t>
                      </a:r>
                      <a:r>
                        <a:rPr sz="15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展</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进</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一步探索方向，建言献策，新华社研究院中国企业发展研究中心特启动本次报告研究。基于评测条件、评测时间等</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限</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制，评测最终结果不可避免存在一定主观性，具体结果供产业参考</a:t>
                      </a:r>
                      <a:r>
                        <a:rPr sz="15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500" dirty="0"/>
                    </a:p>
                  </a:txBody>
                  <a:tcPr marL="0" marR="0" marT="0" marB="0" vert="horz">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pic>
        <p:nvPicPr>
          <p:cNvPr id="8" name="picture 8"/>
          <p:cNvPicPr>
            <a:picLocks noChangeAspect="1"/>
          </p:cNvPicPr>
          <p:nvPr/>
        </p:nvPicPr>
        <p:blipFill>
          <a:blip r:embed="rId1"/>
          <a:stretch>
            <a:fillRect/>
          </a:stretch>
        </p:blipFill>
        <p:spPr>
          <a:xfrm rot="21600000">
            <a:off x="11441938" y="0"/>
            <a:ext cx="750061" cy="754634"/>
          </a:xfrm>
          <a:prstGeom prst="rect">
            <a:avLst/>
          </a:prstGeom>
        </p:spPr>
      </p:pic>
      <p:sp>
        <p:nvSpPr>
          <p:cNvPr id="9" name="textbox 9"/>
          <p:cNvSpPr/>
          <p:nvPr/>
        </p:nvSpPr>
        <p:spPr>
          <a:xfrm>
            <a:off x="813503" y="314661"/>
            <a:ext cx="1440180"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报告介</a:t>
            </a:r>
            <a:r>
              <a:rPr sz="2700" spc="6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绍</a:t>
            </a:r>
            <a:endParaRPr lang="en-US" altLang="en-US" sz="2700" dirty="0"/>
          </a:p>
        </p:txBody>
      </p:sp>
      <p:sp>
        <p:nvSpPr>
          <p:cNvPr id="10" name="rect"/>
          <p:cNvSpPr/>
          <p:nvPr/>
        </p:nvSpPr>
        <p:spPr>
          <a:xfrm>
            <a:off x="635508" y="298704"/>
            <a:ext cx="50291" cy="396239"/>
          </a:xfrm>
          <a:prstGeom prst="rect">
            <a:avLst/>
          </a:prstGeom>
          <a:solidFill>
            <a:srgbClr val="2264B4">
              <a:alpha val="100000"/>
            </a:srgbClr>
          </a:solidFill>
          <a:ln cap="flat">
            <a:noFill/>
            <a:prstDash val="solid"/>
            <a:miter lim="0"/>
          </a:ln>
        </p:spPr>
        <p:txBody>
          <a:bodyPr rtlCol="0"/>
          <a:lstStyle/>
          <a:p>
            <a:pPr algn="ctr"/>
            <a:endParaRPr lang="zh-CN" altLang="en-US"/>
          </a:p>
        </p:txBody>
      </p:sp>
      <p:sp>
        <p:nvSpPr>
          <p:cNvPr id="11" name="textbox 11"/>
          <p:cNvSpPr/>
          <p:nvPr/>
        </p:nvSpPr>
        <p:spPr>
          <a:xfrm>
            <a:off x="11867856" y="6593923"/>
            <a:ext cx="71119" cy="117475"/>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5000"/>
              </a:lnSpc>
            </a:pPr>
            <a:r>
              <a:rPr sz="800" spc="0" dirty="0">
                <a:solidFill>
                  <a:srgbClr val="000000">
                    <a:alpha val="100000"/>
                  </a:srgbClr>
                </a:solidFill>
                <a:latin typeface="楷体" panose="02010609060101010101" charset="-122"/>
                <a:ea typeface="楷体" panose="02010609060101010101" charset="-122"/>
                <a:cs typeface="楷体" panose="02010609060101010101" charset="-122"/>
              </a:rPr>
              <a:t>2</a:t>
            </a:r>
            <a:endParaRPr lang="en-US" alt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8"/>
          <p:cNvGrpSpPr/>
          <p:nvPr/>
        </p:nvGrpSpPr>
        <p:grpSpPr>
          <a:xfrm rot="21600000">
            <a:off x="0" y="1446276"/>
            <a:ext cx="12192000" cy="3436619"/>
            <a:chOff x="0" y="0"/>
            <a:chExt cx="12192000" cy="3436619"/>
          </a:xfrm>
        </p:grpSpPr>
        <p:sp>
          <p:nvSpPr>
            <p:cNvPr id="335" name="path"/>
            <p:cNvSpPr/>
            <p:nvPr/>
          </p:nvSpPr>
          <p:spPr>
            <a:xfrm>
              <a:off x="8375904" y="516635"/>
              <a:ext cx="3273552" cy="2462783"/>
            </a:xfrm>
            <a:custGeom>
              <a:avLst/>
              <a:gdLst/>
              <a:ahLst/>
              <a:cxnLst/>
              <a:rect l="0" t="0" r="0" b="0"/>
              <a:pathLst>
                <a:path w="5155" h="3878">
                  <a:moveTo>
                    <a:pt x="5155" y="2320"/>
                  </a:moveTo>
                  <a:cubicBezTo>
                    <a:pt x="5155" y="2310"/>
                    <a:pt x="5150" y="2305"/>
                    <a:pt x="5144" y="2305"/>
                  </a:cubicBezTo>
                  <a:cubicBezTo>
                    <a:pt x="5081" y="2181"/>
                    <a:pt x="5081" y="2181"/>
                    <a:pt x="5081" y="2181"/>
                  </a:cubicBezTo>
                  <a:cubicBezTo>
                    <a:pt x="5086" y="2176"/>
                    <a:pt x="5086" y="2171"/>
                    <a:pt x="5086" y="2166"/>
                  </a:cubicBezTo>
                  <a:cubicBezTo>
                    <a:pt x="5092" y="2155"/>
                    <a:pt x="5081" y="2145"/>
                    <a:pt x="5071" y="2145"/>
                  </a:cubicBezTo>
                  <a:cubicBezTo>
                    <a:pt x="5071" y="2145"/>
                    <a:pt x="5071" y="2145"/>
                    <a:pt x="5065" y="2145"/>
                  </a:cubicBezTo>
                  <a:cubicBezTo>
                    <a:pt x="4918" y="1717"/>
                    <a:pt x="4918" y="1717"/>
                    <a:pt x="4918" y="1717"/>
                  </a:cubicBezTo>
                  <a:cubicBezTo>
                    <a:pt x="4929" y="1712"/>
                    <a:pt x="4934" y="1702"/>
                    <a:pt x="4934" y="1691"/>
                  </a:cubicBezTo>
                  <a:cubicBezTo>
                    <a:pt x="4934" y="1676"/>
                    <a:pt x="4924" y="1665"/>
                    <a:pt x="4908" y="1665"/>
                  </a:cubicBezTo>
                  <a:cubicBezTo>
                    <a:pt x="4902" y="1665"/>
                    <a:pt x="4897" y="1665"/>
                    <a:pt x="4892" y="1665"/>
                  </a:cubicBezTo>
                  <a:cubicBezTo>
                    <a:pt x="4666" y="1413"/>
                    <a:pt x="4666" y="1413"/>
                    <a:pt x="4666" y="1413"/>
                  </a:cubicBezTo>
                  <a:cubicBezTo>
                    <a:pt x="4666" y="1413"/>
                    <a:pt x="4671" y="1407"/>
                    <a:pt x="4671" y="1407"/>
                  </a:cubicBezTo>
                  <a:cubicBezTo>
                    <a:pt x="4671" y="1402"/>
                    <a:pt x="4666" y="1397"/>
                    <a:pt x="4661" y="1397"/>
                  </a:cubicBezTo>
                  <a:cubicBezTo>
                    <a:pt x="4655" y="1397"/>
                    <a:pt x="4650" y="1397"/>
                    <a:pt x="4650" y="1402"/>
                  </a:cubicBezTo>
                  <a:cubicBezTo>
                    <a:pt x="4135" y="1201"/>
                    <a:pt x="4135" y="1201"/>
                    <a:pt x="4135" y="1201"/>
                  </a:cubicBezTo>
                  <a:cubicBezTo>
                    <a:pt x="4135" y="1201"/>
                    <a:pt x="4135" y="1196"/>
                    <a:pt x="4135" y="1196"/>
                  </a:cubicBezTo>
                  <a:cubicBezTo>
                    <a:pt x="4135" y="1181"/>
                    <a:pt x="4125" y="1165"/>
                    <a:pt x="4109" y="1165"/>
                  </a:cubicBezTo>
                  <a:cubicBezTo>
                    <a:pt x="4104" y="1165"/>
                    <a:pt x="4104" y="1170"/>
                    <a:pt x="4104" y="1170"/>
                  </a:cubicBezTo>
                  <a:cubicBezTo>
                    <a:pt x="3862" y="675"/>
                    <a:pt x="3862" y="675"/>
                    <a:pt x="3862" y="675"/>
                  </a:cubicBezTo>
                  <a:cubicBezTo>
                    <a:pt x="3862" y="670"/>
                    <a:pt x="3867" y="670"/>
                    <a:pt x="3867" y="665"/>
                  </a:cubicBezTo>
                  <a:cubicBezTo>
                    <a:pt x="3867" y="660"/>
                    <a:pt x="3862" y="655"/>
                    <a:pt x="3857" y="655"/>
                  </a:cubicBezTo>
                  <a:cubicBezTo>
                    <a:pt x="3851" y="655"/>
                    <a:pt x="3851" y="655"/>
                    <a:pt x="3846" y="660"/>
                  </a:cubicBezTo>
                  <a:cubicBezTo>
                    <a:pt x="3457" y="247"/>
                    <a:pt x="3457" y="247"/>
                    <a:pt x="3457" y="247"/>
                  </a:cubicBezTo>
                  <a:cubicBezTo>
                    <a:pt x="3457" y="242"/>
                    <a:pt x="3457" y="242"/>
                    <a:pt x="3457" y="242"/>
                  </a:cubicBezTo>
                  <a:cubicBezTo>
                    <a:pt x="3457" y="237"/>
                    <a:pt x="3452" y="232"/>
                    <a:pt x="3447" y="232"/>
                  </a:cubicBezTo>
                  <a:cubicBezTo>
                    <a:pt x="3441" y="232"/>
                    <a:pt x="3441" y="232"/>
                    <a:pt x="3436" y="232"/>
                  </a:cubicBezTo>
                  <a:cubicBezTo>
                    <a:pt x="3126" y="87"/>
                    <a:pt x="3126" y="87"/>
                    <a:pt x="3126" y="87"/>
                  </a:cubicBezTo>
                  <a:cubicBezTo>
                    <a:pt x="3126" y="87"/>
                    <a:pt x="3126" y="82"/>
                    <a:pt x="3126" y="82"/>
                  </a:cubicBezTo>
                  <a:cubicBezTo>
                    <a:pt x="3126" y="67"/>
                    <a:pt x="3116" y="56"/>
                    <a:pt x="3100" y="51"/>
                  </a:cubicBezTo>
                  <a:cubicBezTo>
                    <a:pt x="3084" y="51"/>
                    <a:pt x="3074" y="61"/>
                    <a:pt x="3069" y="72"/>
                  </a:cubicBezTo>
                  <a:cubicBezTo>
                    <a:pt x="2490" y="25"/>
                    <a:pt x="2490" y="25"/>
                    <a:pt x="2490" y="25"/>
                  </a:cubicBezTo>
                  <a:cubicBezTo>
                    <a:pt x="2490" y="10"/>
                    <a:pt x="2480" y="0"/>
                    <a:pt x="2464" y="0"/>
                  </a:cubicBezTo>
                  <a:cubicBezTo>
                    <a:pt x="2448" y="0"/>
                    <a:pt x="2432" y="10"/>
                    <a:pt x="2432" y="25"/>
                  </a:cubicBezTo>
                  <a:cubicBezTo>
                    <a:pt x="2432" y="25"/>
                    <a:pt x="2432" y="25"/>
                    <a:pt x="2432" y="25"/>
                  </a:cubicBezTo>
                  <a:cubicBezTo>
                    <a:pt x="2117" y="77"/>
                    <a:pt x="2117" y="77"/>
                    <a:pt x="2117" y="77"/>
                  </a:cubicBezTo>
                  <a:cubicBezTo>
                    <a:pt x="2117" y="72"/>
                    <a:pt x="2112" y="72"/>
                    <a:pt x="2112" y="72"/>
                  </a:cubicBezTo>
                  <a:cubicBezTo>
                    <a:pt x="2107" y="67"/>
                    <a:pt x="2101" y="72"/>
                    <a:pt x="2101" y="72"/>
                  </a:cubicBezTo>
                  <a:cubicBezTo>
                    <a:pt x="2101" y="72"/>
                    <a:pt x="2101" y="72"/>
                    <a:pt x="2101" y="72"/>
                  </a:cubicBezTo>
                  <a:cubicBezTo>
                    <a:pt x="2101" y="72"/>
                    <a:pt x="2101" y="72"/>
                    <a:pt x="2101" y="72"/>
                  </a:cubicBezTo>
                  <a:cubicBezTo>
                    <a:pt x="2101" y="72"/>
                    <a:pt x="2096" y="77"/>
                    <a:pt x="2096" y="77"/>
                  </a:cubicBezTo>
                  <a:cubicBezTo>
                    <a:pt x="2096" y="82"/>
                    <a:pt x="2096" y="82"/>
                    <a:pt x="2096" y="82"/>
                  </a:cubicBezTo>
                  <a:cubicBezTo>
                    <a:pt x="1875" y="216"/>
                    <a:pt x="1875" y="216"/>
                    <a:pt x="1875" y="216"/>
                  </a:cubicBezTo>
                  <a:cubicBezTo>
                    <a:pt x="1875" y="216"/>
                    <a:pt x="1875" y="216"/>
                    <a:pt x="1875" y="216"/>
                  </a:cubicBezTo>
                  <a:cubicBezTo>
                    <a:pt x="1875" y="211"/>
                    <a:pt x="1875" y="211"/>
                    <a:pt x="1875" y="211"/>
                  </a:cubicBezTo>
                  <a:cubicBezTo>
                    <a:pt x="1870" y="216"/>
                    <a:pt x="1870" y="216"/>
                    <a:pt x="1870" y="216"/>
                  </a:cubicBezTo>
                  <a:cubicBezTo>
                    <a:pt x="1870" y="216"/>
                    <a:pt x="1870" y="211"/>
                    <a:pt x="1870" y="211"/>
                  </a:cubicBezTo>
                  <a:cubicBezTo>
                    <a:pt x="1865" y="211"/>
                    <a:pt x="1860" y="216"/>
                    <a:pt x="1860" y="221"/>
                  </a:cubicBezTo>
                  <a:cubicBezTo>
                    <a:pt x="1860" y="227"/>
                    <a:pt x="1860" y="227"/>
                    <a:pt x="1860" y="227"/>
                  </a:cubicBezTo>
                  <a:cubicBezTo>
                    <a:pt x="1502" y="500"/>
                    <a:pt x="1502" y="500"/>
                    <a:pt x="1502" y="500"/>
                  </a:cubicBezTo>
                  <a:cubicBezTo>
                    <a:pt x="1497" y="495"/>
                    <a:pt x="1492" y="495"/>
                    <a:pt x="1487" y="495"/>
                  </a:cubicBezTo>
                  <a:cubicBezTo>
                    <a:pt x="1471" y="495"/>
                    <a:pt x="1460" y="505"/>
                    <a:pt x="1460" y="521"/>
                  </a:cubicBezTo>
                  <a:cubicBezTo>
                    <a:pt x="1460" y="525"/>
                    <a:pt x="1460" y="531"/>
                    <a:pt x="1466" y="536"/>
                  </a:cubicBezTo>
                  <a:cubicBezTo>
                    <a:pt x="1287" y="747"/>
                    <a:pt x="1287" y="747"/>
                    <a:pt x="1287" y="747"/>
                  </a:cubicBezTo>
                  <a:cubicBezTo>
                    <a:pt x="1282" y="747"/>
                    <a:pt x="1276" y="742"/>
                    <a:pt x="1271" y="742"/>
                  </a:cubicBezTo>
                  <a:cubicBezTo>
                    <a:pt x="1255" y="742"/>
                    <a:pt x="1245" y="758"/>
                    <a:pt x="1245" y="773"/>
                  </a:cubicBezTo>
                  <a:cubicBezTo>
                    <a:pt x="1245" y="783"/>
                    <a:pt x="1250" y="789"/>
                    <a:pt x="1255" y="794"/>
                  </a:cubicBezTo>
                  <a:cubicBezTo>
                    <a:pt x="1166" y="969"/>
                    <a:pt x="1166" y="969"/>
                    <a:pt x="1166" y="969"/>
                  </a:cubicBezTo>
                  <a:cubicBezTo>
                    <a:pt x="1108" y="1098"/>
                    <a:pt x="1108" y="1098"/>
                    <a:pt x="1108" y="1098"/>
                  </a:cubicBezTo>
                  <a:cubicBezTo>
                    <a:pt x="1103" y="1093"/>
                    <a:pt x="1103" y="1093"/>
                    <a:pt x="1098" y="1093"/>
                  </a:cubicBezTo>
                  <a:cubicBezTo>
                    <a:pt x="1082" y="1093"/>
                    <a:pt x="1071" y="1108"/>
                    <a:pt x="1071" y="1124"/>
                  </a:cubicBezTo>
                  <a:cubicBezTo>
                    <a:pt x="1071" y="1124"/>
                    <a:pt x="1071" y="1124"/>
                    <a:pt x="1071" y="1129"/>
                  </a:cubicBezTo>
                  <a:cubicBezTo>
                    <a:pt x="804" y="1222"/>
                    <a:pt x="804" y="1222"/>
                    <a:pt x="804" y="1222"/>
                  </a:cubicBezTo>
                  <a:cubicBezTo>
                    <a:pt x="798" y="1222"/>
                    <a:pt x="798" y="1222"/>
                    <a:pt x="793" y="1222"/>
                  </a:cubicBezTo>
                  <a:cubicBezTo>
                    <a:pt x="788" y="1217"/>
                    <a:pt x="782" y="1222"/>
                    <a:pt x="782" y="1227"/>
                  </a:cubicBezTo>
                  <a:cubicBezTo>
                    <a:pt x="782" y="1232"/>
                    <a:pt x="782" y="1232"/>
                    <a:pt x="782" y="1232"/>
                  </a:cubicBezTo>
                  <a:cubicBezTo>
                    <a:pt x="262" y="1707"/>
                    <a:pt x="262" y="1707"/>
                    <a:pt x="262" y="1707"/>
                  </a:cubicBezTo>
                  <a:cubicBezTo>
                    <a:pt x="257" y="1702"/>
                    <a:pt x="252" y="1702"/>
                    <a:pt x="246" y="1702"/>
                  </a:cubicBezTo>
                  <a:cubicBezTo>
                    <a:pt x="231" y="1702"/>
                    <a:pt x="215" y="1712"/>
                    <a:pt x="215" y="1727"/>
                  </a:cubicBezTo>
                  <a:cubicBezTo>
                    <a:pt x="215" y="1737"/>
                    <a:pt x="225" y="1748"/>
                    <a:pt x="231" y="1753"/>
                  </a:cubicBezTo>
                  <a:cubicBezTo>
                    <a:pt x="31" y="2320"/>
                    <a:pt x="31" y="2320"/>
                    <a:pt x="31" y="2320"/>
                  </a:cubicBezTo>
                  <a:cubicBezTo>
                    <a:pt x="31" y="2320"/>
                    <a:pt x="31" y="2320"/>
                    <a:pt x="26" y="2320"/>
                  </a:cubicBezTo>
                  <a:cubicBezTo>
                    <a:pt x="10" y="2320"/>
                    <a:pt x="0" y="2336"/>
                    <a:pt x="0" y="2351"/>
                  </a:cubicBezTo>
                  <a:cubicBezTo>
                    <a:pt x="0" y="2362"/>
                    <a:pt x="10" y="2377"/>
                    <a:pt x="26" y="2377"/>
                  </a:cubicBezTo>
                  <a:cubicBezTo>
                    <a:pt x="31" y="2377"/>
                    <a:pt x="31" y="2377"/>
                    <a:pt x="31" y="2377"/>
                  </a:cubicBezTo>
                  <a:cubicBezTo>
                    <a:pt x="141" y="2810"/>
                    <a:pt x="141" y="2810"/>
                    <a:pt x="141" y="2810"/>
                  </a:cubicBezTo>
                  <a:cubicBezTo>
                    <a:pt x="141" y="2810"/>
                    <a:pt x="141" y="2810"/>
                    <a:pt x="141" y="2810"/>
                  </a:cubicBezTo>
                  <a:cubicBezTo>
                    <a:pt x="131" y="2800"/>
                    <a:pt x="131" y="2800"/>
                    <a:pt x="131" y="2800"/>
                  </a:cubicBezTo>
                  <a:cubicBezTo>
                    <a:pt x="141" y="2810"/>
                    <a:pt x="141" y="2810"/>
                    <a:pt x="141" y="2810"/>
                  </a:cubicBezTo>
                  <a:cubicBezTo>
                    <a:pt x="136" y="2810"/>
                    <a:pt x="136" y="2816"/>
                    <a:pt x="136" y="2816"/>
                  </a:cubicBezTo>
                  <a:cubicBezTo>
                    <a:pt x="136" y="2821"/>
                    <a:pt x="141" y="2826"/>
                    <a:pt x="147" y="2826"/>
                  </a:cubicBezTo>
                  <a:cubicBezTo>
                    <a:pt x="152" y="2826"/>
                    <a:pt x="152" y="2826"/>
                    <a:pt x="152" y="2826"/>
                  </a:cubicBezTo>
                  <a:cubicBezTo>
                    <a:pt x="572" y="3311"/>
                    <a:pt x="572" y="3311"/>
                    <a:pt x="572" y="3311"/>
                  </a:cubicBezTo>
                  <a:cubicBezTo>
                    <a:pt x="572" y="3311"/>
                    <a:pt x="567" y="3316"/>
                    <a:pt x="567" y="3316"/>
                  </a:cubicBezTo>
                  <a:cubicBezTo>
                    <a:pt x="567" y="3321"/>
                    <a:pt x="572" y="3326"/>
                    <a:pt x="578" y="3326"/>
                  </a:cubicBezTo>
                  <a:cubicBezTo>
                    <a:pt x="583" y="3326"/>
                    <a:pt x="588" y="3326"/>
                    <a:pt x="588" y="3321"/>
                  </a:cubicBezTo>
                  <a:cubicBezTo>
                    <a:pt x="798" y="3383"/>
                    <a:pt x="798" y="3383"/>
                    <a:pt x="798" y="3383"/>
                  </a:cubicBezTo>
                  <a:cubicBezTo>
                    <a:pt x="798" y="3383"/>
                    <a:pt x="798" y="3388"/>
                    <a:pt x="798" y="3388"/>
                  </a:cubicBezTo>
                  <a:cubicBezTo>
                    <a:pt x="798" y="3404"/>
                    <a:pt x="809" y="3414"/>
                    <a:pt x="825" y="3414"/>
                  </a:cubicBezTo>
                  <a:cubicBezTo>
                    <a:pt x="835" y="3414"/>
                    <a:pt x="845" y="3409"/>
                    <a:pt x="851" y="3398"/>
                  </a:cubicBezTo>
                  <a:cubicBezTo>
                    <a:pt x="1392" y="3512"/>
                    <a:pt x="1392" y="3512"/>
                    <a:pt x="1392" y="3512"/>
                  </a:cubicBezTo>
                  <a:cubicBezTo>
                    <a:pt x="1392" y="3512"/>
                    <a:pt x="1397" y="3512"/>
                    <a:pt x="1397" y="3517"/>
                  </a:cubicBezTo>
                  <a:cubicBezTo>
                    <a:pt x="1387" y="3527"/>
                    <a:pt x="1387" y="3527"/>
                    <a:pt x="1387" y="3527"/>
                  </a:cubicBezTo>
                  <a:cubicBezTo>
                    <a:pt x="1397" y="3517"/>
                    <a:pt x="1397" y="3517"/>
                    <a:pt x="1397" y="3517"/>
                  </a:cubicBezTo>
                  <a:cubicBezTo>
                    <a:pt x="1402" y="3517"/>
                    <a:pt x="1402" y="3517"/>
                    <a:pt x="1402" y="3522"/>
                  </a:cubicBezTo>
                  <a:cubicBezTo>
                    <a:pt x="1408" y="3522"/>
                    <a:pt x="1413" y="3517"/>
                    <a:pt x="1413" y="3512"/>
                  </a:cubicBezTo>
                  <a:cubicBezTo>
                    <a:pt x="1918" y="3311"/>
                    <a:pt x="1918" y="3311"/>
                    <a:pt x="1918" y="3311"/>
                  </a:cubicBezTo>
                  <a:cubicBezTo>
                    <a:pt x="1918" y="3316"/>
                    <a:pt x="1923" y="3316"/>
                    <a:pt x="1923" y="3316"/>
                  </a:cubicBezTo>
                  <a:cubicBezTo>
                    <a:pt x="1933" y="3316"/>
                    <a:pt x="1939" y="3311"/>
                    <a:pt x="1939" y="3306"/>
                  </a:cubicBezTo>
                  <a:cubicBezTo>
                    <a:pt x="1939" y="3306"/>
                    <a:pt x="1939" y="3300"/>
                    <a:pt x="1933" y="3300"/>
                  </a:cubicBezTo>
                  <a:cubicBezTo>
                    <a:pt x="2033" y="3094"/>
                    <a:pt x="2033" y="3094"/>
                    <a:pt x="2033" y="3094"/>
                  </a:cubicBezTo>
                  <a:cubicBezTo>
                    <a:pt x="2039" y="3094"/>
                    <a:pt x="2039" y="3094"/>
                    <a:pt x="2044" y="3094"/>
                  </a:cubicBezTo>
                  <a:cubicBezTo>
                    <a:pt x="2060" y="3094"/>
                    <a:pt x="2070" y="3084"/>
                    <a:pt x="2070" y="3068"/>
                  </a:cubicBezTo>
                  <a:cubicBezTo>
                    <a:pt x="2070" y="3058"/>
                    <a:pt x="2065" y="3048"/>
                    <a:pt x="2054" y="3042"/>
                  </a:cubicBezTo>
                  <a:cubicBezTo>
                    <a:pt x="2086" y="2898"/>
                    <a:pt x="2086" y="2898"/>
                    <a:pt x="2086" y="2898"/>
                  </a:cubicBezTo>
                  <a:cubicBezTo>
                    <a:pt x="2086" y="2898"/>
                    <a:pt x="2086" y="2898"/>
                    <a:pt x="2086" y="2898"/>
                  </a:cubicBezTo>
                  <a:cubicBezTo>
                    <a:pt x="2091" y="2898"/>
                    <a:pt x="2096" y="2893"/>
                    <a:pt x="2101" y="2893"/>
                  </a:cubicBezTo>
                  <a:cubicBezTo>
                    <a:pt x="2233" y="3058"/>
                    <a:pt x="2233" y="3058"/>
                    <a:pt x="2233" y="3058"/>
                  </a:cubicBezTo>
                  <a:cubicBezTo>
                    <a:pt x="2222" y="3068"/>
                    <a:pt x="2217" y="3084"/>
                    <a:pt x="2217" y="3094"/>
                  </a:cubicBezTo>
                  <a:cubicBezTo>
                    <a:pt x="2217" y="3125"/>
                    <a:pt x="2238" y="3146"/>
                    <a:pt x="2265" y="3146"/>
                  </a:cubicBezTo>
                  <a:cubicBezTo>
                    <a:pt x="2270" y="3146"/>
                    <a:pt x="2275" y="3146"/>
                    <a:pt x="2280" y="3140"/>
                  </a:cubicBezTo>
                  <a:cubicBezTo>
                    <a:pt x="2427" y="3419"/>
                    <a:pt x="2427" y="3419"/>
                    <a:pt x="2427" y="3419"/>
                  </a:cubicBezTo>
                  <a:cubicBezTo>
                    <a:pt x="2422" y="3424"/>
                    <a:pt x="2417" y="3434"/>
                    <a:pt x="2417" y="3445"/>
                  </a:cubicBezTo>
                  <a:cubicBezTo>
                    <a:pt x="2417" y="3460"/>
                    <a:pt x="2427" y="3471"/>
                    <a:pt x="2443" y="3471"/>
                  </a:cubicBezTo>
                  <a:cubicBezTo>
                    <a:pt x="2448" y="3471"/>
                    <a:pt x="2454" y="3471"/>
                    <a:pt x="2459" y="3465"/>
                  </a:cubicBezTo>
                  <a:cubicBezTo>
                    <a:pt x="2806" y="3821"/>
                    <a:pt x="2806" y="3821"/>
                    <a:pt x="2806" y="3821"/>
                  </a:cubicBezTo>
                  <a:cubicBezTo>
                    <a:pt x="2800" y="3826"/>
                    <a:pt x="2800" y="3832"/>
                    <a:pt x="2800" y="3837"/>
                  </a:cubicBezTo>
                  <a:cubicBezTo>
                    <a:pt x="2800" y="3852"/>
                    <a:pt x="2811" y="3863"/>
                    <a:pt x="2827" y="3863"/>
                  </a:cubicBezTo>
                  <a:cubicBezTo>
                    <a:pt x="2842" y="3863"/>
                    <a:pt x="2853" y="3852"/>
                    <a:pt x="2853" y="3842"/>
                  </a:cubicBezTo>
                  <a:cubicBezTo>
                    <a:pt x="3158" y="3868"/>
                    <a:pt x="3158" y="3868"/>
                    <a:pt x="3158" y="3868"/>
                  </a:cubicBezTo>
                  <a:cubicBezTo>
                    <a:pt x="3158" y="3873"/>
                    <a:pt x="3163" y="3878"/>
                    <a:pt x="3163" y="3878"/>
                  </a:cubicBezTo>
                  <a:cubicBezTo>
                    <a:pt x="3174" y="3878"/>
                    <a:pt x="3179" y="3873"/>
                    <a:pt x="3179" y="3868"/>
                  </a:cubicBezTo>
                  <a:cubicBezTo>
                    <a:pt x="3179" y="3868"/>
                    <a:pt x="3179" y="3868"/>
                    <a:pt x="3179" y="3868"/>
                  </a:cubicBezTo>
                  <a:cubicBezTo>
                    <a:pt x="3594" y="3713"/>
                    <a:pt x="3594" y="3713"/>
                    <a:pt x="3594" y="3713"/>
                  </a:cubicBezTo>
                  <a:cubicBezTo>
                    <a:pt x="3594" y="3713"/>
                    <a:pt x="3599" y="3713"/>
                    <a:pt x="3599" y="3713"/>
                  </a:cubicBezTo>
                  <a:cubicBezTo>
                    <a:pt x="3605" y="3713"/>
                    <a:pt x="3610" y="3708"/>
                    <a:pt x="3615" y="3703"/>
                  </a:cubicBezTo>
                  <a:cubicBezTo>
                    <a:pt x="3615" y="3697"/>
                    <a:pt x="3610" y="3692"/>
                    <a:pt x="3605" y="3692"/>
                  </a:cubicBezTo>
                  <a:cubicBezTo>
                    <a:pt x="3599" y="3692"/>
                    <a:pt x="3594" y="3692"/>
                    <a:pt x="3594" y="3697"/>
                  </a:cubicBezTo>
                  <a:cubicBezTo>
                    <a:pt x="3179" y="3672"/>
                    <a:pt x="3179" y="3672"/>
                    <a:pt x="3179" y="3672"/>
                  </a:cubicBezTo>
                  <a:cubicBezTo>
                    <a:pt x="3179" y="3646"/>
                    <a:pt x="3158" y="3625"/>
                    <a:pt x="3126" y="3625"/>
                  </a:cubicBezTo>
                  <a:cubicBezTo>
                    <a:pt x="3121" y="3625"/>
                    <a:pt x="3110" y="3625"/>
                    <a:pt x="3100" y="3630"/>
                  </a:cubicBezTo>
                  <a:cubicBezTo>
                    <a:pt x="2858" y="3321"/>
                    <a:pt x="2858" y="3321"/>
                    <a:pt x="2858" y="3321"/>
                  </a:cubicBezTo>
                  <a:cubicBezTo>
                    <a:pt x="2864" y="3316"/>
                    <a:pt x="2869" y="3311"/>
                    <a:pt x="2869" y="3300"/>
                  </a:cubicBezTo>
                  <a:cubicBezTo>
                    <a:pt x="2869" y="3285"/>
                    <a:pt x="2853" y="3275"/>
                    <a:pt x="2842" y="3275"/>
                  </a:cubicBezTo>
                  <a:cubicBezTo>
                    <a:pt x="2837" y="3275"/>
                    <a:pt x="2832" y="3275"/>
                    <a:pt x="2827" y="3275"/>
                  </a:cubicBezTo>
                  <a:cubicBezTo>
                    <a:pt x="2590" y="2919"/>
                    <a:pt x="2590" y="2919"/>
                    <a:pt x="2590" y="2919"/>
                  </a:cubicBezTo>
                  <a:cubicBezTo>
                    <a:pt x="2595" y="2914"/>
                    <a:pt x="2601" y="2908"/>
                    <a:pt x="2601" y="2898"/>
                  </a:cubicBezTo>
                  <a:cubicBezTo>
                    <a:pt x="2601" y="2883"/>
                    <a:pt x="2590" y="2867"/>
                    <a:pt x="2575" y="2867"/>
                  </a:cubicBezTo>
                  <a:cubicBezTo>
                    <a:pt x="2569" y="2867"/>
                    <a:pt x="2564" y="2872"/>
                    <a:pt x="2559" y="2872"/>
                  </a:cubicBezTo>
                  <a:cubicBezTo>
                    <a:pt x="2349" y="2552"/>
                    <a:pt x="2349" y="2552"/>
                    <a:pt x="2349" y="2552"/>
                  </a:cubicBezTo>
                  <a:cubicBezTo>
                    <a:pt x="2359" y="2547"/>
                    <a:pt x="2359" y="2537"/>
                    <a:pt x="2359" y="2532"/>
                  </a:cubicBezTo>
                  <a:cubicBezTo>
                    <a:pt x="2359" y="2516"/>
                    <a:pt x="2349" y="2501"/>
                    <a:pt x="2333" y="2501"/>
                  </a:cubicBezTo>
                  <a:cubicBezTo>
                    <a:pt x="2328" y="2501"/>
                    <a:pt x="2322" y="2506"/>
                    <a:pt x="2317" y="2506"/>
                  </a:cubicBezTo>
                  <a:cubicBezTo>
                    <a:pt x="2033" y="2181"/>
                    <a:pt x="2033" y="2181"/>
                    <a:pt x="2033" y="2181"/>
                  </a:cubicBezTo>
                  <a:cubicBezTo>
                    <a:pt x="2033" y="2176"/>
                    <a:pt x="2039" y="2171"/>
                    <a:pt x="2039" y="2166"/>
                  </a:cubicBezTo>
                  <a:cubicBezTo>
                    <a:pt x="2039" y="2155"/>
                    <a:pt x="2028" y="2145"/>
                    <a:pt x="2018" y="2145"/>
                  </a:cubicBezTo>
                  <a:cubicBezTo>
                    <a:pt x="2007" y="2145"/>
                    <a:pt x="2002" y="2150"/>
                    <a:pt x="1996" y="2155"/>
                  </a:cubicBezTo>
                  <a:cubicBezTo>
                    <a:pt x="1923" y="2109"/>
                    <a:pt x="1923" y="2109"/>
                    <a:pt x="1923" y="2109"/>
                  </a:cubicBezTo>
                  <a:cubicBezTo>
                    <a:pt x="1923" y="2109"/>
                    <a:pt x="1923" y="2109"/>
                    <a:pt x="1923" y="2109"/>
                  </a:cubicBezTo>
                  <a:cubicBezTo>
                    <a:pt x="1923" y="2109"/>
                    <a:pt x="1923" y="2109"/>
                    <a:pt x="1923" y="2104"/>
                  </a:cubicBezTo>
                  <a:cubicBezTo>
                    <a:pt x="1923" y="2104"/>
                    <a:pt x="1923" y="2104"/>
                    <a:pt x="1923" y="2104"/>
                  </a:cubicBezTo>
                  <a:cubicBezTo>
                    <a:pt x="1923" y="2104"/>
                    <a:pt x="1923" y="2104"/>
                    <a:pt x="1923" y="2104"/>
                  </a:cubicBezTo>
                  <a:cubicBezTo>
                    <a:pt x="1923" y="2104"/>
                    <a:pt x="1918" y="2099"/>
                    <a:pt x="1912" y="2099"/>
                  </a:cubicBezTo>
                  <a:cubicBezTo>
                    <a:pt x="1907" y="2099"/>
                    <a:pt x="1907" y="2099"/>
                    <a:pt x="1902" y="2104"/>
                  </a:cubicBezTo>
                  <a:cubicBezTo>
                    <a:pt x="1686" y="2104"/>
                    <a:pt x="1686" y="2104"/>
                    <a:pt x="1686" y="2104"/>
                  </a:cubicBezTo>
                  <a:cubicBezTo>
                    <a:pt x="1681" y="2099"/>
                    <a:pt x="1681" y="2093"/>
                    <a:pt x="1676" y="2093"/>
                  </a:cubicBezTo>
                  <a:cubicBezTo>
                    <a:pt x="1671" y="2093"/>
                    <a:pt x="1665" y="2099"/>
                    <a:pt x="1665" y="2104"/>
                  </a:cubicBezTo>
                  <a:cubicBezTo>
                    <a:pt x="1660" y="2109"/>
                    <a:pt x="1665" y="2114"/>
                    <a:pt x="1671" y="2114"/>
                  </a:cubicBezTo>
                  <a:cubicBezTo>
                    <a:pt x="1676" y="2114"/>
                    <a:pt x="1676" y="2114"/>
                    <a:pt x="1676" y="2114"/>
                  </a:cubicBezTo>
                  <a:cubicBezTo>
                    <a:pt x="1750" y="2212"/>
                    <a:pt x="1750" y="2212"/>
                    <a:pt x="1750" y="2212"/>
                  </a:cubicBezTo>
                  <a:cubicBezTo>
                    <a:pt x="1744" y="2217"/>
                    <a:pt x="1739" y="2222"/>
                    <a:pt x="1739" y="2233"/>
                  </a:cubicBezTo>
                  <a:cubicBezTo>
                    <a:pt x="1739" y="2248"/>
                    <a:pt x="1755" y="2259"/>
                    <a:pt x="1770" y="2259"/>
                  </a:cubicBezTo>
                  <a:cubicBezTo>
                    <a:pt x="1770" y="2259"/>
                    <a:pt x="1770" y="2259"/>
                    <a:pt x="1776" y="2259"/>
                  </a:cubicBezTo>
                  <a:cubicBezTo>
                    <a:pt x="1834" y="2398"/>
                    <a:pt x="1834" y="2398"/>
                    <a:pt x="1834" y="2398"/>
                  </a:cubicBezTo>
                  <a:cubicBezTo>
                    <a:pt x="1828" y="2398"/>
                    <a:pt x="1828" y="2398"/>
                    <a:pt x="1828" y="2403"/>
                  </a:cubicBezTo>
                  <a:cubicBezTo>
                    <a:pt x="1828" y="2408"/>
                    <a:pt x="1828" y="2408"/>
                    <a:pt x="1834" y="2413"/>
                  </a:cubicBezTo>
                  <a:cubicBezTo>
                    <a:pt x="1776" y="2779"/>
                    <a:pt x="1776" y="2779"/>
                    <a:pt x="1776" y="2779"/>
                  </a:cubicBezTo>
                  <a:cubicBezTo>
                    <a:pt x="1760" y="2779"/>
                    <a:pt x="1750" y="2790"/>
                    <a:pt x="1750" y="2805"/>
                  </a:cubicBezTo>
                  <a:cubicBezTo>
                    <a:pt x="1750" y="2810"/>
                    <a:pt x="1750" y="2816"/>
                    <a:pt x="1750" y="2816"/>
                  </a:cubicBezTo>
                  <a:cubicBezTo>
                    <a:pt x="1524" y="2965"/>
                    <a:pt x="1524" y="2965"/>
                    <a:pt x="1524" y="2965"/>
                  </a:cubicBezTo>
                  <a:cubicBezTo>
                    <a:pt x="1518" y="2965"/>
                    <a:pt x="1518" y="2965"/>
                    <a:pt x="1518" y="2965"/>
                  </a:cubicBezTo>
                  <a:cubicBezTo>
                    <a:pt x="1508" y="2960"/>
                    <a:pt x="1502" y="2965"/>
                    <a:pt x="1502" y="2970"/>
                  </a:cubicBezTo>
                  <a:cubicBezTo>
                    <a:pt x="1502" y="2970"/>
                    <a:pt x="1502" y="2970"/>
                    <a:pt x="1502" y="2970"/>
                  </a:cubicBezTo>
                  <a:cubicBezTo>
                    <a:pt x="1240" y="3058"/>
                    <a:pt x="1240" y="3058"/>
                    <a:pt x="1240" y="3058"/>
                  </a:cubicBezTo>
                  <a:cubicBezTo>
                    <a:pt x="1235" y="3048"/>
                    <a:pt x="1224" y="3042"/>
                    <a:pt x="1214" y="3042"/>
                  </a:cubicBezTo>
                  <a:cubicBezTo>
                    <a:pt x="1203" y="3042"/>
                    <a:pt x="1192" y="3048"/>
                    <a:pt x="1187" y="3058"/>
                  </a:cubicBezTo>
                  <a:cubicBezTo>
                    <a:pt x="877" y="2950"/>
                    <a:pt x="877" y="2950"/>
                    <a:pt x="877" y="2950"/>
                  </a:cubicBezTo>
                  <a:cubicBezTo>
                    <a:pt x="882" y="2950"/>
                    <a:pt x="882" y="2945"/>
                    <a:pt x="882" y="2945"/>
                  </a:cubicBezTo>
                  <a:cubicBezTo>
                    <a:pt x="882" y="2929"/>
                    <a:pt x="866" y="2919"/>
                    <a:pt x="851" y="2919"/>
                  </a:cubicBezTo>
                  <a:cubicBezTo>
                    <a:pt x="845" y="2919"/>
                    <a:pt x="845" y="2919"/>
                    <a:pt x="840" y="2919"/>
                  </a:cubicBezTo>
                  <a:cubicBezTo>
                    <a:pt x="515" y="2480"/>
                    <a:pt x="515" y="2480"/>
                    <a:pt x="515" y="2480"/>
                  </a:cubicBezTo>
                  <a:cubicBezTo>
                    <a:pt x="520" y="2480"/>
                    <a:pt x="520" y="2475"/>
                    <a:pt x="520" y="2475"/>
                  </a:cubicBezTo>
                  <a:cubicBezTo>
                    <a:pt x="520" y="2470"/>
                    <a:pt x="515" y="2465"/>
                    <a:pt x="509" y="2465"/>
                  </a:cubicBezTo>
                  <a:cubicBezTo>
                    <a:pt x="499" y="2202"/>
                    <a:pt x="499" y="2202"/>
                    <a:pt x="499" y="2202"/>
                  </a:cubicBezTo>
                  <a:cubicBezTo>
                    <a:pt x="515" y="2197"/>
                    <a:pt x="525" y="2186"/>
                    <a:pt x="525" y="2171"/>
                  </a:cubicBezTo>
                  <a:cubicBezTo>
                    <a:pt x="525" y="2166"/>
                    <a:pt x="520" y="2155"/>
                    <a:pt x="515" y="2150"/>
                  </a:cubicBezTo>
                  <a:cubicBezTo>
                    <a:pt x="709" y="1800"/>
                    <a:pt x="709" y="1800"/>
                    <a:pt x="709" y="1800"/>
                  </a:cubicBezTo>
                  <a:cubicBezTo>
                    <a:pt x="714" y="1805"/>
                    <a:pt x="720" y="1805"/>
                    <a:pt x="730" y="1805"/>
                  </a:cubicBezTo>
                  <a:cubicBezTo>
                    <a:pt x="756" y="1805"/>
                    <a:pt x="777" y="1784"/>
                    <a:pt x="777" y="1753"/>
                  </a:cubicBezTo>
                  <a:cubicBezTo>
                    <a:pt x="777" y="1753"/>
                    <a:pt x="777" y="1748"/>
                    <a:pt x="777" y="1748"/>
                  </a:cubicBezTo>
                  <a:cubicBezTo>
                    <a:pt x="1434" y="1572"/>
                    <a:pt x="1434" y="1572"/>
                    <a:pt x="1434" y="1572"/>
                  </a:cubicBezTo>
                  <a:cubicBezTo>
                    <a:pt x="1439" y="1583"/>
                    <a:pt x="1445" y="1588"/>
                    <a:pt x="1460" y="1588"/>
                  </a:cubicBezTo>
                  <a:cubicBezTo>
                    <a:pt x="1466" y="1588"/>
                    <a:pt x="1476" y="1588"/>
                    <a:pt x="1481" y="1583"/>
                  </a:cubicBezTo>
                  <a:cubicBezTo>
                    <a:pt x="1618" y="1671"/>
                    <a:pt x="1618" y="1671"/>
                    <a:pt x="1618" y="1671"/>
                  </a:cubicBezTo>
                  <a:cubicBezTo>
                    <a:pt x="1576" y="1433"/>
                    <a:pt x="1576" y="1433"/>
                    <a:pt x="1576" y="1433"/>
                  </a:cubicBezTo>
                  <a:cubicBezTo>
                    <a:pt x="1597" y="1428"/>
                    <a:pt x="1613" y="1407"/>
                    <a:pt x="1613" y="1387"/>
                  </a:cubicBezTo>
                  <a:cubicBezTo>
                    <a:pt x="1613" y="1361"/>
                    <a:pt x="1602" y="1345"/>
                    <a:pt x="1581" y="1341"/>
                  </a:cubicBezTo>
                  <a:cubicBezTo>
                    <a:pt x="1660" y="1036"/>
                    <a:pt x="1660" y="1036"/>
                    <a:pt x="1660" y="1036"/>
                  </a:cubicBezTo>
                  <a:cubicBezTo>
                    <a:pt x="1660" y="1036"/>
                    <a:pt x="1660" y="1036"/>
                    <a:pt x="1665" y="1036"/>
                  </a:cubicBezTo>
                  <a:cubicBezTo>
                    <a:pt x="1676" y="1036"/>
                    <a:pt x="1692" y="1026"/>
                    <a:pt x="1692" y="1010"/>
                  </a:cubicBezTo>
                  <a:cubicBezTo>
                    <a:pt x="1692" y="1000"/>
                    <a:pt x="1686" y="995"/>
                    <a:pt x="1681" y="990"/>
                  </a:cubicBezTo>
                  <a:cubicBezTo>
                    <a:pt x="1828" y="783"/>
                    <a:pt x="1828" y="783"/>
                    <a:pt x="1828" y="783"/>
                  </a:cubicBezTo>
                  <a:cubicBezTo>
                    <a:pt x="1828" y="783"/>
                    <a:pt x="1828" y="783"/>
                    <a:pt x="1828" y="783"/>
                  </a:cubicBezTo>
                  <a:cubicBezTo>
                    <a:pt x="1834" y="783"/>
                    <a:pt x="1839" y="778"/>
                    <a:pt x="1839" y="773"/>
                  </a:cubicBezTo>
                  <a:cubicBezTo>
                    <a:pt x="1839" y="773"/>
                    <a:pt x="1839" y="768"/>
                    <a:pt x="1839" y="768"/>
                  </a:cubicBezTo>
                  <a:cubicBezTo>
                    <a:pt x="2117" y="541"/>
                    <a:pt x="2117" y="541"/>
                    <a:pt x="2117" y="541"/>
                  </a:cubicBezTo>
                  <a:cubicBezTo>
                    <a:pt x="2122" y="546"/>
                    <a:pt x="2128" y="546"/>
                    <a:pt x="2138" y="546"/>
                  </a:cubicBezTo>
                  <a:cubicBezTo>
                    <a:pt x="2149" y="546"/>
                    <a:pt x="2165" y="536"/>
                    <a:pt x="2165" y="525"/>
                  </a:cubicBezTo>
                  <a:cubicBezTo>
                    <a:pt x="2569" y="438"/>
                    <a:pt x="2569" y="438"/>
                    <a:pt x="2569" y="438"/>
                  </a:cubicBezTo>
                  <a:cubicBezTo>
                    <a:pt x="2575" y="448"/>
                    <a:pt x="2580" y="453"/>
                    <a:pt x="2590" y="453"/>
                  </a:cubicBezTo>
                  <a:cubicBezTo>
                    <a:pt x="2601" y="453"/>
                    <a:pt x="2611" y="448"/>
                    <a:pt x="2616" y="443"/>
                  </a:cubicBezTo>
                  <a:cubicBezTo>
                    <a:pt x="2990" y="546"/>
                    <a:pt x="2990" y="546"/>
                    <a:pt x="2990" y="546"/>
                  </a:cubicBezTo>
                  <a:cubicBezTo>
                    <a:pt x="2990" y="546"/>
                    <a:pt x="2990" y="546"/>
                    <a:pt x="2990" y="546"/>
                  </a:cubicBezTo>
                  <a:cubicBezTo>
                    <a:pt x="2990" y="562"/>
                    <a:pt x="3000" y="572"/>
                    <a:pt x="3016" y="577"/>
                  </a:cubicBezTo>
                  <a:cubicBezTo>
                    <a:pt x="3026" y="577"/>
                    <a:pt x="3037" y="572"/>
                    <a:pt x="3042" y="562"/>
                  </a:cubicBezTo>
                  <a:cubicBezTo>
                    <a:pt x="3389" y="722"/>
                    <a:pt x="3389" y="722"/>
                    <a:pt x="3389" y="722"/>
                  </a:cubicBezTo>
                  <a:cubicBezTo>
                    <a:pt x="3389" y="722"/>
                    <a:pt x="3389" y="727"/>
                    <a:pt x="3389" y="732"/>
                  </a:cubicBezTo>
                  <a:cubicBezTo>
                    <a:pt x="3389" y="742"/>
                    <a:pt x="3400" y="758"/>
                    <a:pt x="3415" y="758"/>
                  </a:cubicBezTo>
                  <a:cubicBezTo>
                    <a:pt x="3420" y="758"/>
                    <a:pt x="3420" y="758"/>
                    <a:pt x="3420" y="758"/>
                  </a:cubicBezTo>
                  <a:cubicBezTo>
                    <a:pt x="3578" y="1310"/>
                    <a:pt x="3578" y="1310"/>
                    <a:pt x="3578" y="1310"/>
                  </a:cubicBezTo>
                  <a:cubicBezTo>
                    <a:pt x="3573" y="1315"/>
                    <a:pt x="3562" y="1325"/>
                    <a:pt x="3562" y="1335"/>
                  </a:cubicBezTo>
                  <a:cubicBezTo>
                    <a:pt x="3562" y="1351"/>
                    <a:pt x="3573" y="1361"/>
                    <a:pt x="3589" y="1361"/>
                  </a:cubicBezTo>
                  <a:cubicBezTo>
                    <a:pt x="3562" y="1717"/>
                    <a:pt x="3562" y="1717"/>
                    <a:pt x="3562" y="1717"/>
                  </a:cubicBezTo>
                  <a:cubicBezTo>
                    <a:pt x="3547" y="1717"/>
                    <a:pt x="3536" y="1732"/>
                    <a:pt x="3536" y="1743"/>
                  </a:cubicBezTo>
                  <a:cubicBezTo>
                    <a:pt x="3536" y="1758"/>
                    <a:pt x="3547" y="1774"/>
                    <a:pt x="3562" y="1774"/>
                  </a:cubicBezTo>
                  <a:cubicBezTo>
                    <a:pt x="3578" y="1774"/>
                    <a:pt x="3594" y="1758"/>
                    <a:pt x="3594" y="1743"/>
                  </a:cubicBezTo>
                  <a:cubicBezTo>
                    <a:pt x="3594" y="1743"/>
                    <a:pt x="3594" y="1743"/>
                    <a:pt x="3594" y="1743"/>
                  </a:cubicBezTo>
                  <a:cubicBezTo>
                    <a:pt x="3909" y="1660"/>
                    <a:pt x="3909" y="1660"/>
                    <a:pt x="3909" y="1660"/>
                  </a:cubicBezTo>
                  <a:cubicBezTo>
                    <a:pt x="3909" y="1665"/>
                    <a:pt x="3915" y="1665"/>
                    <a:pt x="3915" y="1665"/>
                  </a:cubicBezTo>
                  <a:cubicBezTo>
                    <a:pt x="3920" y="1665"/>
                    <a:pt x="3925" y="1665"/>
                    <a:pt x="3925" y="1660"/>
                  </a:cubicBezTo>
                  <a:cubicBezTo>
                    <a:pt x="4041" y="1665"/>
                    <a:pt x="4041" y="1665"/>
                    <a:pt x="4041" y="1665"/>
                  </a:cubicBezTo>
                  <a:cubicBezTo>
                    <a:pt x="4046" y="1681"/>
                    <a:pt x="4056" y="1691"/>
                    <a:pt x="4072" y="1691"/>
                  </a:cubicBezTo>
                  <a:cubicBezTo>
                    <a:pt x="4078" y="1691"/>
                    <a:pt x="4088" y="1686"/>
                    <a:pt x="4093" y="1681"/>
                  </a:cubicBezTo>
                  <a:cubicBezTo>
                    <a:pt x="4550" y="1970"/>
                    <a:pt x="4550" y="1970"/>
                    <a:pt x="4550" y="1970"/>
                  </a:cubicBezTo>
                  <a:cubicBezTo>
                    <a:pt x="4550" y="1970"/>
                    <a:pt x="4550" y="1975"/>
                    <a:pt x="4545" y="1975"/>
                  </a:cubicBezTo>
                  <a:cubicBezTo>
                    <a:pt x="4545" y="1985"/>
                    <a:pt x="4556" y="1995"/>
                    <a:pt x="4566" y="1995"/>
                  </a:cubicBezTo>
                  <a:cubicBezTo>
                    <a:pt x="4566" y="1995"/>
                    <a:pt x="4566" y="1995"/>
                    <a:pt x="4566" y="1995"/>
                  </a:cubicBezTo>
                  <a:cubicBezTo>
                    <a:pt x="4661" y="2403"/>
                    <a:pt x="4661" y="2403"/>
                    <a:pt x="4661" y="2403"/>
                  </a:cubicBezTo>
                  <a:cubicBezTo>
                    <a:pt x="4640" y="2408"/>
                    <a:pt x="4624" y="2429"/>
                    <a:pt x="4624" y="2449"/>
                  </a:cubicBezTo>
                  <a:cubicBezTo>
                    <a:pt x="4624" y="2470"/>
                    <a:pt x="4635" y="2485"/>
                    <a:pt x="4650" y="2491"/>
                  </a:cubicBezTo>
                  <a:cubicBezTo>
                    <a:pt x="4519" y="2774"/>
                    <a:pt x="4519" y="2774"/>
                    <a:pt x="4519" y="2774"/>
                  </a:cubicBezTo>
                  <a:cubicBezTo>
                    <a:pt x="4514" y="2774"/>
                    <a:pt x="4514" y="2774"/>
                    <a:pt x="4508" y="2774"/>
                  </a:cubicBezTo>
                  <a:cubicBezTo>
                    <a:pt x="4492" y="2774"/>
                    <a:pt x="4482" y="2785"/>
                    <a:pt x="4482" y="2800"/>
                  </a:cubicBezTo>
                  <a:cubicBezTo>
                    <a:pt x="4482" y="2805"/>
                    <a:pt x="4482" y="2810"/>
                    <a:pt x="4487" y="2816"/>
                  </a:cubicBezTo>
                  <a:cubicBezTo>
                    <a:pt x="4366" y="2924"/>
                    <a:pt x="4366" y="2924"/>
                    <a:pt x="4366" y="2924"/>
                  </a:cubicBezTo>
                  <a:cubicBezTo>
                    <a:pt x="4356" y="2914"/>
                    <a:pt x="4345" y="2908"/>
                    <a:pt x="4335" y="2908"/>
                  </a:cubicBezTo>
                  <a:cubicBezTo>
                    <a:pt x="4303" y="2908"/>
                    <a:pt x="4282" y="2934"/>
                    <a:pt x="4282" y="2960"/>
                  </a:cubicBezTo>
                  <a:cubicBezTo>
                    <a:pt x="3699" y="3012"/>
                    <a:pt x="3699" y="3012"/>
                    <a:pt x="3699" y="3012"/>
                  </a:cubicBezTo>
                  <a:cubicBezTo>
                    <a:pt x="3699" y="3001"/>
                    <a:pt x="3689" y="2991"/>
                    <a:pt x="3673" y="2991"/>
                  </a:cubicBezTo>
                  <a:cubicBezTo>
                    <a:pt x="3662" y="2991"/>
                    <a:pt x="3657" y="2996"/>
                    <a:pt x="3652" y="3006"/>
                  </a:cubicBezTo>
                  <a:cubicBezTo>
                    <a:pt x="3447" y="2841"/>
                    <a:pt x="3447" y="2841"/>
                    <a:pt x="3447" y="2841"/>
                  </a:cubicBezTo>
                  <a:cubicBezTo>
                    <a:pt x="3447" y="2836"/>
                    <a:pt x="3452" y="2836"/>
                    <a:pt x="3452" y="2831"/>
                  </a:cubicBezTo>
                  <a:cubicBezTo>
                    <a:pt x="3452" y="2816"/>
                    <a:pt x="3436" y="2800"/>
                    <a:pt x="3420" y="2800"/>
                  </a:cubicBezTo>
                  <a:cubicBezTo>
                    <a:pt x="3420" y="2800"/>
                    <a:pt x="3415" y="2805"/>
                    <a:pt x="3410" y="2805"/>
                  </a:cubicBezTo>
                  <a:cubicBezTo>
                    <a:pt x="2969" y="2227"/>
                    <a:pt x="2969" y="2227"/>
                    <a:pt x="2969" y="2227"/>
                  </a:cubicBezTo>
                  <a:cubicBezTo>
                    <a:pt x="2974" y="2222"/>
                    <a:pt x="2979" y="2217"/>
                    <a:pt x="2979" y="2212"/>
                  </a:cubicBezTo>
                  <a:cubicBezTo>
                    <a:pt x="2979" y="2197"/>
                    <a:pt x="2963" y="2181"/>
                    <a:pt x="2953" y="2181"/>
                  </a:cubicBezTo>
                  <a:cubicBezTo>
                    <a:pt x="2942" y="2181"/>
                    <a:pt x="2932" y="2186"/>
                    <a:pt x="2926" y="2197"/>
                  </a:cubicBezTo>
                  <a:cubicBezTo>
                    <a:pt x="2695" y="2088"/>
                    <a:pt x="2695" y="2088"/>
                    <a:pt x="2695" y="2088"/>
                  </a:cubicBezTo>
                  <a:cubicBezTo>
                    <a:pt x="2695" y="2083"/>
                    <a:pt x="2695" y="2078"/>
                    <a:pt x="2695" y="2073"/>
                  </a:cubicBezTo>
                  <a:cubicBezTo>
                    <a:pt x="2695" y="2047"/>
                    <a:pt x="2674" y="2026"/>
                    <a:pt x="2648" y="2026"/>
                  </a:cubicBezTo>
                  <a:cubicBezTo>
                    <a:pt x="2616" y="2026"/>
                    <a:pt x="2595" y="2047"/>
                    <a:pt x="2595" y="2073"/>
                  </a:cubicBezTo>
                  <a:cubicBezTo>
                    <a:pt x="2595" y="2078"/>
                    <a:pt x="2595" y="2078"/>
                    <a:pt x="2595" y="2083"/>
                  </a:cubicBezTo>
                  <a:cubicBezTo>
                    <a:pt x="2196" y="2192"/>
                    <a:pt x="2196" y="2192"/>
                    <a:pt x="2196" y="2192"/>
                  </a:cubicBezTo>
                  <a:cubicBezTo>
                    <a:pt x="2196" y="2186"/>
                    <a:pt x="2185" y="2176"/>
                    <a:pt x="2180" y="2176"/>
                  </a:cubicBezTo>
                  <a:cubicBezTo>
                    <a:pt x="2165" y="2176"/>
                    <a:pt x="2154" y="2186"/>
                    <a:pt x="2154" y="2202"/>
                  </a:cubicBezTo>
                  <a:cubicBezTo>
                    <a:pt x="2154" y="2202"/>
                    <a:pt x="2154" y="2202"/>
                    <a:pt x="2154" y="2202"/>
                  </a:cubicBezTo>
                  <a:cubicBezTo>
                    <a:pt x="2154" y="2202"/>
                    <a:pt x="2154" y="2202"/>
                    <a:pt x="2154" y="2202"/>
                  </a:cubicBezTo>
                  <a:cubicBezTo>
                    <a:pt x="2154" y="2202"/>
                    <a:pt x="2154" y="2202"/>
                    <a:pt x="2154" y="2202"/>
                  </a:cubicBezTo>
                  <a:cubicBezTo>
                    <a:pt x="2159" y="2212"/>
                    <a:pt x="2165" y="2222"/>
                    <a:pt x="2180" y="2222"/>
                  </a:cubicBezTo>
                  <a:cubicBezTo>
                    <a:pt x="2185" y="2222"/>
                    <a:pt x="2196" y="2217"/>
                    <a:pt x="2196" y="2212"/>
                  </a:cubicBezTo>
                  <a:cubicBezTo>
                    <a:pt x="2506" y="2264"/>
                    <a:pt x="2506" y="2264"/>
                    <a:pt x="2506" y="2264"/>
                  </a:cubicBezTo>
                  <a:cubicBezTo>
                    <a:pt x="2511" y="2264"/>
                    <a:pt x="2511" y="2269"/>
                    <a:pt x="2517" y="2269"/>
                  </a:cubicBezTo>
                  <a:cubicBezTo>
                    <a:pt x="2522" y="2269"/>
                    <a:pt x="2522" y="2269"/>
                    <a:pt x="2522" y="2269"/>
                  </a:cubicBezTo>
                  <a:cubicBezTo>
                    <a:pt x="2664" y="2408"/>
                    <a:pt x="2664" y="2408"/>
                    <a:pt x="2664" y="2408"/>
                  </a:cubicBezTo>
                  <a:cubicBezTo>
                    <a:pt x="2664" y="2413"/>
                    <a:pt x="2664" y="2413"/>
                    <a:pt x="2664" y="2413"/>
                  </a:cubicBezTo>
                  <a:cubicBezTo>
                    <a:pt x="2664" y="2418"/>
                    <a:pt x="2669" y="2423"/>
                    <a:pt x="2674" y="2423"/>
                  </a:cubicBezTo>
                  <a:cubicBezTo>
                    <a:pt x="2674" y="2423"/>
                    <a:pt x="2680" y="2423"/>
                    <a:pt x="2680" y="2423"/>
                  </a:cubicBezTo>
                  <a:cubicBezTo>
                    <a:pt x="2821" y="2635"/>
                    <a:pt x="2821" y="2635"/>
                    <a:pt x="2821" y="2635"/>
                  </a:cubicBezTo>
                  <a:cubicBezTo>
                    <a:pt x="2816" y="2640"/>
                    <a:pt x="2811" y="2645"/>
                    <a:pt x="2811" y="2656"/>
                  </a:cubicBezTo>
                  <a:cubicBezTo>
                    <a:pt x="2811" y="2671"/>
                    <a:pt x="2827" y="2681"/>
                    <a:pt x="2842" y="2681"/>
                  </a:cubicBezTo>
                  <a:cubicBezTo>
                    <a:pt x="2842" y="2681"/>
                    <a:pt x="2848" y="2681"/>
                    <a:pt x="2853" y="2676"/>
                  </a:cubicBezTo>
                  <a:cubicBezTo>
                    <a:pt x="3168" y="3130"/>
                    <a:pt x="3168" y="3130"/>
                    <a:pt x="3168" y="3130"/>
                  </a:cubicBezTo>
                  <a:cubicBezTo>
                    <a:pt x="3168" y="3130"/>
                    <a:pt x="3168" y="3130"/>
                    <a:pt x="3168" y="3135"/>
                  </a:cubicBezTo>
                  <a:cubicBezTo>
                    <a:pt x="3163" y="3140"/>
                    <a:pt x="3168" y="3146"/>
                    <a:pt x="3179" y="3146"/>
                  </a:cubicBezTo>
                  <a:cubicBezTo>
                    <a:pt x="3179" y="3146"/>
                    <a:pt x="3179" y="3146"/>
                    <a:pt x="3184" y="3146"/>
                  </a:cubicBezTo>
                  <a:cubicBezTo>
                    <a:pt x="3447" y="3398"/>
                    <a:pt x="3447" y="3398"/>
                    <a:pt x="3447" y="3398"/>
                  </a:cubicBezTo>
                  <a:cubicBezTo>
                    <a:pt x="3447" y="3404"/>
                    <a:pt x="3441" y="3409"/>
                    <a:pt x="3441" y="3414"/>
                  </a:cubicBezTo>
                  <a:cubicBezTo>
                    <a:pt x="3441" y="3429"/>
                    <a:pt x="3457" y="3445"/>
                    <a:pt x="3473" y="3445"/>
                  </a:cubicBezTo>
                  <a:cubicBezTo>
                    <a:pt x="3484" y="3445"/>
                    <a:pt x="3494" y="3434"/>
                    <a:pt x="3494" y="3429"/>
                  </a:cubicBezTo>
                  <a:cubicBezTo>
                    <a:pt x="3752" y="3502"/>
                    <a:pt x="3752" y="3502"/>
                    <a:pt x="3752" y="3502"/>
                  </a:cubicBezTo>
                  <a:cubicBezTo>
                    <a:pt x="3752" y="3502"/>
                    <a:pt x="3752" y="3507"/>
                    <a:pt x="3752" y="3512"/>
                  </a:cubicBezTo>
                  <a:cubicBezTo>
                    <a:pt x="3752" y="3538"/>
                    <a:pt x="3773" y="3558"/>
                    <a:pt x="3804" y="3558"/>
                  </a:cubicBezTo>
                  <a:cubicBezTo>
                    <a:pt x="3830" y="3558"/>
                    <a:pt x="3851" y="3538"/>
                    <a:pt x="3851" y="3512"/>
                  </a:cubicBezTo>
                  <a:cubicBezTo>
                    <a:pt x="4046" y="3502"/>
                    <a:pt x="4046" y="3502"/>
                    <a:pt x="4046" y="3502"/>
                  </a:cubicBezTo>
                  <a:cubicBezTo>
                    <a:pt x="4046" y="3517"/>
                    <a:pt x="4056" y="3527"/>
                    <a:pt x="4072" y="3527"/>
                  </a:cubicBezTo>
                  <a:cubicBezTo>
                    <a:pt x="4088" y="3527"/>
                    <a:pt x="4099" y="3512"/>
                    <a:pt x="4099" y="3496"/>
                  </a:cubicBezTo>
                  <a:cubicBezTo>
                    <a:pt x="4099" y="3496"/>
                    <a:pt x="4099" y="3496"/>
                    <a:pt x="4099" y="3496"/>
                  </a:cubicBezTo>
                  <a:cubicBezTo>
                    <a:pt x="4524" y="3378"/>
                    <a:pt x="4524" y="3378"/>
                    <a:pt x="4524" y="3378"/>
                  </a:cubicBezTo>
                  <a:cubicBezTo>
                    <a:pt x="4529" y="3383"/>
                    <a:pt x="4540" y="3393"/>
                    <a:pt x="4550" y="3393"/>
                  </a:cubicBezTo>
                  <a:cubicBezTo>
                    <a:pt x="4566" y="3393"/>
                    <a:pt x="4577" y="3378"/>
                    <a:pt x="4577" y="3362"/>
                  </a:cubicBezTo>
                  <a:cubicBezTo>
                    <a:pt x="4577" y="3357"/>
                    <a:pt x="4577" y="3352"/>
                    <a:pt x="4571" y="3347"/>
                  </a:cubicBezTo>
                  <a:cubicBezTo>
                    <a:pt x="5013" y="2945"/>
                    <a:pt x="5013" y="2945"/>
                    <a:pt x="5013" y="2945"/>
                  </a:cubicBezTo>
                  <a:cubicBezTo>
                    <a:pt x="5013" y="2945"/>
                    <a:pt x="5013" y="2945"/>
                    <a:pt x="5018" y="2945"/>
                  </a:cubicBezTo>
                  <a:cubicBezTo>
                    <a:pt x="5023" y="2945"/>
                    <a:pt x="5029" y="2945"/>
                    <a:pt x="5029" y="2934"/>
                  </a:cubicBezTo>
                  <a:cubicBezTo>
                    <a:pt x="5029" y="2934"/>
                    <a:pt x="5023" y="2929"/>
                    <a:pt x="5023" y="2929"/>
                  </a:cubicBezTo>
                  <a:cubicBezTo>
                    <a:pt x="5150" y="2325"/>
                    <a:pt x="5150" y="2325"/>
                    <a:pt x="5150" y="2325"/>
                  </a:cubicBezTo>
                  <a:cubicBezTo>
                    <a:pt x="5155" y="2325"/>
                    <a:pt x="5155" y="2320"/>
                    <a:pt x="5155" y="2320"/>
                  </a:cubicBezTo>
                  <a:moveTo>
                    <a:pt x="4140" y="3269"/>
                  </a:moveTo>
                  <a:cubicBezTo>
                    <a:pt x="4135" y="3269"/>
                    <a:pt x="4135" y="3269"/>
                    <a:pt x="4135" y="3269"/>
                  </a:cubicBezTo>
                  <a:cubicBezTo>
                    <a:pt x="4303" y="2996"/>
                    <a:pt x="4303" y="2996"/>
                    <a:pt x="4303" y="2996"/>
                  </a:cubicBezTo>
                  <a:cubicBezTo>
                    <a:pt x="4309" y="3006"/>
                    <a:pt x="4319" y="3006"/>
                    <a:pt x="4335" y="3006"/>
                  </a:cubicBezTo>
                  <a:cubicBezTo>
                    <a:pt x="4340" y="3006"/>
                    <a:pt x="4345" y="3006"/>
                    <a:pt x="4351" y="3006"/>
                  </a:cubicBezTo>
                  <a:cubicBezTo>
                    <a:pt x="4535" y="3342"/>
                    <a:pt x="4535" y="3342"/>
                    <a:pt x="4535" y="3342"/>
                  </a:cubicBezTo>
                  <a:cubicBezTo>
                    <a:pt x="4529" y="3347"/>
                    <a:pt x="4524" y="3352"/>
                    <a:pt x="4524" y="3352"/>
                  </a:cubicBezTo>
                  <a:lnTo>
                    <a:pt x="4140" y="3269"/>
                  </a:lnTo>
                  <a:close/>
                  <a:moveTo>
                    <a:pt x="3815" y="3465"/>
                  </a:moveTo>
                  <a:cubicBezTo>
                    <a:pt x="3878" y="3151"/>
                    <a:pt x="3878" y="3151"/>
                    <a:pt x="3878" y="3151"/>
                  </a:cubicBezTo>
                  <a:cubicBezTo>
                    <a:pt x="3878" y="3151"/>
                    <a:pt x="3878" y="3151"/>
                    <a:pt x="3883" y="3151"/>
                  </a:cubicBezTo>
                  <a:cubicBezTo>
                    <a:pt x="3883" y="3151"/>
                    <a:pt x="3888" y="3151"/>
                    <a:pt x="3888" y="3151"/>
                  </a:cubicBezTo>
                  <a:cubicBezTo>
                    <a:pt x="4056" y="3476"/>
                    <a:pt x="4056" y="3476"/>
                    <a:pt x="4056" y="3476"/>
                  </a:cubicBezTo>
                  <a:cubicBezTo>
                    <a:pt x="4046" y="3481"/>
                    <a:pt x="4046" y="3486"/>
                    <a:pt x="4041" y="3496"/>
                  </a:cubicBezTo>
                  <a:cubicBezTo>
                    <a:pt x="3851" y="3502"/>
                    <a:pt x="3851" y="3502"/>
                    <a:pt x="3851" y="3502"/>
                  </a:cubicBezTo>
                  <a:cubicBezTo>
                    <a:pt x="3851" y="3486"/>
                    <a:pt x="3836" y="3471"/>
                    <a:pt x="3815" y="3465"/>
                  </a:cubicBezTo>
                  <a:moveTo>
                    <a:pt x="3179" y="3125"/>
                  </a:moveTo>
                  <a:cubicBezTo>
                    <a:pt x="3095" y="2594"/>
                    <a:pt x="3095" y="2594"/>
                    <a:pt x="3095" y="2594"/>
                  </a:cubicBezTo>
                  <a:cubicBezTo>
                    <a:pt x="3400" y="2816"/>
                    <a:pt x="3400" y="2816"/>
                    <a:pt x="3400" y="2816"/>
                  </a:cubicBezTo>
                  <a:cubicBezTo>
                    <a:pt x="3394" y="2821"/>
                    <a:pt x="3394" y="2826"/>
                    <a:pt x="3394" y="2831"/>
                  </a:cubicBezTo>
                  <a:cubicBezTo>
                    <a:pt x="3394" y="2836"/>
                    <a:pt x="3400" y="2841"/>
                    <a:pt x="3405" y="2847"/>
                  </a:cubicBezTo>
                  <a:cubicBezTo>
                    <a:pt x="3179" y="3125"/>
                    <a:pt x="3179" y="3125"/>
                    <a:pt x="3179" y="3125"/>
                  </a:cubicBezTo>
                  <a:cubicBezTo>
                    <a:pt x="3179" y="3125"/>
                    <a:pt x="3179" y="3125"/>
                    <a:pt x="3179" y="3125"/>
                  </a:cubicBezTo>
                  <a:moveTo>
                    <a:pt x="2864" y="2640"/>
                  </a:moveTo>
                  <a:cubicBezTo>
                    <a:pt x="2864" y="2635"/>
                    <a:pt x="2858" y="2630"/>
                    <a:pt x="2853" y="2630"/>
                  </a:cubicBezTo>
                  <a:cubicBezTo>
                    <a:pt x="2948" y="2238"/>
                    <a:pt x="2948" y="2238"/>
                    <a:pt x="2948" y="2238"/>
                  </a:cubicBezTo>
                  <a:cubicBezTo>
                    <a:pt x="2948" y="2238"/>
                    <a:pt x="2948" y="2238"/>
                    <a:pt x="2953" y="2238"/>
                  </a:cubicBezTo>
                  <a:cubicBezTo>
                    <a:pt x="2953" y="2238"/>
                    <a:pt x="2953" y="2238"/>
                    <a:pt x="2958" y="2238"/>
                  </a:cubicBezTo>
                  <a:cubicBezTo>
                    <a:pt x="3084" y="2573"/>
                    <a:pt x="3084" y="2573"/>
                    <a:pt x="3084" y="2573"/>
                  </a:cubicBezTo>
                  <a:cubicBezTo>
                    <a:pt x="3084" y="2578"/>
                    <a:pt x="3079" y="2578"/>
                    <a:pt x="3079" y="2583"/>
                  </a:cubicBezTo>
                  <a:lnTo>
                    <a:pt x="2864" y="2640"/>
                  </a:lnTo>
                  <a:close/>
                  <a:moveTo>
                    <a:pt x="3189" y="3130"/>
                  </a:moveTo>
                  <a:cubicBezTo>
                    <a:pt x="3410" y="2852"/>
                    <a:pt x="3410" y="2852"/>
                    <a:pt x="3410" y="2852"/>
                  </a:cubicBezTo>
                  <a:cubicBezTo>
                    <a:pt x="3415" y="2857"/>
                    <a:pt x="3415" y="2857"/>
                    <a:pt x="3420" y="2857"/>
                  </a:cubicBezTo>
                  <a:cubicBezTo>
                    <a:pt x="3462" y="3388"/>
                    <a:pt x="3462" y="3388"/>
                    <a:pt x="3462" y="3388"/>
                  </a:cubicBezTo>
                  <a:cubicBezTo>
                    <a:pt x="3462" y="3388"/>
                    <a:pt x="3457" y="3393"/>
                    <a:pt x="3457" y="3393"/>
                  </a:cubicBezTo>
                  <a:cubicBezTo>
                    <a:pt x="3189" y="3140"/>
                    <a:pt x="3189" y="3140"/>
                    <a:pt x="3189" y="3140"/>
                  </a:cubicBezTo>
                  <a:cubicBezTo>
                    <a:pt x="3189" y="3135"/>
                    <a:pt x="3189" y="3135"/>
                    <a:pt x="3189" y="3135"/>
                  </a:cubicBezTo>
                  <a:cubicBezTo>
                    <a:pt x="3189" y="3135"/>
                    <a:pt x="3189" y="3130"/>
                    <a:pt x="3189" y="3130"/>
                  </a:cubicBezTo>
                  <a:moveTo>
                    <a:pt x="3489" y="3393"/>
                  </a:moveTo>
                  <a:cubicBezTo>
                    <a:pt x="3668" y="3042"/>
                    <a:pt x="3668" y="3042"/>
                    <a:pt x="3668" y="3042"/>
                  </a:cubicBezTo>
                  <a:cubicBezTo>
                    <a:pt x="3673" y="3042"/>
                    <a:pt x="3673" y="3048"/>
                    <a:pt x="3673" y="3048"/>
                  </a:cubicBezTo>
                  <a:cubicBezTo>
                    <a:pt x="3683" y="3048"/>
                    <a:pt x="3694" y="3037"/>
                    <a:pt x="3699" y="3032"/>
                  </a:cubicBezTo>
                  <a:cubicBezTo>
                    <a:pt x="3857" y="3115"/>
                    <a:pt x="3857" y="3115"/>
                    <a:pt x="3857" y="3115"/>
                  </a:cubicBezTo>
                  <a:cubicBezTo>
                    <a:pt x="3851" y="3120"/>
                    <a:pt x="3851" y="3120"/>
                    <a:pt x="3851" y="3125"/>
                  </a:cubicBezTo>
                  <a:cubicBezTo>
                    <a:pt x="3851" y="3130"/>
                    <a:pt x="3851" y="3130"/>
                    <a:pt x="3857" y="3135"/>
                  </a:cubicBezTo>
                  <a:cubicBezTo>
                    <a:pt x="3489" y="3398"/>
                    <a:pt x="3489" y="3398"/>
                    <a:pt x="3489" y="3398"/>
                  </a:cubicBezTo>
                  <a:cubicBezTo>
                    <a:pt x="3489" y="3393"/>
                    <a:pt x="3489" y="3393"/>
                    <a:pt x="3489" y="3393"/>
                  </a:cubicBezTo>
                  <a:moveTo>
                    <a:pt x="3704" y="3022"/>
                  </a:moveTo>
                  <a:cubicBezTo>
                    <a:pt x="4282" y="2965"/>
                    <a:pt x="4282" y="2965"/>
                    <a:pt x="4282" y="2965"/>
                  </a:cubicBezTo>
                  <a:cubicBezTo>
                    <a:pt x="4282" y="2970"/>
                    <a:pt x="4282" y="2970"/>
                    <a:pt x="4282" y="2970"/>
                  </a:cubicBezTo>
                  <a:cubicBezTo>
                    <a:pt x="3904" y="3110"/>
                    <a:pt x="3904" y="3110"/>
                    <a:pt x="3904" y="3110"/>
                  </a:cubicBezTo>
                  <a:cubicBezTo>
                    <a:pt x="3899" y="3104"/>
                    <a:pt x="3894" y="3094"/>
                    <a:pt x="3883" y="3094"/>
                  </a:cubicBezTo>
                  <a:cubicBezTo>
                    <a:pt x="3872" y="3094"/>
                    <a:pt x="3862" y="3099"/>
                    <a:pt x="3857" y="3110"/>
                  </a:cubicBezTo>
                  <a:cubicBezTo>
                    <a:pt x="3699" y="3022"/>
                    <a:pt x="3699" y="3022"/>
                    <a:pt x="3699" y="3022"/>
                  </a:cubicBezTo>
                  <a:cubicBezTo>
                    <a:pt x="3699" y="3022"/>
                    <a:pt x="3704" y="3022"/>
                    <a:pt x="3704" y="3022"/>
                  </a:cubicBezTo>
                  <a:moveTo>
                    <a:pt x="3920" y="1645"/>
                  </a:moveTo>
                  <a:cubicBezTo>
                    <a:pt x="3883" y="1500"/>
                    <a:pt x="3883" y="1500"/>
                    <a:pt x="3883" y="1500"/>
                  </a:cubicBezTo>
                  <a:cubicBezTo>
                    <a:pt x="3899" y="1495"/>
                    <a:pt x="3915" y="1480"/>
                    <a:pt x="3915" y="1459"/>
                  </a:cubicBezTo>
                  <a:cubicBezTo>
                    <a:pt x="4151" y="1443"/>
                    <a:pt x="4151" y="1443"/>
                    <a:pt x="4151" y="1443"/>
                  </a:cubicBezTo>
                  <a:cubicBezTo>
                    <a:pt x="4151" y="1443"/>
                    <a:pt x="4151" y="1443"/>
                    <a:pt x="4156" y="1443"/>
                  </a:cubicBezTo>
                  <a:cubicBezTo>
                    <a:pt x="4078" y="1640"/>
                    <a:pt x="4078" y="1640"/>
                    <a:pt x="4078" y="1640"/>
                  </a:cubicBezTo>
                  <a:cubicBezTo>
                    <a:pt x="4072" y="1635"/>
                    <a:pt x="4072" y="1635"/>
                    <a:pt x="4072" y="1635"/>
                  </a:cubicBezTo>
                  <a:cubicBezTo>
                    <a:pt x="4056" y="1635"/>
                    <a:pt x="4046" y="1645"/>
                    <a:pt x="4046" y="1660"/>
                  </a:cubicBezTo>
                  <a:cubicBezTo>
                    <a:pt x="3930" y="1650"/>
                    <a:pt x="3930" y="1650"/>
                    <a:pt x="3930" y="1650"/>
                  </a:cubicBezTo>
                  <a:cubicBezTo>
                    <a:pt x="3925" y="1650"/>
                    <a:pt x="3925" y="1645"/>
                    <a:pt x="3920" y="1645"/>
                  </a:cubicBezTo>
                  <a:moveTo>
                    <a:pt x="3578" y="1722"/>
                  </a:moveTo>
                  <a:cubicBezTo>
                    <a:pt x="3578" y="1722"/>
                    <a:pt x="3573" y="1722"/>
                    <a:pt x="3573" y="1717"/>
                  </a:cubicBezTo>
                  <a:cubicBezTo>
                    <a:pt x="3594" y="1361"/>
                    <a:pt x="3594" y="1361"/>
                    <a:pt x="3594" y="1361"/>
                  </a:cubicBezTo>
                  <a:cubicBezTo>
                    <a:pt x="3605" y="1361"/>
                    <a:pt x="3610" y="1356"/>
                    <a:pt x="3615" y="1351"/>
                  </a:cubicBezTo>
                  <a:cubicBezTo>
                    <a:pt x="3820" y="1439"/>
                    <a:pt x="3820" y="1439"/>
                    <a:pt x="3820" y="1439"/>
                  </a:cubicBezTo>
                  <a:cubicBezTo>
                    <a:pt x="3815" y="1443"/>
                    <a:pt x="3815" y="1449"/>
                    <a:pt x="3815" y="1454"/>
                  </a:cubicBezTo>
                  <a:cubicBezTo>
                    <a:pt x="3815" y="1469"/>
                    <a:pt x="3820" y="1475"/>
                    <a:pt x="3825" y="1485"/>
                  </a:cubicBezTo>
                  <a:lnTo>
                    <a:pt x="3578" y="1722"/>
                  </a:lnTo>
                  <a:close/>
                  <a:moveTo>
                    <a:pt x="3048" y="546"/>
                  </a:moveTo>
                  <a:cubicBezTo>
                    <a:pt x="3048" y="541"/>
                    <a:pt x="3048" y="536"/>
                    <a:pt x="3042" y="536"/>
                  </a:cubicBezTo>
                  <a:cubicBezTo>
                    <a:pt x="3441" y="252"/>
                    <a:pt x="3441" y="252"/>
                    <a:pt x="3441" y="252"/>
                  </a:cubicBezTo>
                  <a:cubicBezTo>
                    <a:pt x="3441" y="252"/>
                    <a:pt x="3441" y="252"/>
                    <a:pt x="3447" y="252"/>
                  </a:cubicBezTo>
                  <a:cubicBezTo>
                    <a:pt x="3447" y="252"/>
                    <a:pt x="3447" y="252"/>
                    <a:pt x="3447" y="252"/>
                  </a:cubicBezTo>
                  <a:cubicBezTo>
                    <a:pt x="3594" y="587"/>
                    <a:pt x="3594" y="587"/>
                    <a:pt x="3594" y="587"/>
                  </a:cubicBezTo>
                  <a:cubicBezTo>
                    <a:pt x="3594" y="587"/>
                    <a:pt x="3594" y="587"/>
                    <a:pt x="3589" y="587"/>
                  </a:cubicBezTo>
                  <a:lnTo>
                    <a:pt x="3048" y="546"/>
                  </a:lnTo>
                  <a:close/>
                  <a:moveTo>
                    <a:pt x="825" y="2934"/>
                  </a:moveTo>
                  <a:cubicBezTo>
                    <a:pt x="825" y="2939"/>
                    <a:pt x="825" y="2939"/>
                    <a:pt x="825" y="2945"/>
                  </a:cubicBezTo>
                  <a:cubicBezTo>
                    <a:pt x="825" y="2945"/>
                    <a:pt x="825" y="2945"/>
                    <a:pt x="825" y="2950"/>
                  </a:cubicBezTo>
                  <a:cubicBezTo>
                    <a:pt x="578" y="3027"/>
                    <a:pt x="578" y="3027"/>
                    <a:pt x="578" y="3027"/>
                  </a:cubicBezTo>
                  <a:cubicBezTo>
                    <a:pt x="572" y="3022"/>
                    <a:pt x="562" y="3012"/>
                    <a:pt x="551" y="3012"/>
                  </a:cubicBezTo>
                  <a:cubicBezTo>
                    <a:pt x="551" y="3012"/>
                    <a:pt x="551" y="3012"/>
                    <a:pt x="551" y="3012"/>
                  </a:cubicBezTo>
                  <a:cubicBezTo>
                    <a:pt x="515" y="2800"/>
                    <a:pt x="515" y="2800"/>
                    <a:pt x="515" y="2800"/>
                  </a:cubicBezTo>
                  <a:cubicBezTo>
                    <a:pt x="515" y="2800"/>
                    <a:pt x="515" y="2795"/>
                    <a:pt x="515" y="2795"/>
                  </a:cubicBezTo>
                  <a:lnTo>
                    <a:pt x="825" y="2934"/>
                  </a:lnTo>
                  <a:close/>
                  <a:moveTo>
                    <a:pt x="1697" y="3094"/>
                  </a:moveTo>
                  <a:cubicBezTo>
                    <a:pt x="1697" y="3094"/>
                    <a:pt x="1697" y="3094"/>
                    <a:pt x="1697" y="3094"/>
                  </a:cubicBezTo>
                  <a:cubicBezTo>
                    <a:pt x="1697" y="3099"/>
                    <a:pt x="1697" y="3099"/>
                    <a:pt x="1697" y="3099"/>
                  </a:cubicBezTo>
                  <a:cubicBezTo>
                    <a:pt x="1529" y="3311"/>
                    <a:pt x="1529" y="3311"/>
                    <a:pt x="1529" y="3311"/>
                  </a:cubicBezTo>
                  <a:cubicBezTo>
                    <a:pt x="1524" y="3306"/>
                    <a:pt x="1524" y="3306"/>
                    <a:pt x="1518" y="3306"/>
                  </a:cubicBezTo>
                  <a:cubicBezTo>
                    <a:pt x="1518" y="2986"/>
                    <a:pt x="1518" y="2986"/>
                    <a:pt x="1518" y="2986"/>
                  </a:cubicBezTo>
                  <a:cubicBezTo>
                    <a:pt x="1518" y="2986"/>
                    <a:pt x="1518" y="2981"/>
                    <a:pt x="1524" y="2981"/>
                  </a:cubicBezTo>
                  <a:lnTo>
                    <a:pt x="1697" y="3094"/>
                  </a:lnTo>
                  <a:close/>
                  <a:moveTo>
                    <a:pt x="1849" y="2403"/>
                  </a:moveTo>
                  <a:cubicBezTo>
                    <a:pt x="1918" y="2387"/>
                    <a:pt x="1918" y="2387"/>
                    <a:pt x="1918" y="2387"/>
                  </a:cubicBezTo>
                  <a:cubicBezTo>
                    <a:pt x="1918" y="2387"/>
                    <a:pt x="1923" y="2387"/>
                    <a:pt x="1923" y="2392"/>
                  </a:cubicBezTo>
                  <a:cubicBezTo>
                    <a:pt x="1970" y="2702"/>
                    <a:pt x="1970" y="2702"/>
                    <a:pt x="1970" y="2702"/>
                  </a:cubicBezTo>
                  <a:cubicBezTo>
                    <a:pt x="1844" y="2413"/>
                    <a:pt x="1844" y="2413"/>
                    <a:pt x="1844" y="2413"/>
                  </a:cubicBezTo>
                  <a:cubicBezTo>
                    <a:pt x="1849" y="2408"/>
                    <a:pt x="1849" y="2408"/>
                    <a:pt x="1849" y="2403"/>
                  </a:cubicBezTo>
                  <a:moveTo>
                    <a:pt x="1791" y="2217"/>
                  </a:moveTo>
                  <a:cubicBezTo>
                    <a:pt x="1907" y="2119"/>
                    <a:pt x="1907" y="2119"/>
                    <a:pt x="1907" y="2119"/>
                  </a:cubicBezTo>
                  <a:cubicBezTo>
                    <a:pt x="1907" y="2119"/>
                    <a:pt x="1907" y="2119"/>
                    <a:pt x="1907" y="2119"/>
                  </a:cubicBezTo>
                  <a:cubicBezTo>
                    <a:pt x="1923" y="2372"/>
                    <a:pt x="1923" y="2372"/>
                    <a:pt x="1923" y="2372"/>
                  </a:cubicBezTo>
                  <a:cubicBezTo>
                    <a:pt x="1791" y="2248"/>
                    <a:pt x="1791" y="2248"/>
                    <a:pt x="1791" y="2248"/>
                  </a:cubicBezTo>
                  <a:cubicBezTo>
                    <a:pt x="1791" y="2243"/>
                    <a:pt x="1797" y="2238"/>
                    <a:pt x="1797" y="2233"/>
                  </a:cubicBezTo>
                  <a:cubicBezTo>
                    <a:pt x="1797" y="2227"/>
                    <a:pt x="1797" y="2222"/>
                    <a:pt x="1791" y="2217"/>
                  </a:cubicBezTo>
                  <a:moveTo>
                    <a:pt x="2018" y="2186"/>
                  </a:moveTo>
                  <a:cubicBezTo>
                    <a:pt x="2018" y="2186"/>
                    <a:pt x="2023" y="2186"/>
                    <a:pt x="2028" y="2186"/>
                  </a:cubicBezTo>
                  <a:cubicBezTo>
                    <a:pt x="2312" y="2511"/>
                    <a:pt x="2312" y="2511"/>
                    <a:pt x="2312" y="2511"/>
                  </a:cubicBezTo>
                  <a:cubicBezTo>
                    <a:pt x="2312" y="2511"/>
                    <a:pt x="2312" y="2516"/>
                    <a:pt x="2306" y="2516"/>
                  </a:cubicBezTo>
                  <a:cubicBezTo>
                    <a:pt x="1939" y="2382"/>
                    <a:pt x="1939" y="2382"/>
                    <a:pt x="1939" y="2382"/>
                  </a:cubicBezTo>
                  <a:cubicBezTo>
                    <a:pt x="1939" y="2377"/>
                    <a:pt x="1933" y="2377"/>
                    <a:pt x="1933" y="2372"/>
                  </a:cubicBezTo>
                  <a:cubicBezTo>
                    <a:pt x="2012" y="2186"/>
                    <a:pt x="2012" y="2186"/>
                    <a:pt x="2012" y="2186"/>
                  </a:cubicBezTo>
                  <a:cubicBezTo>
                    <a:pt x="2012" y="2186"/>
                    <a:pt x="2012" y="2186"/>
                    <a:pt x="2018" y="2186"/>
                  </a:cubicBezTo>
                  <a:moveTo>
                    <a:pt x="2548" y="2908"/>
                  </a:moveTo>
                  <a:cubicBezTo>
                    <a:pt x="2548" y="2908"/>
                    <a:pt x="2548" y="2908"/>
                    <a:pt x="2548" y="2908"/>
                  </a:cubicBezTo>
                  <a:cubicBezTo>
                    <a:pt x="2301" y="3068"/>
                    <a:pt x="2301" y="3068"/>
                    <a:pt x="2301" y="3068"/>
                  </a:cubicBezTo>
                  <a:cubicBezTo>
                    <a:pt x="2296" y="3058"/>
                    <a:pt x="2285" y="3053"/>
                    <a:pt x="2275" y="3048"/>
                  </a:cubicBezTo>
                  <a:cubicBezTo>
                    <a:pt x="2280" y="2975"/>
                    <a:pt x="2280" y="2975"/>
                    <a:pt x="2280" y="2975"/>
                  </a:cubicBezTo>
                  <a:cubicBezTo>
                    <a:pt x="2285" y="2970"/>
                    <a:pt x="2285" y="2970"/>
                    <a:pt x="2285" y="2965"/>
                  </a:cubicBezTo>
                  <a:lnTo>
                    <a:pt x="2548" y="2908"/>
                  </a:lnTo>
                  <a:close/>
                  <a:moveTo>
                    <a:pt x="3079" y="3677"/>
                  </a:moveTo>
                  <a:cubicBezTo>
                    <a:pt x="3079" y="3682"/>
                    <a:pt x="3079" y="3687"/>
                    <a:pt x="3084" y="3692"/>
                  </a:cubicBezTo>
                  <a:cubicBezTo>
                    <a:pt x="2853" y="3821"/>
                    <a:pt x="2853" y="3821"/>
                    <a:pt x="2853" y="3821"/>
                  </a:cubicBezTo>
                  <a:cubicBezTo>
                    <a:pt x="2848" y="3811"/>
                    <a:pt x="2837" y="3811"/>
                    <a:pt x="2832" y="3811"/>
                  </a:cubicBezTo>
                  <a:cubicBezTo>
                    <a:pt x="2816" y="3682"/>
                    <a:pt x="2816" y="3682"/>
                    <a:pt x="2816" y="3682"/>
                  </a:cubicBezTo>
                  <a:cubicBezTo>
                    <a:pt x="2821" y="3682"/>
                    <a:pt x="2821" y="3677"/>
                    <a:pt x="2821" y="3677"/>
                  </a:cubicBezTo>
                  <a:lnTo>
                    <a:pt x="3079" y="3677"/>
                  </a:lnTo>
                  <a:close/>
                  <a:moveTo>
                    <a:pt x="3168" y="3852"/>
                  </a:moveTo>
                  <a:cubicBezTo>
                    <a:pt x="3142" y="3718"/>
                    <a:pt x="3142" y="3718"/>
                    <a:pt x="3142" y="3718"/>
                  </a:cubicBezTo>
                  <a:cubicBezTo>
                    <a:pt x="3163" y="3713"/>
                    <a:pt x="3174" y="3697"/>
                    <a:pt x="3179" y="3682"/>
                  </a:cubicBezTo>
                  <a:cubicBezTo>
                    <a:pt x="3584" y="3708"/>
                    <a:pt x="3584" y="3708"/>
                    <a:pt x="3584" y="3708"/>
                  </a:cubicBezTo>
                  <a:cubicBezTo>
                    <a:pt x="3174" y="3857"/>
                    <a:pt x="3174" y="3857"/>
                    <a:pt x="3174" y="3857"/>
                  </a:cubicBezTo>
                  <a:cubicBezTo>
                    <a:pt x="3174" y="3857"/>
                    <a:pt x="3168" y="3857"/>
                    <a:pt x="3168" y="3852"/>
                  </a:cubicBezTo>
                  <a:moveTo>
                    <a:pt x="3158" y="3863"/>
                  </a:moveTo>
                  <a:cubicBezTo>
                    <a:pt x="2858" y="3832"/>
                    <a:pt x="2858" y="3832"/>
                    <a:pt x="2858" y="3832"/>
                  </a:cubicBezTo>
                  <a:cubicBezTo>
                    <a:pt x="2858" y="3832"/>
                    <a:pt x="2853" y="3826"/>
                    <a:pt x="2853" y="3826"/>
                  </a:cubicBezTo>
                  <a:cubicBezTo>
                    <a:pt x="3090" y="3697"/>
                    <a:pt x="3090" y="3697"/>
                    <a:pt x="3090" y="3697"/>
                  </a:cubicBezTo>
                  <a:cubicBezTo>
                    <a:pt x="3095" y="3713"/>
                    <a:pt x="3110" y="3723"/>
                    <a:pt x="3126" y="3723"/>
                  </a:cubicBezTo>
                  <a:cubicBezTo>
                    <a:pt x="3131" y="3723"/>
                    <a:pt x="3131" y="3723"/>
                    <a:pt x="3131" y="3723"/>
                  </a:cubicBezTo>
                  <a:cubicBezTo>
                    <a:pt x="3158" y="3857"/>
                    <a:pt x="3158" y="3857"/>
                    <a:pt x="3158" y="3857"/>
                  </a:cubicBezTo>
                  <a:cubicBezTo>
                    <a:pt x="3158" y="3857"/>
                    <a:pt x="3158" y="3857"/>
                    <a:pt x="3158" y="3863"/>
                  </a:cubicBezTo>
                  <a:moveTo>
                    <a:pt x="2811" y="3816"/>
                  </a:moveTo>
                  <a:cubicBezTo>
                    <a:pt x="2469" y="3465"/>
                    <a:pt x="2469" y="3465"/>
                    <a:pt x="2469" y="3465"/>
                  </a:cubicBezTo>
                  <a:cubicBezTo>
                    <a:pt x="2800" y="3672"/>
                    <a:pt x="2800" y="3672"/>
                    <a:pt x="2800" y="3672"/>
                  </a:cubicBezTo>
                  <a:cubicBezTo>
                    <a:pt x="2800" y="3672"/>
                    <a:pt x="2800" y="3672"/>
                    <a:pt x="2800" y="3672"/>
                  </a:cubicBezTo>
                  <a:cubicBezTo>
                    <a:pt x="2800" y="3677"/>
                    <a:pt x="2806" y="3682"/>
                    <a:pt x="2811" y="3682"/>
                  </a:cubicBezTo>
                  <a:cubicBezTo>
                    <a:pt x="2821" y="3811"/>
                    <a:pt x="2821" y="3811"/>
                    <a:pt x="2821" y="3811"/>
                  </a:cubicBezTo>
                  <a:cubicBezTo>
                    <a:pt x="2816" y="3811"/>
                    <a:pt x="2816" y="3811"/>
                    <a:pt x="2811" y="3816"/>
                  </a:cubicBezTo>
                  <a:moveTo>
                    <a:pt x="2685" y="3476"/>
                  </a:moveTo>
                  <a:cubicBezTo>
                    <a:pt x="2685" y="3486"/>
                    <a:pt x="2695" y="3496"/>
                    <a:pt x="2711" y="3496"/>
                  </a:cubicBezTo>
                  <a:cubicBezTo>
                    <a:pt x="2716" y="3496"/>
                    <a:pt x="2716" y="3496"/>
                    <a:pt x="2716" y="3496"/>
                  </a:cubicBezTo>
                  <a:cubicBezTo>
                    <a:pt x="2800" y="3661"/>
                    <a:pt x="2800" y="3661"/>
                    <a:pt x="2800" y="3661"/>
                  </a:cubicBezTo>
                  <a:cubicBezTo>
                    <a:pt x="2469" y="3455"/>
                    <a:pt x="2469" y="3455"/>
                    <a:pt x="2469" y="3455"/>
                  </a:cubicBezTo>
                  <a:cubicBezTo>
                    <a:pt x="2469" y="3455"/>
                    <a:pt x="2469" y="3450"/>
                    <a:pt x="2469" y="3450"/>
                  </a:cubicBezTo>
                  <a:lnTo>
                    <a:pt x="2685" y="3476"/>
                  </a:lnTo>
                  <a:close/>
                  <a:moveTo>
                    <a:pt x="2811" y="3656"/>
                  </a:moveTo>
                  <a:cubicBezTo>
                    <a:pt x="2727" y="3491"/>
                    <a:pt x="2727" y="3491"/>
                    <a:pt x="2727" y="3491"/>
                  </a:cubicBezTo>
                  <a:cubicBezTo>
                    <a:pt x="2732" y="3486"/>
                    <a:pt x="2737" y="3481"/>
                    <a:pt x="2737" y="3471"/>
                  </a:cubicBezTo>
                  <a:cubicBezTo>
                    <a:pt x="2737" y="3465"/>
                    <a:pt x="2737" y="3455"/>
                    <a:pt x="2732" y="3450"/>
                  </a:cubicBezTo>
                  <a:cubicBezTo>
                    <a:pt x="2827" y="3326"/>
                    <a:pt x="2827" y="3326"/>
                    <a:pt x="2827" y="3326"/>
                  </a:cubicBezTo>
                  <a:cubicBezTo>
                    <a:pt x="2827" y="3326"/>
                    <a:pt x="2832" y="3326"/>
                    <a:pt x="2832" y="3326"/>
                  </a:cubicBezTo>
                  <a:lnTo>
                    <a:pt x="2811" y="3656"/>
                  </a:lnTo>
                  <a:close/>
                  <a:moveTo>
                    <a:pt x="2821" y="3321"/>
                  </a:moveTo>
                  <a:cubicBezTo>
                    <a:pt x="2727" y="3445"/>
                    <a:pt x="2727" y="3445"/>
                    <a:pt x="2727" y="3445"/>
                  </a:cubicBezTo>
                  <a:cubicBezTo>
                    <a:pt x="2722" y="3445"/>
                    <a:pt x="2716" y="3445"/>
                    <a:pt x="2711" y="3445"/>
                  </a:cubicBezTo>
                  <a:cubicBezTo>
                    <a:pt x="2706" y="3445"/>
                    <a:pt x="2695" y="3445"/>
                    <a:pt x="2690" y="3450"/>
                  </a:cubicBezTo>
                  <a:cubicBezTo>
                    <a:pt x="2306" y="3125"/>
                    <a:pt x="2306" y="3125"/>
                    <a:pt x="2306" y="3125"/>
                  </a:cubicBezTo>
                  <a:cubicBezTo>
                    <a:pt x="2306" y="3125"/>
                    <a:pt x="2306" y="3120"/>
                    <a:pt x="2306" y="3120"/>
                  </a:cubicBezTo>
                  <a:cubicBezTo>
                    <a:pt x="2811" y="3295"/>
                    <a:pt x="2811" y="3295"/>
                    <a:pt x="2811" y="3295"/>
                  </a:cubicBezTo>
                  <a:cubicBezTo>
                    <a:pt x="2811" y="3295"/>
                    <a:pt x="2811" y="3300"/>
                    <a:pt x="2811" y="3300"/>
                  </a:cubicBezTo>
                  <a:cubicBezTo>
                    <a:pt x="2811" y="3311"/>
                    <a:pt x="2816" y="3316"/>
                    <a:pt x="2821" y="3321"/>
                  </a:cubicBezTo>
                  <a:moveTo>
                    <a:pt x="2275" y="2955"/>
                  </a:moveTo>
                  <a:cubicBezTo>
                    <a:pt x="2270" y="2955"/>
                    <a:pt x="2270" y="2955"/>
                    <a:pt x="2270" y="2955"/>
                  </a:cubicBezTo>
                  <a:cubicBezTo>
                    <a:pt x="2112" y="2877"/>
                    <a:pt x="2112" y="2877"/>
                    <a:pt x="2112" y="2877"/>
                  </a:cubicBezTo>
                  <a:cubicBezTo>
                    <a:pt x="2117" y="2877"/>
                    <a:pt x="2117" y="2872"/>
                    <a:pt x="2117" y="2867"/>
                  </a:cubicBezTo>
                  <a:cubicBezTo>
                    <a:pt x="2117" y="2862"/>
                    <a:pt x="2112" y="2857"/>
                    <a:pt x="2107" y="2852"/>
                  </a:cubicBezTo>
                  <a:cubicBezTo>
                    <a:pt x="2322" y="2552"/>
                    <a:pt x="2322" y="2552"/>
                    <a:pt x="2322" y="2552"/>
                  </a:cubicBezTo>
                  <a:cubicBezTo>
                    <a:pt x="2322" y="2557"/>
                    <a:pt x="2322" y="2557"/>
                    <a:pt x="2328" y="2557"/>
                  </a:cubicBezTo>
                  <a:lnTo>
                    <a:pt x="2275" y="2955"/>
                  </a:lnTo>
                  <a:close/>
                  <a:moveTo>
                    <a:pt x="2012" y="3068"/>
                  </a:moveTo>
                  <a:cubicBezTo>
                    <a:pt x="1865" y="3079"/>
                    <a:pt x="1865" y="3079"/>
                    <a:pt x="1865" y="3079"/>
                  </a:cubicBezTo>
                  <a:cubicBezTo>
                    <a:pt x="1786" y="2831"/>
                    <a:pt x="1786" y="2831"/>
                    <a:pt x="1786" y="2831"/>
                  </a:cubicBezTo>
                  <a:cubicBezTo>
                    <a:pt x="1791" y="2831"/>
                    <a:pt x="1791" y="2826"/>
                    <a:pt x="1791" y="2826"/>
                  </a:cubicBezTo>
                  <a:cubicBezTo>
                    <a:pt x="2018" y="3053"/>
                    <a:pt x="2018" y="3053"/>
                    <a:pt x="2018" y="3053"/>
                  </a:cubicBezTo>
                  <a:cubicBezTo>
                    <a:pt x="2018" y="3058"/>
                    <a:pt x="2012" y="3063"/>
                    <a:pt x="2012" y="3068"/>
                  </a:cubicBezTo>
                  <a:moveTo>
                    <a:pt x="1802" y="2800"/>
                  </a:moveTo>
                  <a:cubicBezTo>
                    <a:pt x="1970" y="2743"/>
                    <a:pt x="1970" y="2743"/>
                    <a:pt x="1970" y="2743"/>
                  </a:cubicBezTo>
                  <a:cubicBezTo>
                    <a:pt x="1970" y="2743"/>
                    <a:pt x="1975" y="2743"/>
                    <a:pt x="1975" y="2749"/>
                  </a:cubicBezTo>
                  <a:cubicBezTo>
                    <a:pt x="1975" y="2749"/>
                    <a:pt x="1981" y="2743"/>
                    <a:pt x="1981" y="2743"/>
                  </a:cubicBezTo>
                  <a:cubicBezTo>
                    <a:pt x="2065" y="2852"/>
                    <a:pt x="2065" y="2852"/>
                    <a:pt x="2065" y="2852"/>
                  </a:cubicBezTo>
                  <a:cubicBezTo>
                    <a:pt x="2065" y="2852"/>
                    <a:pt x="2065" y="2857"/>
                    <a:pt x="2060" y="2862"/>
                  </a:cubicBezTo>
                  <a:cubicBezTo>
                    <a:pt x="1802" y="2805"/>
                    <a:pt x="1802" y="2805"/>
                    <a:pt x="1802" y="2805"/>
                  </a:cubicBezTo>
                  <a:cubicBezTo>
                    <a:pt x="1802" y="2805"/>
                    <a:pt x="1807" y="2805"/>
                    <a:pt x="1807" y="2805"/>
                  </a:cubicBezTo>
                  <a:cubicBezTo>
                    <a:pt x="1807" y="2805"/>
                    <a:pt x="1802" y="2800"/>
                    <a:pt x="1802" y="2800"/>
                  </a:cubicBezTo>
                  <a:moveTo>
                    <a:pt x="2312" y="2547"/>
                  </a:moveTo>
                  <a:cubicBezTo>
                    <a:pt x="2101" y="2847"/>
                    <a:pt x="2101" y="2847"/>
                    <a:pt x="2101" y="2847"/>
                  </a:cubicBezTo>
                  <a:cubicBezTo>
                    <a:pt x="2096" y="2847"/>
                    <a:pt x="2096" y="2841"/>
                    <a:pt x="2096" y="2841"/>
                  </a:cubicBezTo>
                  <a:cubicBezTo>
                    <a:pt x="2117" y="2594"/>
                    <a:pt x="2117" y="2594"/>
                    <a:pt x="2117" y="2594"/>
                  </a:cubicBezTo>
                  <a:cubicBezTo>
                    <a:pt x="2133" y="2589"/>
                    <a:pt x="2144" y="2578"/>
                    <a:pt x="2144" y="2568"/>
                  </a:cubicBezTo>
                  <a:cubicBezTo>
                    <a:pt x="2306" y="2537"/>
                    <a:pt x="2306" y="2537"/>
                    <a:pt x="2306" y="2537"/>
                  </a:cubicBezTo>
                  <a:cubicBezTo>
                    <a:pt x="2306" y="2542"/>
                    <a:pt x="2312" y="2547"/>
                    <a:pt x="2312" y="2547"/>
                  </a:cubicBezTo>
                  <a:moveTo>
                    <a:pt x="2144" y="2557"/>
                  </a:moveTo>
                  <a:cubicBezTo>
                    <a:pt x="2138" y="2547"/>
                    <a:pt x="2128" y="2537"/>
                    <a:pt x="2117" y="2537"/>
                  </a:cubicBezTo>
                  <a:cubicBezTo>
                    <a:pt x="2107" y="2537"/>
                    <a:pt x="2101" y="2542"/>
                    <a:pt x="2096" y="2542"/>
                  </a:cubicBezTo>
                  <a:cubicBezTo>
                    <a:pt x="1944" y="2392"/>
                    <a:pt x="1944" y="2392"/>
                    <a:pt x="1944" y="2392"/>
                  </a:cubicBezTo>
                  <a:cubicBezTo>
                    <a:pt x="2306" y="2527"/>
                    <a:pt x="2306" y="2527"/>
                    <a:pt x="2306" y="2527"/>
                  </a:cubicBezTo>
                  <a:cubicBezTo>
                    <a:pt x="2306" y="2527"/>
                    <a:pt x="2306" y="2527"/>
                    <a:pt x="2306" y="2532"/>
                  </a:cubicBezTo>
                  <a:cubicBezTo>
                    <a:pt x="2306" y="2532"/>
                    <a:pt x="2306" y="2532"/>
                    <a:pt x="2306" y="2532"/>
                  </a:cubicBezTo>
                  <a:lnTo>
                    <a:pt x="2144" y="2557"/>
                  </a:lnTo>
                  <a:close/>
                  <a:moveTo>
                    <a:pt x="2091" y="2552"/>
                  </a:moveTo>
                  <a:cubicBezTo>
                    <a:pt x="2091" y="2552"/>
                    <a:pt x="2086" y="2557"/>
                    <a:pt x="2086" y="2563"/>
                  </a:cubicBezTo>
                  <a:cubicBezTo>
                    <a:pt x="2086" y="2573"/>
                    <a:pt x="2091" y="2578"/>
                    <a:pt x="2096" y="2583"/>
                  </a:cubicBezTo>
                  <a:cubicBezTo>
                    <a:pt x="1981" y="2723"/>
                    <a:pt x="1981" y="2723"/>
                    <a:pt x="1981" y="2723"/>
                  </a:cubicBezTo>
                  <a:cubicBezTo>
                    <a:pt x="1981" y="2723"/>
                    <a:pt x="1981" y="2723"/>
                    <a:pt x="1981" y="2723"/>
                  </a:cubicBezTo>
                  <a:cubicBezTo>
                    <a:pt x="1933" y="2392"/>
                    <a:pt x="1933" y="2392"/>
                    <a:pt x="1933" y="2392"/>
                  </a:cubicBezTo>
                  <a:lnTo>
                    <a:pt x="2091" y="2552"/>
                  </a:lnTo>
                  <a:close/>
                  <a:moveTo>
                    <a:pt x="2075" y="2847"/>
                  </a:moveTo>
                  <a:cubicBezTo>
                    <a:pt x="1986" y="2738"/>
                    <a:pt x="1986" y="2738"/>
                    <a:pt x="1986" y="2738"/>
                  </a:cubicBezTo>
                  <a:cubicBezTo>
                    <a:pt x="1986" y="2738"/>
                    <a:pt x="1986" y="2738"/>
                    <a:pt x="1991" y="2738"/>
                  </a:cubicBezTo>
                  <a:cubicBezTo>
                    <a:pt x="1991" y="2733"/>
                    <a:pt x="1986" y="2733"/>
                    <a:pt x="1986" y="2728"/>
                  </a:cubicBezTo>
                  <a:cubicBezTo>
                    <a:pt x="2101" y="2589"/>
                    <a:pt x="2101" y="2589"/>
                    <a:pt x="2101" y="2589"/>
                  </a:cubicBezTo>
                  <a:cubicBezTo>
                    <a:pt x="2107" y="2589"/>
                    <a:pt x="2107" y="2589"/>
                    <a:pt x="2107" y="2589"/>
                  </a:cubicBezTo>
                  <a:cubicBezTo>
                    <a:pt x="2086" y="2841"/>
                    <a:pt x="2086" y="2841"/>
                    <a:pt x="2086" y="2841"/>
                  </a:cubicBezTo>
                  <a:cubicBezTo>
                    <a:pt x="2080" y="2841"/>
                    <a:pt x="2075" y="2841"/>
                    <a:pt x="2075" y="2847"/>
                  </a:cubicBezTo>
                  <a:moveTo>
                    <a:pt x="1970" y="2728"/>
                  </a:moveTo>
                  <a:cubicBezTo>
                    <a:pt x="1970" y="2728"/>
                    <a:pt x="1965" y="2733"/>
                    <a:pt x="1965" y="2733"/>
                  </a:cubicBezTo>
                  <a:cubicBezTo>
                    <a:pt x="1965" y="2733"/>
                    <a:pt x="1965" y="2733"/>
                    <a:pt x="1965" y="2733"/>
                  </a:cubicBezTo>
                  <a:cubicBezTo>
                    <a:pt x="1802" y="2795"/>
                    <a:pt x="1802" y="2795"/>
                    <a:pt x="1802" y="2795"/>
                  </a:cubicBezTo>
                  <a:cubicBezTo>
                    <a:pt x="1797" y="2785"/>
                    <a:pt x="1791" y="2779"/>
                    <a:pt x="1786" y="2779"/>
                  </a:cubicBezTo>
                  <a:cubicBezTo>
                    <a:pt x="1839" y="2418"/>
                    <a:pt x="1839" y="2418"/>
                    <a:pt x="1839" y="2418"/>
                  </a:cubicBezTo>
                  <a:lnTo>
                    <a:pt x="1970" y="2728"/>
                  </a:lnTo>
                  <a:close/>
                  <a:moveTo>
                    <a:pt x="1776" y="2831"/>
                  </a:moveTo>
                  <a:cubicBezTo>
                    <a:pt x="1776" y="2831"/>
                    <a:pt x="1781" y="2831"/>
                    <a:pt x="1781" y="2831"/>
                  </a:cubicBezTo>
                  <a:cubicBezTo>
                    <a:pt x="1855" y="3079"/>
                    <a:pt x="1855" y="3079"/>
                    <a:pt x="1855" y="3079"/>
                  </a:cubicBezTo>
                  <a:cubicBezTo>
                    <a:pt x="1718" y="3089"/>
                    <a:pt x="1718" y="3089"/>
                    <a:pt x="1718" y="3089"/>
                  </a:cubicBezTo>
                  <a:cubicBezTo>
                    <a:pt x="1718" y="3089"/>
                    <a:pt x="1713" y="3089"/>
                    <a:pt x="1713" y="3089"/>
                  </a:cubicBezTo>
                  <a:cubicBezTo>
                    <a:pt x="1776" y="2831"/>
                    <a:pt x="1776" y="2831"/>
                    <a:pt x="1776" y="2831"/>
                  </a:cubicBezTo>
                  <a:cubicBezTo>
                    <a:pt x="1776" y="2831"/>
                    <a:pt x="1776" y="2831"/>
                    <a:pt x="1776" y="2831"/>
                  </a:cubicBezTo>
                  <a:moveTo>
                    <a:pt x="1303" y="773"/>
                  </a:moveTo>
                  <a:cubicBezTo>
                    <a:pt x="1303" y="773"/>
                    <a:pt x="1303" y="773"/>
                    <a:pt x="1303" y="773"/>
                  </a:cubicBezTo>
                  <a:cubicBezTo>
                    <a:pt x="1303" y="763"/>
                    <a:pt x="1298" y="758"/>
                    <a:pt x="1292" y="752"/>
                  </a:cubicBezTo>
                  <a:cubicBezTo>
                    <a:pt x="1471" y="541"/>
                    <a:pt x="1471" y="541"/>
                    <a:pt x="1471" y="541"/>
                  </a:cubicBezTo>
                  <a:cubicBezTo>
                    <a:pt x="1476" y="546"/>
                    <a:pt x="1481" y="546"/>
                    <a:pt x="1487" y="546"/>
                  </a:cubicBezTo>
                  <a:cubicBezTo>
                    <a:pt x="1508" y="814"/>
                    <a:pt x="1508" y="814"/>
                    <a:pt x="1508" y="814"/>
                  </a:cubicBezTo>
                  <a:cubicBezTo>
                    <a:pt x="1508" y="814"/>
                    <a:pt x="1502" y="820"/>
                    <a:pt x="1502" y="820"/>
                  </a:cubicBezTo>
                  <a:lnTo>
                    <a:pt x="1303" y="773"/>
                  </a:lnTo>
                  <a:close/>
                  <a:moveTo>
                    <a:pt x="1513" y="521"/>
                  </a:moveTo>
                  <a:cubicBezTo>
                    <a:pt x="1513" y="521"/>
                    <a:pt x="1513" y="521"/>
                    <a:pt x="1513" y="521"/>
                  </a:cubicBezTo>
                  <a:cubicBezTo>
                    <a:pt x="1671" y="484"/>
                    <a:pt x="1671" y="484"/>
                    <a:pt x="1671" y="484"/>
                  </a:cubicBezTo>
                  <a:cubicBezTo>
                    <a:pt x="1671" y="484"/>
                    <a:pt x="1671" y="484"/>
                    <a:pt x="1676" y="484"/>
                  </a:cubicBezTo>
                  <a:cubicBezTo>
                    <a:pt x="1518" y="809"/>
                    <a:pt x="1518" y="809"/>
                    <a:pt x="1518" y="809"/>
                  </a:cubicBezTo>
                  <a:cubicBezTo>
                    <a:pt x="1492" y="546"/>
                    <a:pt x="1492" y="546"/>
                    <a:pt x="1492" y="546"/>
                  </a:cubicBezTo>
                  <a:cubicBezTo>
                    <a:pt x="1508" y="541"/>
                    <a:pt x="1513" y="531"/>
                    <a:pt x="1513" y="521"/>
                  </a:cubicBezTo>
                  <a:moveTo>
                    <a:pt x="2107" y="92"/>
                  </a:moveTo>
                  <a:cubicBezTo>
                    <a:pt x="2107" y="92"/>
                    <a:pt x="2107" y="92"/>
                    <a:pt x="2107" y="92"/>
                  </a:cubicBezTo>
                  <a:cubicBezTo>
                    <a:pt x="2149" y="190"/>
                    <a:pt x="2149" y="190"/>
                    <a:pt x="2149" y="190"/>
                  </a:cubicBezTo>
                  <a:cubicBezTo>
                    <a:pt x="2144" y="195"/>
                    <a:pt x="2138" y="201"/>
                    <a:pt x="2138" y="211"/>
                  </a:cubicBezTo>
                  <a:cubicBezTo>
                    <a:pt x="1886" y="221"/>
                    <a:pt x="1886" y="221"/>
                    <a:pt x="1886" y="221"/>
                  </a:cubicBezTo>
                  <a:cubicBezTo>
                    <a:pt x="2101" y="87"/>
                    <a:pt x="2101" y="87"/>
                    <a:pt x="2101" y="87"/>
                  </a:cubicBezTo>
                  <a:cubicBezTo>
                    <a:pt x="2101" y="87"/>
                    <a:pt x="2107" y="92"/>
                    <a:pt x="2107" y="92"/>
                  </a:cubicBezTo>
                  <a:moveTo>
                    <a:pt x="2191" y="206"/>
                  </a:moveTo>
                  <a:cubicBezTo>
                    <a:pt x="2191" y="195"/>
                    <a:pt x="2180" y="185"/>
                    <a:pt x="2165" y="185"/>
                  </a:cubicBezTo>
                  <a:cubicBezTo>
                    <a:pt x="2165" y="185"/>
                    <a:pt x="2159" y="185"/>
                    <a:pt x="2159" y="185"/>
                  </a:cubicBezTo>
                  <a:cubicBezTo>
                    <a:pt x="2117" y="87"/>
                    <a:pt x="2117" y="87"/>
                    <a:pt x="2117" y="87"/>
                  </a:cubicBezTo>
                  <a:cubicBezTo>
                    <a:pt x="2380" y="201"/>
                    <a:pt x="2380" y="201"/>
                    <a:pt x="2380" y="201"/>
                  </a:cubicBezTo>
                  <a:lnTo>
                    <a:pt x="2191" y="206"/>
                  </a:lnTo>
                  <a:close/>
                  <a:moveTo>
                    <a:pt x="2133" y="495"/>
                  </a:moveTo>
                  <a:cubicBezTo>
                    <a:pt x="2122" y="495"/>
                    <a:pt x="2117" y="500"/>
                    <a:pt x="2112" y="510"/>
                  </a:cubicBezTo>
                  <a:cubicBezTo>
                    <a:pt x="1886" y="443"/>
                    <a:pt x="1886" y="443"/>
                    <a:pt x="1886" y="443"/>
                  </a:cubicBezTo>
                  <a:cubicBezTo>
                    <a:pt x="1886" y="438"/>
                    <a:pt x="1886" y="438"/>
                    <a:pt x="1886" y="433"/>
                  </a:cubicBezTo>
                  <a:cubicBezTo>
                    <a:pt x="2144" y="232"/>
                    <a:pt x="2144" y="232"/>
                    <a:pt x="2144" y="232"/>
                  </a:cubicBezTo>
                  <a:cubicBezTo>
                    <a:pt x="2149" y="237"/>
                    <a:pt x="2154" y="237"/>
                    <a:pt x="2159" y="242"/>
                  </a:cubicBezTo>
                  <a:lnTo>
                    <a:pt x="2133" y="495"/>
                  </a:lnTo>
                  <a:close/>
                  <a:moveTo>
                    <a:pt x="1881" y="227"/>
                  </a:moveTo>
                  <a:cubicBezTo>
                    <a:pt x="2138" y="216"/>
                    <a:pt x="2138" y="216"/>
                    <a:pt x="2138" y="216"/>
                  </a:cubicBezTo>
                  <a:cubicBezTo>
                    <a:pt x="2138" y="221"/>
                    <a:pt x="2138" y="221"/>
                    <a:pt x="2138" y="227"/>
                  </a:cubicBezTo>
                  <a:cubicBezTo>
                    <a:pt x="1881" y="427"/>
                    <a:pt x="1881" y="427"/>
                    <a:pt x="1881" y="427"/>
                  </a:cubicBezTo>
                  <a:cubicBezTo>
                    <a:pt x="1875" y="422"/>
                    <a:pt x="1875" y="422"/>
                    <a:pt x="1870" y="422"/>
                  </a:cubicBezTo>
                  <a:cubicBezTo>
                    <a:pt x="1875" y="232"/>
                    <a:pt x="1875" y="232"/>
                    <a:pt x="1875" y="232"/>
                  </a:cubicBezTo>
                  <a:cubicBezTo>
                    <a:pt x="1875" y="232"/>
                    <a:pt x="1881" y="232"/>
                    <a:pt x="1881" y="227"/>
                  </a:cubicBezTo>
                  <a:moveTo>
                    <a:pt x="1865" y="422"/>
                  </a:moveTo>
                  <a:cubicBezTo>
                    <a:pt x="1855" y="422"/>
                    <a:pt x="1849" y="433"/>
                    <a:pt x="1849" y="438"/>
                  </a:cubicBezTo>
                  <a:cubicBezTo>
                    <a:pt x="1849" y="438"/>
                    <a:pt x="1849" y="438"/>
                    <a:pt x="1849" y="443"/>
                  </a:cubicBezTo>
                  <a:cubicBezTo>
                    <a:pt x="1702" y="469"/>
                    <a:pt x="1702" y="469"/>
                    <a:pt x="1702" y="469"/>
                  </a:cubicBezTo>
                  <a:cubicBezTo>
                    <a:pt x="1697" y="469"/>
                    <a:pt x="1697" y="464"/>
                    <a:pt x="1697" y="464"/>
                  </a:cubicBezTo>
                  <a:cubicBezTo>
                    <a:pt x="1865" y="237"/>
                    <a:pt x="1865" y="237"/>
                    <a:pt x="1865" y="237"/>
                  </a:cubicBezTo>
                  <a:lnTo>
                    <a:pt x="1865" y="422"/>
                  </a:lnTo>
                  <a:close/>
                  <a:moveTo>
                    <a:pt x="1508" y="840"/>
                  </a:moveTo>
                  <a:cubicBezTo>
                    <a:pt x="1508" y="840"/>
                    <a:pt x="1508" y="840"/>
                    <a:pt x="1508" y="840"/>
                  </a:cubicBezTo>
                  <a:cubicBezTo>
                    <a:pt x="1408" y="1145"/>
                    <a:pt x="1408" y="1145"/>
                    <a:pt x="1408" y="1145"/>
                  </a:cubicBezTo>
                  <a:cubicBezTo>
                    <a:pt x="1402" y="1145"/>
                    <a:pt x="1397" y="1150"/>
                    <a:pt x="1397" y="1155"/>
                  </a:cubicBezTo>
                  <a:cubicBezTo>
                    <a:pt x="1124" y="1119"/>
                    <a:pt x="1124" y="1119"/>
                    <a:pt x="1124" y="1119"/>
                  </a:cubicBezTo>
                  <a:cubicBezTo>
                    <a:pt x="1124" y="1119"/>
                    <a:pt x="1124" y="1113"/>
                    <a:pt x="1124" y="1108"/>
                  </a:cubicBezTo>
                  <a:lnTo>
                    <a:pt x="1508" y="840"/>
                  </a:lnTo>
                  <a:close/>
                  <a:moveTo>
                    <a:pt x="1103" y="1150"/>
                  </a:moveTo>
                  <a:cubicBezTo>
                    <a:pt x="1114" y="1150"/>
                    <a:pt x="1124" y="1139"/>
                    <a:pt x="1124" y="1129"/>
                  </a:cubicBezTo>
                  <a:cubicBezTo>
                    <a:pt x="1392" y="1160"/>
                    <a:pt x="1392" y="1160"/>
                    <a:pt x="1392" y="1160"/>
                  </a:cubicBezTo>
                  <a:cubicBezTo>
                    <a:pt x="1392" y="1165"/>
                    <a:pt x="1397" y="1165"/>
                    <a:pt x="1397" y="1165"/>
                  </a:cubicBezTo>
                  <a:cubicBezTo>
                    <a:pt x="1087" y="1423"/>
                    <a:pt x="1087" y="1423"/>
                    <a:pt x="1087" y="1423"/>
                  </a:cubicBezTo>
                  <a:cubicBezTo>
                    <a:pt x="1087" y="1423"/>
                    <a:pt x="1082" y="1418"/>
                    <a:pt x="1077" y="1418"/>
                  </a:cubicBezTo>
                  <a:lnTo>
                    <a:pt x="1103" y="1150"/>
                  </a:lnTo>
                  <a:close/>
                  <a:moveTo>
                    <a:pt x="1045" y="1443"/>
                  </a:moveTo>
                  <a:cubicBezTo>
                    <a:pt x="651" y="1526"/>
                    <a:pt x="651" y="1526"/>
                    <a:pt x="651" y="1526"/>
                  </a:cubicBezTo>
                  <a:cubicBezTo>
                    <a:pt x="651" y="1521"/>
                    <a:pt x="646" y="1516"/>
                    <a:pt x="641" y="1516"/>
                  </a:cubicBezTo>
                  <a:cubicBezTo>
                    <a:pt x="793" y="1242"/>
                    <a:pt x="793" y="1242"/>
                    <a:pt x="793" y="1242"/>
                  </a:cubicBezTo>
                  <a:cubicBezTo>
                    <a:pt x="793" y="1242"/>
                    <a:pt x="793" y="1242"/>
                    <a:pt x="793" y="1242"/>
                  </a:cubicBezTo>
                  <a:cubicBezTo>
                    <a:pt x="793" y="1242"/>
                    <a:pt x="798" y="1242"/>
                    <a:pt x="798" y="1237"/>
                  </a:cubicBezTo>
                  <a:cubicBezTo>
                    <a:pt x="1045" y="1433"/>
                    <a:pt x="1045" y="1433"/>
                    <a:pt x="1045" y="1433"/>
                  </a:cubicBezTo>
                  <a:cubicBezTo>
                    <a:pt x="1045" y="1433"/>
                    <a:pt x="1045" y="1439"/>
                    <a:pt x="1045" y="1443"/>
                  </a:cubicBezTo>
                  <a:cubicBezTo>
                    <a:pt x="1045" y="1443"/>
                    <a:pt x="1045" y="1443"/>
                    <a:pt x="1045" y="1443"/>
                  </a:cubicBezTo>
                  <a:moveTo>
                    <a:pt x="257" y="2042"/>
                  </a:moveTo>
                  <a:cubicBezTo>
                    <a:pt x="257" y="2037"/>
                    <a:pt x="252" y="2037"/>
                    <a:pt x="246" y="2037"/>
                  </a:cubicBezTo>
                  <a:cubicBezTo>
                    <a:pt x="246" y="1753"/>
                    <a:pt x="246" y="1753"/>
                    <a:pt x="246" y="1753"/>
                  </a:cubicBezTo>
                  <a:cubicBezTo>
                    <a:pt x="257" y="1753"/>
                    <a:pt x="262" y="1748"/>
                    <a:pt x="268" y="1743"/>
                  </a:cubicBezTo>
                  <a:cubicBezTo>
                    <a:pt x="446" y="1810"/>
                    <a:pt x="446" y="1810"/>
                    <a:pt x="446" y="1810"/>
                  </a:cubicBezTo>
                  <a:cubicBezTo>
                    <a:pt x="446" y="1810"/>
                    <a:pt x="446" y="1810"/>
                    <a:pt x="446" y="1810"/>
                  </a:cubicBezTo>
                  <a:cubicBezTo>
                    <a:pt x="446" y="1815"/>
                    <a:pt x="451" y="1820"/>
                    <a:pt x="451" y="1825"/>
                  </a:cubicBezTo>
                  <a:lnTo>
                    <a:pt x="257" y="2042"/>
                  </a:lnTo>
                  <a:close/>
                  <a:moveTo>
                    <a:pt x="472" y="1794"/>
                  </a:moveTo>
                  <a:cubicBezTo>
                    <a:pt x="462" y="1794"/>
                    <a:pt x="457" y="1800"/>
                    <a:pt x="451" y="1805"/>
                  </a:cubicBezTo>
                  <a:cubicBezTo>
                    <a:pt x="273" y="1732"/>
                    <a:pt x="273" y="1732"/>
                    <a:pt x="273" y="1732"/>
                  </a:cubicBezTo>
                  <a:cubicBezTo>
                    <a:pt x="273" y="1732"/>
                    <a:pt x="273" y="1727"/>
                    <a:pt x="273" y="1727"/>
                  </a:cubicBezTo>
                  <a:cubicBezTo>
                    <a:pt x="273" y="1722"/>
                    <a:pt x="273" y="1722"/>
                    <a:pt x="273" y="1717"/>
                  </a:cubicBezTo>
                  <a:cubicBezTo>
                    <a:pt x="604" y="1552"/>
                    <a:pt x="604" y="1552"/>
                    <a:pt x="604" y="1552"/>
                  </a:cubicBezTo>
                  <a:cubicBezTo>
                    <a:pt x="604" y="1552"/>
                    <a:pt x="609" y="1557"/>
                    <a:pt x="609" y="1557"/>
                  </a:cubicBezTo>
                  <a:cubicBezTo>
                    <a:pt x="472" y="1794"/>
                    <a:pt x="472" y="1794"/>
                    <a:pt x="472" y="1794"/>
                  </a:cubicBezTo>
                  <a:cubicBezTo>
                    <a:pt x="472" y="1794"/>
                    <a:pt x="472" y="1794"/>
                    <a:pt x="472" y="1794"/>
                  </a:cubicBezTo>
                  <a:moveTo>
                    <a:pt x="635" y="1511"/>
                  </a:moveTo>
                  <a:cubicBezTo>
                    <a:pt x="635" y="1511"/>
                    <a:pt x="630" y="1505"/>
                    <a:pt x="625" y="1505"/>
                  </a:cubicBezTo>
                  <a:cubicBezTo>
                    <a:pt x="609" y="1505"/>
                    <a:pt x="599" y="1521"/>
                    <a:pt x="599" y="1537"/>
                  </a:cubicBezTo>
                  <a:cubicBezTo>
                    <a:pt x="599" y="1537"/>
                    <a:pt x="599" y="1542"/>
                    <a:pt x="599" y="1542"/>
                  </a:cubicBezTo>
                  <a:cubicBezTo>
                    <a:pt x="273" y="1712"/>
                    <a:pt x="273" y="1712"/>
                    <a:pt x="273" y="1712"/>
                  </a:cubicBezTo>
                  <a:cubicBezTo>
                    <a:pt x="777" y="1248"/>
                    <a:pt x="777" y="1248"/>
                    <a:pt x="777" y="1248"/>
                  </a:cubicBezTo>
                  <a:lnTo>
                    <a:pt x="635" y="1511"/>
                  </a:lnTo>
                  <a:close/>
                  <a:moveTo>
                    <a:pt x="231" y="2088"/>
                  </a:moveTo>
                  <a:cubicBezTo>
                    <a:pt x="236" y="2088"/>
                    <a:pt x="241" y="2088"/>
                    <a:pt x="246" y="2088"/>
                  </a:cubicBezTo>
                  <a:cubicBezTo>
                    <a:pt x="257" y="2088"/>
                    <a:pt x="262" y="2083"/>
                    <a:pt x="268" y="2078"/>
                  </a:cubicBezTo>
                  <a:cubicBezTo>
                    <a:pt x="467" y="2166"/>
                    <a:pt x="467" y="2166"/>
                    <a:pt x="467" y="2166"/>
                  </a:cubicBezTo>
                  <a:cubicBezTo>
                    <a:pt x="467" y="2166"/>
                    <a:pt x="467" y="2171"/>
                    <a:pt x="467" y="2171"/>
                  </a:cubicBezTo>
                  <a:cubicBezTo>
                    <a:pt x="467" y="2176"/>
                    <a:pt x="467" y="2176"/>
                    <a:pt x="467" y="2176"/>
                  </a:cubicBezTo>
                  <a:cubicBezTo>
                    <a:pt x="52" y="2336"/>
                    <a:pt x="52" y="2336"/>
                    <a:pt x="52" y="2336"/>
                  </a:cubicBezTo>
                  <a:cubicBezTo>
                    <a:pt x="52" y="2336"/>
                    <a:pt x="47" y="2331"/>
                    <a:pt x="47" y="2331"/>
                  </a:cubicBezTo>
                  <a:lnTo>
                    <a:pt x="231" y="2088"/>
                  </a:lnTo>
                  <a:close/>
                  <a:moveTo>
                    <a:pt x="52" y="2341"/>
                  </a:moveTo>
                  <a:cubicBezTo>
                    <a:pt x="472" y="2186"/>
                    <a:pt x="472" y="2186"/>
                    <a:pt x="472" y="2186"/>
                  </a:cubicBezTo>
                  <a:cubicBezTo>
                    <a:pt x="472" y="2192"/>
                    <a:pt x="478" y="2192"/>
                    <a:pt x="483" y="2197"/>
                  </a:cubicBezTo>
                  <a:cubicBezTo>
                    <a:pt x="325" y="2583"/>
                    <a:pt x="325" y="2583"/>
                    <a:pt x="325" y="2583"/>
                  </a:cubicBezTo>
                  <a:cubicBezTo>
                    <a:pt x="325" y="2583"/>
                    <a:pt x="320" y="2583"/>
                    <a:pt x="320" y="2583"/>
                  </a:cubicBezTo>
                  <a:cubicBezTo>
                    <a:pt x="315" y="2583"/>
                    <a:pt x="310" y="2583"/>
                    <a:pt x="304" y="2589"/>
                  </a:cubicBezTo>
                  <a:cubicBezTo>
                    <a:pt x="52" y="2362"/>
                    <a:pt x="52" y="2362"/>
                    <a:pt x="52" y="2362"/>
                  </a:cubicBezTo>
                  <a:cubicBezTo>
                    <a:pt x="52" y="2362"/>
                    <a:pt x="57" y="2357"/>
                    <a:pt x="57" y="2351"/>
                  </a:cubicBezTo>
                  <a:cubicBezTo>
                    <a:pt x="57" y="2346"/>
                    <a:pt x="57" y="2346"/>
                    <a:pt x="52" y="2341"/>
                  </a:cubicBezTo>
                  <a:moveTo>
                    <a:pt x="504" y="2485"/>
                  </a:moveTo>
                  <a:cubicBezTo>
                    <a:pt x="504" y="2485"/>
                    <a:pt x="504" y="2485"/>
                    <a:pt x="504" y="2485"/>
                  </a:cubicBezTo>
                  <a:cubicBezTo>
                    <a:pt x="504" y="2779"/>
                    <a:pt x="504" y="2779"/>
                    <a:pt x="504" y="2779"/>
                  </a:cubicBezTo>
                  <a:cubicBezTo>
                    <a:pt x="504" y="2779"/>
                    <a:pt x="504" y="2779"/>
                    <a:pt x="504" y="2779"/>
                  </a:cubicBezTo>
                  <a:cubicBezTo>
                    <a:pt x="341" y="2630"/>
                    <a:pt x="341" y="2630"/>
                    <a:pt x="341" y="2630"/>
                  </a:cubicBezTo>
                  <a:cubicBezTo>
                    <a:pt x="346" y="2625"/>
                    <a:pt x="346" y="2620"/>
                    <a:pt x="346" y="2609"/>
                  </a:cubicBezTo>
                  <a:cubicBezTo>
                    <a:pt x="346" y="2609"/>
                    <a:pt x="346" y="2604"/>
                    <a:pt x="346" y="2599"/>
                  </a:cubicBezTo>
                  <a:lnTo>
                    <a:pt x="504" y="2485"/>
                  </a:lnTo>
                  <a:close/>
                  <a:moveTo>
                    <a:pt x="320" y="2635"/>
                  </a:moveTo>
                  <a:cubicBezTo>
                    <a:pt x="325" y="2635"/>
                    <a:pt x="330" y="2635"/>
                    <a:pt x="336" y="2635"/>
                  </a:cubicBezTo>
                  <a:cubicBezTo>
                    <a:pt x="499" y="2785"/>
                    <a:pt x="499" y="2785"/>
                    <a:pt x="499" y="2785"/>
                  </a:cubicBezTo>
                  <a:cubicBezTo>
                    <a:pt x="499" y="2785"/>
                    <a:pt x="499" y="2785"/>
                    <a:pt x="499" y="2785"/>
                  </a:cubicBezTo>
                  <a:cubicBezTo>
                    <a:pt x="157" y="2810"/>
                    <a:pt x="157" y="2810"/>
                    <a:pt x="157" y="2810"/>
                  </a:cubicBezTo>
                  <a:cubicBezTo>
                    <a:pt x="157" y="2810"/>
                    <a:pt x="157" y="2810"/>
                    <a:pt x="157" y="2810"/>
                  </a:cubicBezTo>
                  <a:cubicBezTo>
                    <a:pt x="310" y="2635"/>
                    <a:pt x="310" y="2635"/>
                    <a:pt x="310" y="2635"/>
                  </a:cubicBezTo>
                  <a:cubicBezTo>
                    <a:pt x="315" y="2635"/>
                    <a:pt x="315" y="2635"/>
                    <a:pt x="320" y="2635"/>
                  </a:cubicBezTo>
                  <a:moveTo>
                    <a:pt x="499" y="2795"/>
                  </a:moveTo>
                  <a:cubicBezTo>
                    <a:pt x="499" y="2795"/>
                    <a:pt x="504" y="2800"/>
                    <a:pt x="504" y="2800"/>
                  </a:cubicBezTo>
                  <a:cubicBezTo>
                    <a:pt x="546" y="3017"/>
                    <a:pt x="546" y="3017"/>
                    <a:pt x="546" y="3017"/>
                  </a:cubicBezTo>
                  <a:cubicBezTo>
                    <a:pt x="541" y="3017"/>
                    <a:pt x="535" y="3022"/>
                    <a:pt x="530" y="3027"/>
                  </a:cubicBezTo>
                  <a:cubicBezTo>
                    <a:pt x="162" y="2821"/>
                    <a:pt x="162" y="2821"/>
                    <a:pt x="162" y="2821"/>
                  </a:cubicBezTo>
                  <a:lnTo>
                    <a:pt x="499" y="2795"/>
                  </a:lnTo>
                  <a:close/>
                  <a:moveTo>
                    <a:pt x="578" y="3037"/>
                  </a:moveTo>
                  <a:cubicBezTo>
                    <a:pt x="830" y="2955"/>
                    <a:pt x="830" y="2955"/>
                    <a:pt x="830" y="2955"/>
                  </a:cubicBezTo>
                  <a:cubicBezTo>
                    <a:pt x="830" y="2965"/>
                    <a:pt x="840" y="2970"/>
                    <a:pt x="845" y="2970"/>
                  </a:cubicBezTo>
                  <a:cubicBezTo>
                    <a:pt x="825" y="3362"/>
                    <a:pt x="825" y="3362"/>
                    <a:pt x="825" y="3362"/>
                  </a:cubicBezTo>
                  <a:cubicBezTo>
                    <a:pt x="819" y="3362"/>
                    <a:pt x="814" y="3362"/>
                    <a:pt x="809" y="3362"/>
                  </a:cubicBezTo>
                  <a:cubicBezTo>
                    <a:pt x="572" y="3058"/>
                    <a:pt x="572" y="3058"/>
                    <a:pt x="572" y="3058"/>
                  </a:cubicBezTo>
                  <a:cubicBezTo>
                    <a:pt x="578" y="3053"/>
                    <a:pt x="583" y="3048"/>
                    <a:pt x="583" y="3042"/>
                  </a:cubicBezTo>
                  <a:cubicBezTo>
                    <a:pt x="583" y="3037"/>
                    <a:pt x="578" y="3037"/>
                    <a:pt x="578" y="3037"/>
                  </a:cubicBezTo>
                  <a:moveTo>
                    <a:pt x="1050" y="3378"/>
                  </a:moveTo>
                  <a:cubicBezTo>
                    <a:pt x="1050" y="3378"/>
                    <a:pt x="1056" y="3383"/>
                    <a:pt x="1061" y="3383"/>
                  </a:cubicBezTo>
                  <a:cubicBezTo>
                    <a:pt x="1066" y="3383"/>
                    <a:pt x="1071" y="3378"/>
                    <a:pt x="1071" y="3373"/>
                  </a:cubicBezTo>
                  <a:cubicBezTo>
                    <a:pt x="1224" y="3352"/>
                    <a:pt x="1224" y="3352"/>
                    <a:pt x="1224" y="3352"/>
                  </a:cubicBezTo>
                  <a:cubicBezTo>
                    <a:pt x="1229" y="3378"/>
                    <a:pt x="1250" y="3393"/>
                    <a:pt x="1276" y="3393"/>
                  </a:cubicBezTo>
                  <a:cubicBezTo>
                    <a:pt x="1287" y="3393"/>
                    <a:pt x="1292" y="3388"/>
                    <a:pt x="1303" y="3383"/>
                  </a:cubicBezTo>
                  <a:cubicBezTo>
                    <a:pt x="1392" y="3502"/>
                    <a:pt x="1392" y="3502"/>
                    <a:pt x="1392" y="3502"/>
                  </a:cubicBezTo>
                  <a:cubicBezTo>
                    <a:pt x="856" y="3388"/>
                    <a:pt x="856" y="3388"/>
                    <a:pt x="856" y="3388"/>
                  </a:cubicBezTo>
                  <a:lnTo>
                    <a:pt x="1050" y="3378"/>
                  </a:lnTo>
                  <a:close/>
                  <a:moveTo>
                    <a:pt x="1487" y="3336"/>
                  </a:moveTo>
                  <a:cubicBezTo>
                    <a:pt x="1487" y="3347"/>
                    <a:pt x="1492" y="3352"/>
                    <a:pt x="1497" y="3352"/>
                  </a:cubicBezTo>
                  <a:cubicBezTo>
                    <a:pt x="1408" y="3496"/>
                    <a:pt x="1408" y="3496"/>
                    <a:pt x="1408" y="3496"/>
                  </a:cubicBezTo>
                  <a:cubicBezTo>
                    <a:pt x="1408" y="3496"/>
                    <a:pt x="1408" y="3496"/>
                    <a:pt x="1408" y="3496"/>
                  </a:cubicBezTo>
                  <a:cubicBezTo>
                    <a:pt x="1402" y="3496"/>
                    <a:pt x="1402" y="3496"/>
                    <a:pt x="1402" y="3496"/>
                  </a:cubicBezTo>
                  <a:cubicBezTo>
                    <a:pt x="1308" y="3378"/>
                    <a:pt x="1308" y="3378"/>
                    <a:pt x="1308" y="3378"/>
                  </a:cubicBezTo>
                  <a:cubicBezTo>
                    <a:pt x="1319" y="3373"/>
                    <a:pt x="1324" y="3357"/>
                    <a:pt x="1324" y="3347"/>
                  </a:cubicBezTo>
                  <a:lnTo>
                    <a:pt x="1487" y="3336"/>
                  </a:lnTo>
                  <a:close/>
                  <a:moveTo>
                    <a:pt x="1718" y="3269"/>
                  </a:moveTo>
                  <a:cubicBezTo>
                    <a:pt x="1418" y="3491"/>
                    <a:pt x="1418" y="3491"/>
                    <a:pt x="1418" y="3491"/>
                  </a:cubicBezTo>
                  <a:cubicBezTo>
                    <a:pt x="1502" y="3357"/>
                    <a:pt x="1502" y="3357"/>
                    <a:pt x="1502" y="3357"/>
                  </a:cubicBezTo>
                  <a:cubicBezTo>
                    <a:pt x="1508" y="3357"/>
                    <a:pt x="1513" y="3362"/>
                    <a:pt x="1513" y="3362"/>
                  </a:cubicBezTo>
                  <a:cubicBezTo>
                    <a:pt x="1529" y="3362"/>
                    <a:pt x="1545" y="3347"/>
                    <a:pt x="1545" y="3331"/>
                  </a:cubicBezTo>
                  <a:cubicBezTo>
                    <a:pt x="1545" y="3331"/>
                    <a:pt x="1545" y="3331"/>
                    <a:pt x="1539" y="3326"/>
                  </a:cubicBezTo>
                  <a:cubicBezTo>
                    <a:pt x="1718" y="3269"/>
                    <a:pt x="1718" y="3269"/>
                    <a:pt x="1718" y="3269"/>
                  </a:cubicBezTo>
                  <a:cubicBezTo>
                    <a:pt x="1718" y="3269"/>
                    <a:pt x="1718" y="3269"/>
                    <a:pt x="1718" y="3269"/>
                  </a:cubicBezTo>
                  <a:moveTo>
                    <a:pt x="1723" y="3275"/>
                  </a:moveTo>
                  <a:cubicBezTo>
                    <a:pt x="1723" y="3280"/>
                    <a:pt x="1734" y="3280"/>
                    <a:pt x="1739" y="3280"/>
                  </a:cubicBezTo>
                  <a:cubicBezTo>
                    <a:pt x="1750" y="3280"/>
                    <a:pt x="1760" y="3275"/>
                    <a:pt x="1765" y="3264"/>
                  </a:cubicBezTo>
                  <a:cubicBezTo>
                    <a:pt x="1912" y="3306"/>
                    <a:pt x="1912" y="3306"/>
                    <a:pt x="1912" y="3306"/>
                  </a:cubicBezTo>
                  <a:cubicBezTo>
                    <a:pt x="1429" y="3496"/>
                    <a:pt x="1429" y="3496"/>
                    <a:pt x="1429" y="3496"/>
                  </a:cubicBezTo>
                  <a:lnTo>
                    <a:pt x="1723" y="3275"/>
                  </a:lnTo>
                  <a:close/>
                  <a:moveTo>
                    <a:pt x="1918" y="3300"/>
                  </a:moveTo>
                  <a:cubicBezTo>
                    <a:pt x="1765" y="3259"/>
                    <a:pt x="1765" y="3259"/>
                    <a:pt x="1765" y="3259"/>
                  </a:cubicBezTo>
                  <a:cubicBezTo>
                    <a:pt x="1765" y="3254"/>
                    <a:pt x="1770" y="3254"/>
                    <a:pt x="1770" y="3254"/>
                  </a:cubicBezTo>
                  <a:cubicBezTo>
                    <a:pt x="1770" y="3238"/>
                    <a:pt x="1755" y="3228"/>
                    <a:pt x="1739" y="3228"/>
                  </a:cubicBezTo>
                  <a:cubicBezTo>
                    <a:pt x="1739" y="3228"/>
                    <a:pt x="1739" y="3228"/>
                    <a:pt x="1739" y="3228"/>
                  </a:cubicBezTo>
                  <a:cubicBezTo>
                    <a:pt x="1713" y="3104"/>
                    <a:pt x="1713" y="3104"/>
                    <a:pt x="1713" y="3104"/>
                  </a:cubicBezTo>
                  <a:cubicBezTo>
                    <a:pt x="1718" y="3104"/>
                    <a:pt x="1718" y="3104"/>
                    <a:pt x="1718" y="3099"/>
                  </a:cubicBezTo>
                  <a:cubicBezTo>
                    <a:pt x="1855" y="3089"/>
                    <a:pt x="1855" y="3089"/>
                    <a:pt x="1855" y="3089"/>
                  </a:cubicBezTo>
                  <a:cubicBezTo>
                    <a:pt x="1918" y="3295"/>
                    <a:pt x="1918" y="3295"/>
                    <a:pt x="1918" y="3295"/>
                  </a:cubicBezTo>
                  <a:cubicBezTo>
                    <a:pt x="1918" y="3295"/>
                    <a:pt x="1918" y="3300"/>
                    <a:pt x="1918" y="3300"/>
                  </a:cubicBezTo>
                  <a:moveTo>
                    <a:pt x="1707" y="3104"/>
                  </a:moveTo>
                  <a:cubicBezTo>
                    <a:pt x="1729" y="3228"/>
                    <a:pt x="1729" y="3228"/>
                    <a:pt x="1729" y="3228"/>
                  </a:cubicBezTo>
                  <a:cubicBezTo>
                    <a:pt x="1718" y="3233"/>
                    <a:pt x="1713" y="3244"/>
                    <a:pt x="1713" y="3254"/>
                  </a:cubicBezTo>
                  <a:cubicBezTo>
                    <a:pt x="1713" y="3254"/>
                    <a:pt x="1713" y="3259"/>
                    <a:pt x="1713" y="3259"/>
                  </a:cubicBezTo>
                  <a:cubicBezTo>
                    <a:pt x="1539" y="3321"/>
                    <a:pt x="1539" y="3321"/>
                    <a:pt x="1539" y="3321"/>
                  </a:cubicBezTo>
                  <a:cubicBezTo>
                    <a:pt x="1539" y="3316"/>
                    <a:pt x="1539" y="3316"/>
                    <a:pt x="1534" y="3316"/>
                  </a:cubicBezTo>
                  <a:cubicBezTo>
                    <a:pt x="1702" y="3104"/>
                    <a:pt x="1702" y="3104"/>
                    <a:pt x="1702" y="3104"/>
                  </a:cubicBezTo>
                  <a:cubicBezTo>
                    <a:pt x="1702" y="3104"/>
                    <a:pt x="1707" y="3104"/>
                    <a:pt x="1707" y="3104"/>
                  </a:cubicBezTo>
                  <a:moveTo>
                    <a:pt x="1487" y="3331"/>
                  </a:moveTo>
                  <a:cubicBezTo>
                    <a:pt x="1324" y="3336"/>
                    <a:pt x="1324" y="3336"/>
                    <a:pt x="1324" y="3336"/>
                  </a:cubicBezTo>
                  <a:cubicBezTo>
                    <a:pt x="1324" y="3311"/>
                    <a:pt x="1303" y="3295"/>
                    <a:pt x="1276" y="3295"/>
                  </a:cubicBezTo>
                  <a:cubicBezTo>
                    <a:pt x="1271" y="3295"/>
                    <a:pt x="1271" y="3295"/>
                    <a:pt x="1271" y="3295"/>
                  </a:cubicBezTo>
                  <a:cubicBezTo>
                    <a:pt x="1224" y="3094"/>
                    <a:pt x="1224" y="3094"/>
                    <a:pt x="1224" y="3094"/>
                  </a:cubicBezTo>
                  <a:cubicBezTo>
                    <a:pt x="1224" y="3094"/>
                    <a:pt x="1229" y="3094"/>
                    <a:pt x="1229" y="3089"/>
                  </a:cubicBezTo>
                  <a:cubicBezTo>
                    <a:pt x="1492" y="3316"/>
                    <a:pt x="1492" y="3316"/>
                    <a:pt x="1492" y="3316"/>
                  </a:cubicBezTo>
                  <a:cubicBezTo>
                    <a:pt x="1492" y="3321"/>
                    <a:pt x="1487" y="3326"/>
                    <a:pt x="1487" y="3331"/>
                  </a:cubicBezTo>
                  <a:moveTo>
                    <a:pt x="1214" y="3094"/>
                  </a:moveTo>
                  <a:cubicBezTo>
                    <a:pt x="1214" y="3094"/>
                    <a:pt x="1214" y="3094"/>
                    <a:pt x="1214" y="3094"/>
                  </a:cubicBezTo>
                  <a:cubicBezTo>
                    <a:pt x="1261" y="3295"/>
                    <a:pt x="1261" y="3295"/>
                    <a:pt x="1261" y="3295"/>
                  </a:cubicBezTo>
                  <a:cubicBezTo>
                    <a:pt x="1240" y="3306"/>
                    <a:pt x="1224" y="3321"/>
                    <a:pt x="1224" y="3342"/>
                  </a:cubicBezTo>
                  <a:cubicBezTo>
                    <a:pt x="1224" y="3347"/>
                    <a:pt x="1224" y="3347"/>
                    <a:pt x="1224" y="3347"/>
                  </a:cubicBezTo>
                  <a:cubicBezTo>
                    <a:pt x="1071" y="3367"/>
                    <a:pt x="1071" y="3367"/>
                    <a:pt x="1071" y="3367"/>
                  </a:cubicBezTo>
                  <a:cubicBezTo>
                    <a:pt x="1071" y="3367"/>
                    <a:pt x="1071" y="3362"/>
                    <a:pt x="1071" y="3362"/>
                  </a:cubicBezTo>
                  <a:cubicBezTo>
                    <a:pt x="1203" y="3094"/>
                    <a:pt x="1203" y="3094"/>
                    <a:pt x="1203" y="3094"/>
                  </a:cubicBezTo>
                  <a:cubicBezTo>
                    <a:pt x="1208" y="3094"/>
                    <a:pt x="1208" y="3094"/>
                    <a:pt x="1214" y="3094"/>
                  </a:cubicBezTo>
                  <a:moveTo>
                    <a:pt x="1050" y="3367"/>
                  </a:moveTo>
                  <a:cubicBezTo>
                    <a:pt x="851" y="3383"/>
                    <a:pt x="851" y="3383"/>
                    <a:pt x="851" y="3383"/>
                  </a:cubicBezTo>
                  <a:cubicBezTo>
                    <a:pt x="851" y="3373"/>
                    <a:pt x="840" y="3362"/>
                    <a:pt x="830" y="3362"/>
                  </a:cubicBezTo>
                  <a:cubicBezTo>
                    <a:pt x="856" y="2970"/>
                    <a:pt x="856" y="2970"/>
                    <a:pt x="856" y="2970"/>
                  </a:cubicBezTo>
                  <a:cubicBezTo>
                    <a:pt x="856" y="2970"/>
                    <a:pt x="861" y="2970"/>
                    <a:pt x="861" y="2970"/>
                  </a:cubicBezTo>
                  <a:cubicBezTo>
                    <a:pt x="1050" y="3362"/>
                    <a:pt x="1050" y="3362"/>
                    <a:pt x="1050" y="3362"/>
                  </a:cubicBezTo>
                  <a:cubicBezTo>
                    <a:pt x="1050" y="3367"/>
                    <a:pt x="1050" y="3367"/>
                    <a:pt x="1050" y="3367"/>
                  </a:cubicBezTo>
                  <a:moveTo>
                    <a:pt x="499" y="2475"/>
                  </a:moveTo>
                  <a:cubicBezTo>
                    <a:pt x="499" y="2475"/>
                    <a:pt x="499" y="2475"/>
                    <a:pt x="499" y="2475"/>
                  </a:cubicBezTo>
                  <a:cubicBezTo>
                    <a:pt x="341" y="2594"/>
                    <a:pt x="341" y="2594"/>
                    <a:pt x="341" y="2594"/>
                  </a:cubicBezTo>
                  <a:cubicBezTo>
                    <a:pt x="341" y="2589"/>
                    <a:pt x="336" y="2589"/>
                    <a:pt x="336" y="2589"/>
                  </a:cubicBezTo>
                  <a:cubicBezTo>
                    <a:pt x="488" y="2197"/>
                    <a:pt x="488" y="2197"/>
                    <a:pt x="488" y="2197"/>
                  </a:cubicBezTo>
                  <a:cubicBezTo>
                    <a:pt x="494" y="2202"/>
                    <a:pt x="494" y="2202"/>
                    <a:pt x="494" y="2202"/>
                  </a:cubicBezTo>
                  <a:cubicBezTo>
                    <a:pt x="504" y="2465"/>
                    <a:pt x="504" y="2465"/>
                    <a:pt x="504" y="2465"/>
                  </a:cubicBezTo>
                  <a:cubicBezTo>
                    <a:pt x="499" y="2465"/>
                    <a:pt x="499" y="2470"/>
                    <a:pt x="499" y="2475"/>
                  </a:cubicBezTo>
                  <a:moveTo>
                    <a:pt x="472" y="2161"/>
                  </a:moveTo>
                  <a:cubicBezTo>
                    <a:pt x="273" y="2068"/>
                    <a:pt x="273" y="2068"/>
                    <a:pt x="273" y="2068"/>
                  </a:cubicBezTo>
                  <a:cubicBezTo>
                    <a:pt x="273" y="2068"/>
                    <a:pt x="273" y="2068"/>
                    <a:pt x="273" y="2062"/>
                  </a:cubicBezTo>
                  <a:cubicBezTo>
                    <a:pt x="273" y="2057"/>
                    <a:pt x="268" y="2052"/>
                    <a:pt x="268" y="2047"/>
                  </a:cubicBezTo>
                  <a:cubicBezTo>
                    <a:pt x="457" y="1830"/>
                    <a:pt x="457" y="1830"/>
                    <a:pt x="457" y="1830"/>
                  </a:cubicBezTo>
                  <a:cubicBezTo>
                    <a:pt x="462" y="1830"/>
                    <a:pt x="462" y="1835"/>
                    <a:pt x="467" y="1835"/>
                  </a:cubicBezTo>
                  <a:cubicBezTo>
                    <a:pt x="488" y="2145"/>
                    <a:pt x="488" y="2145"/>
                    <a:pt x="488" y="2145"/>
                  </a:cubicBezTo>
                  <a:cubicBezTo>
                    <a:pt x="483" y="2150"/>
                    <a:pt x="478" y="2150"/>
                    <a:pt x="472" y="2161"/>
                  </a:cubicBezTo>
                  <a:moveTo>
                    <a:pt x="483" y="1800"/>
                  </a:moveTo>
                  <a:cubicBezTo>
                    <a:pt x="614" y="1562"/>
                    <a:pt x="614" y="1562"/>
                    <a:pt x="614" y="1562"/>
                  </a:cubicBezTo>
                  <a:cubicBezTo>
                    <a:pt x="620" y="1562"/>
                    <a:pt x="625" y="1562"/>
                    <a:pt x="625" y="1562"/>
                  </a:cubicBezTo>
                  <a:cubicBezTo>
                    <a:pt x="630" y="1562"/>
                    <a:pt x="630" y="1562"/>
                    <a:pt x="635" y="1562"/>
                  </a:cubicBezTo>
                  <a:cubicBezTo>
                    <a:pt x="704" y="1712"/>
                    <a:pt x="704" y="1712"/>
                    <a:pt x="704" y="1712"/>
                  </a:cubicBezTo>
                  <a:cubicBezTo>
                    <a:pt x="688" y="1722"/>
                    <a:pt x="677" y="1737"/>
                    <a:pt x="677" y="1753"/>
                  </a:cubicBezTo>
                  <a:cubicBezTo>
                    <a:pt x="677" y="1758"/>
                    <a:pt x="677" y="1758"/>
                    <a:pt x="677" y="1763"/>
                  </a:cubicBezTo>
                  <a:cubicBezTo>
                    <a:pt x="488" y="1805"/>
                    <a:pt x="488" y="1805"/>
                    <a:pt x="488" y="1805"/>
                  </a:cubicBezTo>
                  <a:cubicBezTo>
                    <a:pt x="483" y="1805"/>
                    <a:pt x="483" y="1800"/>
                    <a:pt x="483" y="1800"/>
                  </a:cubicBezTo>
                  <a:moveTo>
                    <a:pt x="761" y="1717"/>
                  </a:moveTo>
                  <a:cubicBezTo>
                    <a:pt x="751" y="1712"/>
                    <a:pt x="740" y="1707"/>
                    <a:pt x="730" y="1707"/>
                  </a:cubicBezTo>
                  <a:cubicBezTo>
                    <a:pt x="720" y="1707"/>
                    <a:pt x="714" y="1707"/>
                    <a:pt x="709" y="1707"/>
                  </a:cubicBezTo>
                  <a:cubicBezTo>
                    <a:pt x="641" y="1557"/>
                    <a:pt x="641" y="1557"/>
                    <a:pt x="641" y="1557"/>
                  </a:cubicBezTo>
                  <a:cubicBezTo>
                    <a:pt x="651" y="1552"/>
                    <a:pt x="656" y="1547"/>
                    <a:pt x="656" y="1537"/>
                  </a:cubicBezTo>
                  <a:cubicBezTo>
                    <a:pt x="656" y="1537"/>
                    <a:pt x="656" y="1537"/>
                    <a:pt x="656" y="1531"/>
                  </a:cubicBezTo>
                  <a:cubicBezTo>
                    <a:pt x="1045" y="1454"/>
                    <a:pt x="1045" y="1454"/>
                    <a:pt x="1045" y="1454"/>
                  </a:cubicBezTo>
                  <a:cubicBezTo>
                    <a:pt x="1045" y="1454"/>
                    <a:pt x="1045" y="1459"/>
                    <a:pt x="1045" y="1459"/>
                  </a:cubicBezTo>
                  <a:lnTo>
                    <a:pt x="761" y="1717"/>
                  </a:lnTo>
                  <a:close/>
                  <a:moveTo>
                    <a:pt x="1092" y="1428"/>
                  </a:moveTo>
                  <a:cubicBezTo>
                    <a:pt x="1402" y="1175"/>
                    <a:pt x="1402" y="1175"/>
                    <a:pt x="1402" y="1175"/>
                  </a:cubicBezTo>
                  <a:cubicBezTo>
                    <a:pt x="1402" y="1175"/>
                    <a:pt x="1408" y="1175"/>
                    <a:pt x="1408" y="1175"/>
                  </a:cubicBezTo>
                  <a:cubicBezTo>
                    <a:pt x="1450" y="1537"/>
                    <a:pt x="1450" y="1537"/>
                    <a:pt x="1450" y="1537"/>
                  </a:cubicBezTo>
                  <a:cubicBezTo>
                    <a:pt x="1445" y="1537"/>
                    <a:pt x="1439" y="1542"/>
                    <a:pt x="1434" y="1552"/>
                  </a:cubicBezTo>
                  <a:cubicBezTo>
                    <a:pt x="1098" y="1449"/>
                    <a:pt x="1098" y="1449"/>
                    <a:pt x="1098" y="1449"/>
                  </a:cubicBezTo>
                  <a:cubicBezTo>
                    <a:pt x="1098" y="1449"/>
                    <a:pt x="1098" y="1443"/>
                    <a:pt x="1098" y="1443"/>
                  </a:cubicBezTo>
                  <a:cubicBezTo>
                    <a:pt x="1098" y="1439"/>
                    <a:pt x="1098" y="1433"/>
                    <a:pt x="1092" y="1428"/>
                  </a:cubicBezTo>
                  <a:moveTo>
                    <a:pt x="1534" y="1423"/>
                  </a:moveTo>
                  <a:cubicBezTo>
                    <a:pt x="1471" y="1537"/>
                    <a:pt x="1471" y="1537"/>
                    <a:pt x="1471" y="1537"/>
                  </a:cubicBezTo>
                  <a:cubicBezTo>
                    <a:pt x="1466" y="1537"/>
                    <a:pt x="1460" y="1537"/>
                    <a:pt x="1460" y="1537"/>
                  </a:cubicBezTo>
                  <a:cubicBezTo>
                    <a:pt x="1418" y="1175"/>
                    <a:pt x="1418" y="1175"/>
                    <a:pt x="1418" y="1175"/>
                  </a:cubicBezTo>
                  <a:cubicBezTo>
                    <a:pt x="1534" y="1345"/>
                    <a:pt x="1534" y="1345"/>
                    <a:pt x="1534" y="1345"/>
                  </a:cubicBezTo>
                  <a:cubicBezTo>
                    <a:pt x="1524" y="1356"/>
                    <a:pt x="1513" y="1371"/>
                    <a:pt x="1513" y="1387"/>
                  </a:cubicBezTo>
                  <a:cubicBezTo>
                    <a:pt x="1513" y="1402"/>
                    <a:pt x="1524" y="1418"/>
                    <a:pt x="1534" y="1423"/>
                  </a:cubicBezTo>
                  <a:moveTo>
                    <a:pt x="1424" y="1150"/>
                  </a:moveTo>
                  <a:cubicBezTo>
                    <a:pt x="1424" y="1145"/>
                    <a:pt x="1418" y="1145"/>
                    <a:pt x="1418" y="1145"/>
                  </a:cubicBezTo>
                  <a:cubicBezTo>
                    <a:pt x="1513" y="840"/>
                    <a:pt x="1513" y="840"/>
                    <a:pt x="1513" y="840"/>
                  </a:cubicBezTo>
                  <a:cubicBezTo>
                    <a:pt x="1518" y="840"/>
                    <a:pt x="1518" y="840"/>
                    <a:pt x="1518" y="840"/>
                  </a:cubicBezTo>
                  <a:cubicBezTo>
                    <a:pt x="1644" y="990"/>
                    <a:pt x="1644" y="990"/>
                    <a:pt x="1644" y="990"/>
                  </a:cubicBezTo>
                  <a:cubicBezTo>
                    <a:pt x="1639" y="995"/>
                    <a:pt x="1634" y="1000"/>
                    <a:pt x="1634" y="1010"/>
                  </a:cubicBezTo>
                  <a:cubicBezTo>
                    <a:pt x="1634" y="1010"/>
                    <a:pt x="1634" y="1015"/>
                    <a:pt x="1639" y="1021"/>
                  </a:cubicBezTo>
                  <a:lnTo>
                    <a:pt x="1424" y="1150"/>
                  </a:lnTo>
                  <a:close/>
                  <a:moveTo>
                    <a:pt x="1660" y="980"/>
                  </a:moveTo>
                  <a:cubicBezTo>
                    <a:pt x="1655" y="980"/>
                    <a:pt x="1655" y="985"/>
                    <a:pt x="1650" y="985"/>
                  </a:cubicBezTo>
                  <a:cubicBezTo>
                    <a:pt x="1529" y="835"/>
                    <a:pt x="1529" y="835"/>
                    <a:pt x="1529" y="835"/>
                  </a:cubicBezTo>
                  <a:cubicBezTo>
                    <a:pt x="1529" y="835"/>
                    <a:pt x="1529" y="830"/>
                    <a:pt x="1529" y="830"/>
                  </a:cubicBezTo>
                  <a:cubicBezTo>
                    <a:pt x="1529" y="825"/>
                    <a:pt x="1529" y="820"/>
                    <a:pt x="1524" y="814"/>
                  </a:cubicBezTo>
                  <a:cubicBezTo>
                    <a:pt x="1681" y="495"/>
                    <a:pt x="1681" y="495"/>
                    <a:pt x="1681" y="495"/>
                  </a:cubicBezTo>
                  <a:lnTo>
                    <a:pt x="1660" y="980"/>
                  </a:lnTo>
                  <a:close/>
                  <a:moveTo>
                    <a:pt x="1702" y="474"/>
                  </a:moveTo>
                  <a:cubicBezTo>
                    <a:pt x="1849" y="448"/>
                    <a:pt x="1849" y="448"/>
                    <a:pt x="1849" y="448"/>
                  </a:cubicBezTo>
                  <a:cubicBezTo>
                    <a:pt x="1849" y="453"/>
                    <a:pt x="1855" y="459"/>
                    <a:pt x="1860" y="459"/>
                  </a:cubicBezTo>
                  <a:cubicBezTo>
                    <a:pt x="1828" y="758"/>
                    <a:pt x="1828" y="758"/>
                    <a:pt x="1828" y="758"/>
                  </a:cubicBezTo>
                  <a:cubicBezTo>
                    <a:pt x="1697" y="484"/>
                    <a:pt x="1697" y="484"/>
                    <a:pt x="1697" y="484"/>
                  </a:cubicBezTo>
                  <a:cubicBezTo>
                    <a:pt x="1697" y="484"/>
                    <a:pt x="1702" y="479"/>
                    <a:pt x="1702" y="474"/>
                  </a:cubicBezTo>
                  <a:cubicBezTo>
                    <a:pt x="1702" y="474"/>
                    <a:pt x="1702" y="474"/>
                    <a:pt x="1702" y="474"/>
                  </a:cubicBezTo>
                  <a:moveTo>
                    <a:pt x="1870" y="459"/>
                  </a:moveTo>
                  <a:cubicBezTo>
                    <a:pt x="1875" y="459"/>
                    <a:pt x="1881" y="459"/>
                    <a:pt x="1886" y="448"/>
                  </a:cubicBezTo>
                  <a:cubicBezTo>
                    <a:pt x="2107" y="515"/>
                    <a:pt x="2107" y="515"/>
                    <a:pt x="2107" y="515"/>
                  </a:cubicBezTo>
                  <a:cubicBezTo>
                    <a:pt x="2107" y="515"/>
                    <a:pt x="2107" y="521"/>
                    <a:pt x="2107" y="521"/>
                  </a:cubicBezTo>
                  <a:cubicBezTo>
                    <a:pt x="2107" y="525"/>
                    <a:pt x="2112" y="531"/>
                    <a:pt x="2112" y="536"/>
                  </a:cubicBezTo>
                  <a:cubicBezTo>
                    <a:pt x="1834" y="763"/>
                    <a:pt x="1834" y="763"/>
                    <a:pt x="1834" y="763"/>
                  </a:cubicBezTo>
                  <a:lnTo>
                    <a:pt x="1870" y="459"/>
                  </a:lnTo>
                  <a:close/>
                  <a:moveTo>
                    <a:pt x="2144" y="495"/>
                  </a:moveTo>
                  <a:cubicBezTo>
                    <a:pt x="2165" y="242"/>
                    <a:pt x="2165" y="242"/>
                    <a:pt x="2165" y="242"/>
                  </a:cubicBezTo>
                  <a:cubicBezTo>
                    <a:pt x="2180" y="242"/>
                    <a:pt x="2191" y="232"/>
                    <a:pt x="2191" y="216"/>
                  </a:cubicBezTo>
                  <a:cubicBezTo>
                    <a:pt x="2385" y="206"/>
                    <a:pt x="2385" y="206"/>
                    <a:pt x="2385" y="206"/>
                  </a:cubicBezTo>
                  <a:cubicBezTo>
                    <a:pt x="2385" y="206"/>
                    <a:pt x="2385" y="211"/>
                    <a:pt x="2390" y="211"/>
                  </a:cubicBezTo>
                  <a:cubicBezTo>
                    <a:pt x="2154" y="500"/>
                    <a:pt x="2154" y="500"/>
                    <a:pt x="2154" y="500"/>
                  </a:cubicBezTo>
                  <a:cubicBezTo>
                    <a:pt x="2154" y="500"/>
                    <a:pt x="2149" y="495"/>
                    <a:pt x="2144" y="495"/>
                  </a:cubicBezTo>
                  <a:moveTo>
                    <a:pt x="2401" y="195"/>
                  </a:moveTo>
                  <a:cubicBezTo>
                    <a:pt x="2459" y="51"/>
                    <a:pt x="2459" y="51"/>
                    <a:pt x="2459" y="51"/>
                  </a:cubicBezTo>
                  <a:cubicBezTo>
                    <a:pt x="2459" y="51"/>
                    <a:pt x="2459" y="51"/>
                    <a:pt x="2464" y="51"/>
                  </a:cubicBezTo>
                  <a:cubicBezTo>
                    <a:pt x="2464" y="51"/>
                    <a:pt x="2464" y="51"/>
                    <a:pt x="2464" y="51"/>
                  </a:cubicBezTo>
                  <a:cubicBezTo>
                    <a:pt x="2580" y="402"/>
                    <a:pt x="2580" y="402"/>
                    <a:pt x="2580" y="402"/>
                  </a:cubicBezTo>
                  <a:cubicBezTo>
                    <a:pt x="2580" y="402"/>
                    <a:pt x="2580" y="402"/>
                    <a:pt x="2575" y="407"/>
                  </a:cubicBezTo>
                  <a:cubicBezTo>
                    <a:pt x="2406" y="206"/>
                    <a:pt x="2406" y="206"/>
                    <a:pt x="2406" y="206"/>
                  </a:cubicBezTo>
                  <a:cubicBezTo>
                    <a:pt x="2406" y="206"/>
                    <a:pt x="2406" y="206"/>
                    <a:pt x="2406" y="206"/>
                  </a:cubicBezTo>
                  <a:cubicBezTo>
                    <a:pt x="2406" y="201"/>
                    <a:pt x="2406" y="195"/>
                    <a:pt x="2401" y="195"/>
                  </a:cubicBezTo>
                  <a:moveTo>
                    <a:pt x="3431" y="247"/>
                  </a:moveTo>
                  <a:cubicBezTo>
                    <a:pt x="3037" y="531"/>
                    <a:pt x="3037" y="531"/>
                    <a:pt x="3037" y="531"/>
                  </a:cubicBezTo>
                  <a:cubicBezTo>
                    <a:pt x="3037" y="525"/>
                    <a:pt x="3032" y="521"/>
                    <a:pt x="3026" y="521"/>
                  </a:cubicBezTo>
                  <a:cubicBezTo>
                    <a:pt x="3042" y="330"/>
                    <a:pt x="3042" y="330"/>
                    <a:pt x="3042" y="330"/>
                  </a:cubicBezTo>
                  <a:cubicBezTo>
                    <a:pt x="3042" y="330"/>
                    <a:pt x="3042" y="330"/>
                    <a:pt x="3042" y="330"/>
                  </a:cubicBezTo>
                  <a:cubicBezTo>
                    <a:pt x="3069" y="330"/>
                    <a:pt x="3095" y="309"/>
                    <a:pt x="3095" y="283"/>
                  </a:cubicBezTo>
                  <a:lnTo>
                    <a:pt x="3431" y="247"/>
                  </a:lnTo>
                  <a:close/>
                  <a:moveTo>
                    <a:pt x="4403" y="1531"/>
                  </a:moveTo>
                  <a:cubicBezTo>
                    <a:pt x="4403" y="1531"/>
                    <a:pt x="4403" y="1531"/>
                    <a:pt x="4403" y="1531"/>
                  </a:cubicBezTo>
                  <a:cubicBezTo>
                    <a:pt x="4172" y="1439"/>
                    <a:pt x="4172" y="1439"/>
                    <a:pt x="4172" y="1439"/>
                  </a:cubicBezTo>
                  <a:cubicBezTo>
                    <a:pt x="4172" y="1433"/>
                    <a:pt x="4167" y="1428"/>
                    <a:pt x="4161" y="1428"/>
                  </a:cubicBezTo>
                  <a:cubicBezTo>
                    <a:pt x="4120" y="1222"/>
                    <a:pt x="4120" y="1222"/>
                    <a:pt x="4120" y="1222"/>
                  </a:cubicBezTo>
                  <a:cubicBezTo>
                    <a:pt x="4120" y="1222"/>
                    <a:pt x="4125" y="1217"/>
                    <a:pt x="4125" y="1217"/>
                  </a:cubicBezTo>
                  <a:lnTo>
                    <a:pt x="4403" y="1531"/>
                  </a:lnTo>
                  <a:close/>
                  <a:moveTo>
                    <a:pt x="4897" y="1717"/>
                  </a:moveTo>
                  <a:cubicBezTo>
                    <a:pt x="4792" y="2109"/>
                    <a:pt x="4792" y="2109"/>
                    <a:pt x="4792" y="2109"/>
                  </a:cubicBezTo>
                  <a:cubicBezTo>
                    <a:pt x="4792" y="2109"/>
                    <a:pt x="4792" y="2109"/>
                    <a:pt x="4787" y="2109"/>
                  </a:cubicBezTo>
                  <a:cubicBezTo>
                    <a:pt x="4787" y="2109"/>
                    <a:pt x="4787" y="2109"/>
                    <a:pt x="4781" y="2109"/>
                  </a:cubicBezTo>
                  <a:cubicBezTo>
                    <a:pt x="4645" y="1727"/>
                    <a:pt x="4645" y="1727"/>
                    <a:pt x="4645" y="1727"/>
                  </a:cubicBezTo>
                  <a:cubicBezTo>
                    <a:pt x="4645" y="1727"/>
                    <a:pt x="4645" y="1722"/>
                    <a:pt x="4645" y="1722"/>
                  </a:cubicBezTo>
                  <a:cubicBezTo>
                    <a:pt x="4881" y="1696"/>
                    <a:pt x="4881" y="1696"/>
                    <a:pt x="4881" y="1696"/>
                  </a:cubicBezTo>
                  <a:cubicBezTo>
                    <a:pt x="4881" y="1707"/>
                    <a:pt x="4887" y="1712"/>
                    <a:pt x="4897" y="1717"/>
                  </a:cubicBezTo>
                  <a:moveTo>
                    <a:pt x="5050" y="2166"/>
                  </a:moveTo>
                  <a:cubicBezTo>
                    <a:pt x="5050" y="2176"/>
                    <a:pt x="5055" y="2181"/>
                    <a:pt x="5060" y="2181"/>
                  </a:cubicBezTo>
                  <a:cubicBezTo>
                    <a:pt x="5002" y="2449"/>
                    <a:pt x="5002" y="2449"/>
                    <a:pt x="5002" y="2449"/>
                  </a:cubicBezTo>
                  <a:cubicBezTo>
                    <a:pt x="5002" y="2449"/>
                    <a:pt x="5002" y="2449"/>
                    <a:pt x="5002" y="2449"/>
                  </a:cubicBezTo>
                  <a:cubicBezTo>
                    <a:pt x="4997" y="2449"/>
                    <a:pt x="4997" y="2449"/>
                    <a:pt x="4992" y="2455"/>
                  </a:cubicBezTo>
                  <a:cubicBezTo>
                    <a:pt x="4808" y="2161"/>
                    <a:pt x="4808" y="2161"/>
                    <a:pt x="4808" y="2161"/>
                  </a:cubicBezTo>
                  <a:cubicBezTo>
                    <a:pt x="4813" y="2155"/>
                    <a:pt x="4813" y="2150"/>
                    <a:pt x="4813" y="2145"/>
                  </a:cubicBezTo>
                  <a:lnTo>
                    <a:pt x="5050" y="2166"/>
                  </a:lnTo>
                  <a:close/>
                  <a:moveTo>
                    <a:pt x="5008" y="2934"/>
                  </a:moveTo>
                  <a:cubicBezTo>
                    <a:pt x="5008" y="2934"/>
                    <a:pt x="5008" y="2934"/>
                    <a:pt x="5008" y="2934"/>
                  </a:cubicBezTo>
                  <a:cubicBezTo>
                    <a:pt x="4745" y="3032"/>
                    <a:pt x="4745" y="3032"/>
                    <a:pt x="4745" y="3032"/>
                  </a:cubicBezTo>
                  <a:cubicBezTo>
                    <a:pt x="4971" y="2821"/>
                    <a:pt x="4971" y="2821"/>
                    <a:pt x="4971" y="2821"/>
                  </a:cubicBezTo>
                  <a:cubicBezTo>
                    <a:pt x="4976" y="2826"/>
                    <a:pt x="4981" y="2831"/>
                    <a:pt x="4986" y="2831"/>
                  </a:cubicBezTo>
                  <a:cubicBezTo>
                    <a:pt x="4986" y="2831"/>
                    <a:pt x="4992" y="2831"/>
                    <a:pt x="4992" y="2831"/>
                  </a:cubicBezTo>
                  <a:cubicBezTo>
                    <a:pt x="5013" y="2924"/>
                    <a:pt x="5013" y="2924"/>
                    <a:pt x="5013" y="2924"/>
                  </a:cubicBezTo>
                  <a:cubicBezTo>
                    <a:pt x="5008" y="2929"/>
                    <a:pt x="5008" y="2929"/>
                    <a:pt x="5008" y="2934"/>
                  </a:cubicBezTo>
                  <a:moveTo>
                    <a:pt x="4535" y="2810"/>
                  </a:moveTo>
                  <a:cubicBezTo>
                    <a:pt x="4960" y="2805"/>
                    <a:pt x="4960" y="2805"/>
                    <a:pt x="4960" y="2805"/>
                  </a:cubicBezTo>
                  <a:cubicBezTo>
                    <a:pt x="4960" y="2810"/>
                    <a:pt x="4965" y="2816"/>
                    <a:pt x="4965" y="2816"/>
                  </a:cubicBezTo>
                  <a:cubicBezTo>
                    <a:pt x="4740" y="3027"/>
                    <a:pt x="4740" y="3027"/>
                    <a:pt x="4740" y="3027"/>
                  </a:cubicBezTo>
                  <a:cubicBezTo>
                    <a:pt x="4734" y="3022"/>
                    <a:pt x="4729" y="3022"/>
                    <a:pt x="4729" y="3022"/>
                  </a:cubicBezTo>
                  <a:cubicBezTo>
                    <a:pt x="4724" y="3022"/>
                    <a:pt x="4719" y="3022"/>
                    <a:pt x="4719" y="3027"/>
                  </a:cubicBezTo>
                  <a:cubicBezTo>
                    <a:pt x="4529" y="2821"/>
                    <a:pt x="4529" y="2821"/>
                    <a:pt x="4529" y="2821"/>
                  </a:cubicBezTo>
                  <a:cubicBezTo>
                    <a:pt x="4535" y="2816"/>
                    <a:pt x="4535" y="2810"/>
                    <a:pt x="4535" y="2810"/>
                  </a:cubicBezTo>
                  <a:moveTo>
                    <a:pt x="4771" y="2583"/>
                  </a:moveTo>
                  <a:cubicBezTo>
                    <a:pt x="4981" y="2491"/>
                    <a:pt x="4981" y="2491"/>
                    <a:pt x="4981" y="2491"/>
                  </a:cubicBezTo>
                  <a:cubicBezTo>
                    <a:pt x="4981" y="2501"/>
                    <a:pt x="4992" y="2501"/>
                    <a:pt x="4997" y="2506"/>
                  </a:cubicBezTo>
                  <a:cubicBezTo>
                    <a:pt x="4986" y="2774"/>
                    <a:pt x="4986" y="2774"/>
                    <a:pt x="4986" y="2774"/>
                  </a:cubicBezTo>
                  <a:cubicBezTo>
                    <a:pt x="4981" y="2774"/>
                    <a:pt x="4976" y="2779"/>
                    <a:pt x="4971" y="2779"/>
                  </a:cubicBezTo>
                  <a:cubicBezTo>
                    <a:pt x="4771" y="2589"/>
                    <a:pt x="4771" y="2589"/>
                    <a:pt x="4771" y="2589"/>
                  </a:cubicBezTo>
                  <a:cubicBezTo>
                    <a:pt x="4771" y="2583"/>
                    <a:pt x="4771" y="2583"/>
                    <a:pt x="4771" y="2583"/>
                  </a:cubicBezTo>
                  <a:cubicBezTo>
                    <a:pt x="4771" y="2583"/>
                    <a:pt x="4771" y="2583"/>
                    <a:pt x="4771" y="2583"/>
                  </a:cubicBezTo>
                  <a:moveTo>
                    <a:pt x="5008" y="2506"/>
                  </a:moveTo>
                  <a:cubicBezTo>
                    <a:pt x="5018" y="2506"/>
                    <a:pt x="5029" y="2491"/>
                    <a:pt x="5029" y="2480"/>
                  </a:cubicBezTo>
                  <a:cubicBezTo>
                    <a:pt x="5029" y="2470"/>
                    <a:pt x="5029" y="2465"/>
                    <a:pt x="5023" y="2460"/>
                  </a:cubicBezTo>
                  <a:cubicBezTo>
                    <a:pt x="5139" y="2336"/>
                    <a:pt x="5139" y="2336"/>
                    <a:pt x="5139" y="2336"/>
                  </a:cubicBezTo>
                  <a:cubicBezTo>
                    <a:pt x="4992" y="2769"/>
                    <a:pt x="4992" y="2769"/>
                    <a:pt x="4992" y="2769"/>
                  </a:cubicBezTo>
                  <a:lnTo>
                    <a:pt x="5008" y="2506"/>
                  </a:lnTo>
                  <a:close/>
                  <a:moveTo>
                    <a:pt x="4876" y="1691"/>
                  </a:moveTo>
                  <a:cubicBezTo>
                    <a:pt x="4645" y="1712"/>
                    <a:pt x="4645" y="1712"/>
                    <a:pt x="4645" y="1712"/>
                  </a:cubicBezTo>
                  <a:cubicBezTo>
                    <a:pt x="4645" y="1712"/>
                    <a:pt x="4645" y="1712"/>
                    <a:pt x="4640" y="1707"/>
                  </a:cubicBezTo>
                  <a:cubicBezTo>
                    <a:pt x="4661" y="1418"/>
                    <a:pt x="4661" y="1418"/>
                    <a:pt x="4661" y="1418"/>
                  </a:cubicBezTo>
                  <a:cubicBezTo>
                    <a:pt x="4887" y="1676"/>
                    <a:pt x="4887" y="1676"/>
                    <a:pt x="4887" y="1676"/>
                  </a:cubicBezTo>
                  <a:cubicBezTo>
                    <a:pt x="4881" y="1676"/>
                    <a:pt x="4876" y="1681"/>
                    <a:pt x="4876" y="1691"/>
                  </a:cubicBezTo>
                  <a:moveTo>
                    <a:pt x="4650" y="1418"/>
                  </a:moveTo>
                  <a:cubicBezTo>
                    <a:pt x="4650" y="1418"/>
                    <a:pt x="4650" y="1418"/>
                    <a:pt x="4655" y="1418"/>
                  </a:cubicBezTo>
                  <a:cubicBezTo>
                    <a:pt x="4635" y="1707"/>
                    <a:pt x="4635" y="1707"/>
                    <a:pt x="4635" y="1707"/>
                  </a:cubicBezTo>
                  <a:cubicBezTo>
                    <a:pt x="4635" y="1707"/>
                    <a:pt x="4629" y="1707"/>
                    <a:pt x="4629" y="1707"/>
                  </a:cubicBezTo>
                  <a:cubicBezTo>
                    <a:pt x="4450" y="1562"/>
                    <a:pt x="4450" y="1562"/>
                    <a:pt x="4450" y="1562"/>
                  </a:cubicBezTo>
                  <a:cubicBezTo>
                    <a:pt x="4450" y="1557"/>
                    <a:pt x="4456" y="1552"/>
                    <a:pt x="4456" y="1547"/>
                  </a:cubicBezTo>
                  <a:cubicBezTo>
                    <a:pt x="4456" y="1542"/>
                    <a:pt x="4456" y="1542"/>
                    <a:pt x="4450" y="1537"/>
                  </a:cubicBezTo>
                  <a:lnTo>
                    <a:pt x="4650" y="1418"/>
                  </a:lnTo>
                  <a:close/>
                  <a:moveTo>
                    <a:pt x="3915" y="1449"/>
                  </a:moveTo>
                  <a:cubicBezTo>
                    <a:pt x="3909" y="1428"/>
                    <a:pt x="3894" y="1407"/>
                    <a:pt x="3867" y="1407"/>
                  </a:cubicBezTo>
                  <a:cubicBezTo>
                    <a:pt x="3862" y="1407"/>
                    <a:pt x="3857" y="1407"/>
                    <a:pt x="3851" y="1407"/>
                  </a:cubicBezTo>
                  <a:cubicBezTo>
                    <a:pt x="3783" y="1212"/>
                    <a:pt x="3783" y="1212"/>
                    <a:pt x="3783" y="1212"/>
                  </a:cubicBezTo>
                  <a:cubicBezTo>
                    <a:pt x="3788" y="1206"/>
                    <a:pt x="3788" y="1206"/>
                    <a:pt x="3788" y="1206"/>
                  </a:cubicBezTo>
                  <a:cubicBezTo>
                    <a:pt x="4083" y="1201"/>
                    <a:pt x="4083" y="1201"/>
                    <a:pt x="4083" y="1201"/>
                  </a:cubicBezTo>
                  <a:cubicBezTo>
                    <a:pt x="4083" y="1212"/>
                    <a:pt x="4093" y="1222"/>
                    <a:pt x="4109" y="1222"/>
                  </a:cubicBezTo>
                  <a:cubicBezTo>
                    <a:pt x="4109" y="1222"/>
                    <a:pt x="4109" y="1222"/>
                    <a:pt x="4109" y="1222"/>
                  </a:cubicBezTo>
                  <a:cubicBezTo>
                    <a:pt x="4156" y="1428"/>
                    <a:pt x="4156" y="1428"/>
                    <a:pt x="4156" y="1428"/>
                  </a:cubicBezTo>
                  <a:cubicBezTo>
                    <a:pt x="4151" y="1428"/>
                    <a:pt x="4151" y="1433"/>
                    <a:pt x="4151" y="1433"/>
                  </a:cubicBezTo>
                  <a:lnTo>
                    <a:pt x="3915" y="1449"/>
                  </a:lnTo>
                  <a:close/>
                  <a:moveTo>
                    <a:pt x="3605" y="608"/>
                  </a:moveTo>
                  <a:cubicBezTo>
                    <a:pt x="3799" y="912"/>
                    <a:pt x="3799" y="912"/>
                    <a:pt x="3799" y="912"/>
                  </a:cubicBezTo>
                  <a:cubicBezTo>
                    <a:pt x="3794" y="917"/>
                    <a:pt x="3788" y="928"/>
                    <a:pt x="3788" y="933"/>
                  </a:cubicBezTo>
                  <a:cubicBezTo>
                    <a:pt x="3788" y="938"/>
                    <a:pt x="3788" y="938"/>
                    <a:pt x="3788" y="938"/>
                  </a:cubicBezTo>
                  <a:cubicBezTo>
                    <a:pt x="3599" y="1000"/>
                    <a:pt x="3599" y="1000"/>
                    <a:pt x="3599" y="1000"/>
                  </a:cubicBezTo>
                  <a:cubicBezTo>
                    <a:pt x="3599" y="1000"/>
                    <a:pt x="3599" y="1000"/>
                    <a:pt x="3599" y="1000"/>
                  </a:cubicBezTo>
                  <a:lnTo>
                    <a:pt x="3605" y="608"/>
                  </a:lnTo>
                  <a:close/>
                  <a:moveTo>
                    <a:pt x="3610" y="1315"/>
                  </a:moveTo>
                  <a:cubicBezTo>
                    <a:pt x="3610" y="1315"/>
                    <a:pt x="3605" y="1310"/>
                    <a:pt x="3594" y="1310"/>
                  </a:cubicBezTo>
                  <a:cubicBezTo>
                    <a:pt x="3594" y="1021"/>
                    <a:pt x="3594" y="1021"/>
                    <a:pt x="3594" y="1021"/>
                  </a:cubicBezTo>
                  <a:cubicBezTo>
                    <a:pt x="3767" y="1196"/>
                    <a:pt x="3767" y="1196"/>
                    <a:pt x="3767" y="1196"/>
                  </a:cubicBezTo>
                  <a:cubicBezTo>
                    <a:pt x="3767" y="1196"/>
                    <a:pt x="3767" y="1201"/>
                    <a:pt x="3767" y="1201"/>
                  </a:cubicBezTo>
                  <a:cubicBezTo>
                    <a:pt x="3767" y="1201"/>
                    <a:pt x="3767" y="1201"/>
                    <a:pt x="3767" y="1206"/>
                  </a:cubicBezTo>
                  <a:lnTo>
                    <a:pt x="3610" y="1315"/>
                  </a:lnTo>
                  <a:close/>
                  <a:moveTo>
                    <a:pt x="3773" y="1191"/>
                  </a:moveTo>
                  <a:cubicBezTo>
                    <a:pt x="3773" y="1191"/>
                    <a:pt x="3773" y="1191"/>
                    <a:pt x="3773" y="1191"/>
                  </a:cubicBezTo>
                  <a:cubicBezTo>
                    <a:pt x="3605" y="1010"/>
                    <a:pt x="3605" y="1010"/>
                    <a:pt x="3605" y="1010"/>
                  </a:cubicBezTo>
                  <a:cubicBezTo>
                    <a:pt x="3605" y="1010"/>
                    <a:pt x="3605" y="1010"/>
                    <a:pt x="3605" y="1010"/>
                  </a:cubicBezTo>
                  <a:cubicBezTo>
                    <a:pt x="3605" y="1010"/>
                    <a:pt x="3605" y="1010"/>
                    <a:pt x="3605" y="1010"/>
                  </a:cubicBezTo>
                  <a:cubicBezTo>
                    <a:pt x="3788" y="949"/>
                    <a:pt x="3788" y="949"/>
                    <a:pt x="3788" y="949"/>
                  </a:cubicBezTo>
                  <a:cubicBezTo>
                    <a:pt x="3794" y="954"/>
                    <a:pt x="3799" y="959"/>
                    <a:pt x="3804" y="959"/>
                  </a:cubicBezTo>
                  <a:lnTo>
                    <a:pt x="3773" y="1191"/>
                  </a:lnTo>
                  <a:close/>
                  <a:moveTo>
                    <a:pt x="3615" y="1325"/>
                  </a:moveTo>
                  <a:cubicBezTo>
                    <a:pt x="3773" y="1212"/>
                    <a:pt x="3773" y="1212"/>
                    <a:pt x="3773" y="1212"/>
                  </a:cubicBezTo>
                  <a:cubicBezTo>
                    <a:pt x="3773" y="1212"/>
                    <a:pt x="3773" y="1212"/>
                    <a:pt x="3778" y="1212"/>
                  </a:cubicBezTo>
                  <a:cubicBezTo>
                    <a:pt x="3778" y="1212"/>
                    <a:pt x="3778" y="1212"/>
                    <a:pt x="3778" y="1212"/>
                  </a:cubicBezTo>
                  <a:cubicBezTo>
                    <a:pt x="3846" y="1413"/>
                    <a:pt x="3846" y="1413"/>
                    <a:pt x="3846" y="1413"/>
                  </a:cubicBezTo>
                  <a:cubicBezTo>
                    <a:pt x="3836" y="1418"/>
                    <a:pt x="3825" y="1423"/>
                    <a:pt x="3820" y="1433"/>
                  </a:cubicBezTo>
                  <a:cubicBezTo>
                    <a:pt x="3620" y="1345"/>
                    <a:pt x="3620" y="1345"/>
                    <a:pt x="3620" y="1345"/>
                  </a:cubicBezTo>
                  <a:cubicBezTo>
                    <a:pt x="3620" y="1341"/>
                    <a:pt x="3620" y="1341"/>
                    <a:pt x="3620" y="1335"/>
                  </a:cubicBezTo>
                  <a:cubicBezTo>
                    <a:pt x="3620" y="1330"/>
                    <a:pt x="3620" y="1325"/>
                    <a:pt x="3615" y="1325"/>
                  </a:cubicBezTo>
                  <a:moveTo>
                    <a:pt x="4083" y="1191"/>
                  </a:moveTo>
                  <a:cubicBezTo>
                    <a:pt x="3788" y="1196"/>
                    <a:pt x="3788" y="1196"/>
                    <a:pt x="3788" y="1196"/>
                  </a:cubicBezTo>
                  <a:cubicBezTo>
                    <a:pt x="3788" y="1196"/>
                    <a:pt x="3783" y="1191"/>
                    <a:pt x="3783" y="1191"/>
                  </a:cubicBezTo>
                  <a:cubicBezTo>
                    <a:pt x="3815" y="964"/>
                    <a:pt x="3815" y="964"/>
                    <a:pt x="3815" y="964"/>
                  </a:cubicBezTo>
                  <a:cubicBezTo>
                    <a:pt x="3815" y="964"/>
                    <a:pt x="3815" y="964"/>
                    <a:pt x="3815" y="964"/>
                  </a:cubicBezTo>
                  <a:cubicBezTo>
                    <a:pt x="3820" y="964"/>
                    <a:pt x="3830" y="959"/>
                    <a:pt x="3836" y="954"/>
                  </a:cubicBezTo>
                  <a:cubicBezTo>
                    <a:pt x="4088" y="1181"/>
                    <a:pt x="4088" y="1181"/>
                    <a:pt x="4088" y="1181"/>
                  </a:cubicBezTo>
                  <a:cubicBezTo>
                    <a:pt x="4083" y="1186"/>
                    <a:pt x="4083" y="1186"/>
                    <a:pt x="4083" y="1191"/>
                  </a:cubicBezTo>
                  <a:moveTo>
                    <a:pt x="3815" y="907"/>
                  </a:moveTo>
                  <a:cubicBezTo>
                    <a:pt x="3810" y="907"/>
                    <a:pt x="3810" y="907"/>
                    <a:pt x="3804" y="912"/>
                  </a:cubicBezTo>
                  <a:cubicBezTo>
                    <a:pt x="3610" y="598"/>
                    <a:pt x="3610" y="598"/>
                    <a:pt x="3610" y="598"/>
                  </a:cubicBezTo>
                  <a:cubicBezTo>
                    <a:pt x="3846" y="670"/>
                    <a:pt x="3846" y="670"/>
                    <a:pt x="3846" y="670"/>
                  </a:cubicBezTo>
                  <a:cubicBezTo>
                    <a:pt x="3846" y="670"/>
                    <a:pt x="3846" y="675"/>
                    <a:pt x="3851" y="675"/>
                  </a:cubicBezTo>
                  <a:lnTo>
                    <a:pt x="3815" y="907"/>
                  </a:lnTo>
                  <a:close/>
                  <a:moveTo>
                    <a:pt x="3610" y="593"/>
                  </a:moveTo>
                  <a:cubicBezTo>
                    <a:pt x="3610" y="587"/>
                    <a:pt x="3610" y="582"/>
                    <a:pt x="3605" y="582"/>
                  </a:cubicBezTo>
                  <a:cubicBezTo>
                    <a:pt x="3599" y="582"/>
                    <a:pt x="3599" y="582"/>
                    <a:pt x="3599" y="582"/>
                  </a:cubicBezTo>
                  <a:cubicBezTo>
                    <a:pt x="3457" y="262"/>
                    <a:pt x="3457" y="262"/>
                    <a:pt x="3457" y="262"/>
                  </a:cubicBezTo>
                  <a:cubicBezTo>
                    <a:pt x="3836" y="655"/>
                    <a:pt x="3836" y="655"/>
                    <a:pt x="3836" y="655"/>
                  </a:cubicBezTo>
                  <a:lnTo>
                    <a:pt x="3610" y="593"/>
                  </a:lnTo>
                  <a:close/>
                  <a:moveTo>
                    <a:pt x="3042" y="232"/>
                  </a:moveTo>
                  <a:cubicBezTo>
                    <a:pt x="3016" y="232"/>
                    <a:pt x="2995" y="252"/>
                    <a:pt x="2995" y="278"/>
                  </a:cubicBezTo>
                  <a:cubicBezTo>
                    <a:pt x="2769" y="278"/>
                    <a:pt x="2769" y="278"/>
                    <a:pt x="2769" y="278"/>
                  </a:cubicBezTo>
                  <a:cubicBezTo>
                    <a:pt x="3074" y="97"/>
                    <a:pt x="3074" y="97"/>
                    <a:pt x="3074" y="97"/>
                  </a:cubicBezTo>
                  <a:cubicBezTo>
                    <a:pt x="3079" y="97"/>
                    <a:pt x="3079" y="103"/>
                    <a:pt x="3084" y="103"/>
                  </a:cubicBezTo>
                  <a:cubicBezTo>
                    <a:pt x="3053" y="232"/>
                    <a:pt x="3053" y="232"/>
                    <a:pt x="3053" y="232"/>
                  </a:cubicBezTo>
                  <a:cubicBezTo>
                    <a:pt x="3048" y="232"/>
                    <a:pt x="3048" y="232"/>
                    <a:pt x="3042" y="232"/>
                  </a:cubicBezTo>
                  <a:moveTo>
                    <a:pt x="2590" y="397"/>
                  </a:moveTo>
                  <a:cubicBezTo>
                    <a:pt x="2590" y="397"/>
                    <a:pt x="2590" y="402"/>
                    <a:pt x="2590" y="402"/>
                  </a:cubicBezTo>
                  <a:cubicBezTo>
                    <a:pt x="2475" y="51"/>
                    <a:pt x="2475" y="51"/>
                    <a:pt x="2475" y="51"/>
                  </a:cubicBezTo>
                  <a:cubicBezTo>
                    <a:pt x="2480" y="46"/>
                    <a:pt x="2480" y="46"/>
                    <a:pt x="2480" y="46"/>
                  </a:cubicBezTo>
                  <a:cubicBezTo>
                    <a:pt x="2648" y="165"/>
                    <a:pt x="2648" y="165"/>
                    <a:pt x="2648" y="165"/>
                  </a:cubicBezTo>
                  <a:cubicBezTo>
                    <a:pt x="2648" y="165"/>
                    <a:pt x="2648" y="170"/>
                    <a:pt x="2648" y="170"/>
                  </a:cubicBezTo>
                  <a:cubicBezTo>
                    <a:pt x="2643" y="170"/>
                    <a:pt x="2648" y="175"/>
                    <a:pt x="2648" y="175"/>
                  </a:cubicBezTo>
                  <a:cubicBezTo>
                    <a:pt x="2595" y="402"/>
                    <a:pt x="2595" y="402"/>
                    <a:pt x="2595" y="402"/>
                  </a:cubicBezTo>
                  <a:cubicBezTo>
                    <a:pt x="2595" y="397"/>
                    <a:pt x="2595" y="397"/>
                    <a:pt x="2590" y="397"/>
                  </a:cubicBezTo>
                  <a:moveTo>
                    <a:pt x="2669" y="170"/>
                  </a:moveTo>
                  <a:cubicBezTo>
                    <a:pt x="3069" y="92"/>
                    <a:pt x="3069" y="92"/>
                    <a:pt x="3069" y="92"/>
                  </a:cubicBezTo>
                  <a:cubicBezTo>
                    <a:pt x="2758" y="273"/>
                    <a:pt x="2758" y="273"/>
                    <a:pt x="2758" y="273"/>
                  </a:cubicBezTo>
                  <a:cubicBezTo>
                    <a:pt x="2758" y="273"/>
                    <a:pt x="2753" y="268"/>
                    <a:pt x="2753" y="268"/>
                  </a:cubicBezTo>
                  <a:cubicBezTo>
                    <a:pt x="2753" y="268"/>
                    <a:pt x="2748" y="268"/>
                    <a:pt x="2748" y="273"/>
                  </a:cubicBezTo>
                  <a:cubicBezTo>
                    <a:pt x="2664" y="175"/>
                    <a:pt x="2664" y="175"/>
                    <a:pt x="2664" y="175"/>
                  </a:cubicBezTo>
                  <a:cubicBezTo>
                    <a:pt x="2669" y="175"/>
                    <a:pt x="2669" y="170"/>
                    <a:pt x="2669" y="170"/>
                  </a:cubicBezTo>
                  <a:moveTo>
                    <a:pt x="2664" y="165"/>
                  </a:moveTo>
                  <a:cubicBezTo>
                    <a:pt x="2664" y="159"/>
                    <a:pt x="2659" y="159"/>
                    <a:pt x="2659" y="159"/>
                  </a:cubicBezTo>
                  <a:cubicBezTo>
                    <a:pt x="2653" y="159"/>
                    <a:pt x="2653" y="159"/>
                    <a:pt x="2653" y="159"/>
                  </a:cubicBezTo>
                  <a:cubicBezTo>
                    <a:pt x="2485" y="36"/>
                    <a:pt x="2485" y="36"/>
                    <a:pt x="2485" y="36"/>
                  </a:cubicBezTo>
                  <a:cubicBezTo>
                    <a:pt x="2490" y="36"/>
                    <a:pt x="2490" y="36"/>
                    <a:pt x="2490" y="31"/>
                  </a:cubicBezTo>
                  <a:cubicBezTo>
                    <a:pt x="3069" y="82"/>
                    <a:pt x="3069" y="82"/>
                    <a:pt x="3069" y="82"/>
                  </a:cubicBezTo>
                  <a:lnTo>
                    <a:pt x="2664" y="165"/>
                  </a:lnTo>
                  <a:close/>
                  <a:moveTo>
                    <a:pt x="2611" y="407"/>
                  </a:moveTo>
                  <a:cubicBezTo>
                    <a:pt x="2606" y="402"/>
                    <a:pt x="2606" y="402"/>
                    <a:pt x="2601" y="402"/>
                  </a:cubicBezTo>
                  <a:cubicBezTo>
                    <a:pt x="2659" y="180"/>
                    <a:pt x="2659" y="180"/>
                    <a:pt x="2659" y="180"/>
                  </a:cubicBezTo>
                  <a:cubicBezTo>
                    <a:pt x="2659" y="180"/>
                    <a:pt x="2659" y="180"/>
                    <a:pt x="2659" y="180"/>
                  </a:cubicBezTo>
                  <a:cubicBezTo>
                    <a:pt x="2743" y="278"/>
                    <a:pt x="2743" y="278"/>
                    <a:pt x="2743" y="278"/>
                  </a:cubicBezTo>
                  <a:cubicBezTo>
                    <a:pt x="2743" y="278"/>
                    <a:pt x="2743" y="278"/>
                    <a:pt x="2743" y="278"/>
                  </a:cubicBezTo>
                  <a:cubicBezTo>
                    <a:pt x="2743" y="283"/>
                    <a:pt x="2743" y="283"/>
                    <a:pt x="2743" y="283"/>
                  </a:cubicBezTo>
                  <a:lnTo>
                    <a:pt x="2611" y="407"/>
                  </a:lnTo>
                  <a:close/>
                  <a:moveTo>
                    <a:pt x="2764" y="283"/>
                  </a:moveTo>
                  <a:cubicBezTo>
                    <a:pt x="2995" y="283"/>
                    <a:pt x="2995" y="283"/>
                    <a:pt x="2995" y="283"/>
                  </a:cubicBezTo>
                  <a:cubicBezTo>
                    <a:pt x="2995" y="309"/>
                    <a:pt x="3011" y="325"/>
                    <a:pt x="3032" y="330"/>
                  </a:cubicBezTo>
                  <a:cubicBezTo>
                    <a:pt x="3016" y="521"/>
                    <a:pt x="3016" y="521"/>
                    <a:pt x="3016" y="521"/>
                  </a:cubicBezTo>
                  <a:cubicBezTo>
                    <a:pt x="3011" y="521"/>
                    <a:pt x="3005" y="521"/>
                    <a:pt x="3000" y="525"/>
                  </a:cubicBezTo>
                  <a:cubicBezTo>
                    <a:pt x="2764" y="283"/>
                    <a:pt x="2764" y="283"/>
                    <a:pt x="2764" y="283"/>
                  </a:cubicBezTo>
                  <a:cubicBezTo>
                    <a:pt x="2764" y="283"/>
                    <a:pt x="2764" y="283"/>
                    <a:pt x="2764" y="283"/>
                  </a:cubicBezTo>
                  <a:moveTo>
                    <a:pt x="3594" y="603"/>
                  </a:moveTo>
                  <a:cubicBezTo>
                    <a:pt x="3594" y="603"/>
                    <a:pt x="3594" y="603"/>
                    <a:pt x="3599" y="603"/>
                  </a:cubicBezTo>
                  <a:cubicBezTo>
                    <a:pt x="3589" y="995"/>
                    <a:pt x="3589" y="995"/>
                    <a:pt x="3589" y="995"/>
                  </a:cubicBezTo>
                  <a:cubicBezTo>
                    <a:pt x="3436" y="752"/>
                    <a:pt x="3436" y="752"/>
                    <a:pt x="3436" y="752"/>
                  </a:cubicBezTo>
                  <a:cubicBezTo>
                    <a:pt x="3441" y="747"/>
                    <a:pt x="3447" y="737"/>
                    <a:pt x="3447" y="732"/>
                  </a:cubicBezTo>
                  <a:cubicBezTo>
                    <a:pt x="3447" y="727"/>
                    <a:pt x="3441" y="722"/>
                    <a:pt x="3441" y="716"/>
                  </a:cubicBezTo>
                  <a:lnTo>
                    <a:pt x="3594" y="603"/>
                  </a:lnTo>
                  <a:close/>
                  <a:moveTo>
                    <a:pt x="3584" y="1000"/>
                  </a:moveTo>
                  <a:cubicBezTo>
                    <a:pt x="3584" y="1005"/>
                    <a:pt x="3584" y="1005"/>
                    <a:pt x="3584" y="1005"/>
                  </a:cubicBezTo>
                  <a:cubicBezTo>
                    <a:pt x="3584" y="1010"/>
                    <a:pt x="3584" y="1015"/>
                    <a:pt x="3589" y="1021"/>
                  </a:cubicBezTo>
                  <a:cubicBezTo>
                    <a:pt x="3589" y="1304"/>
                    <a:pt x="3589" y="1304"/>
                    <a:pt x="3589" y="1304"/>
                  </a:cubicBezTo>
                  <a:cubicBezTo>
                    <a:pt x="3431" y="758"/>
                    <a:pt x="3431" y="758"/>
                    <a:pt x="3431" y="758"/>
                  </a:cubicBezTo>
                  <a:lnTo>
                    <a:pt x="3584" y="1000"/>
                  </a:lnTo>
                  <a:close/>
                  <a:moveTo>
                    <a:pt x="4083" y="1640"/>
                  </a:moveTo>
                  <a:cubicBezTo>
                    <a:pt x="4161" y="1449"/>
                    <a:pt x="4161" y="1449"/>
                    <a:pt x="4161" y="1449"/>
                  </a:cubicBezTo>
                  <a:cubicBezTo>
                    <a:pt x="4167" y="1449"/>
                    <a:pt x="4167" y="1443"/>
                    <a:pt x="4167" y="1443"/>
                  </a:cubicBezTo>
                  <a:cubicBezTo>
                    <a:pt x="4398" y="1542"/>
                    <a:pt x="4398" y="1542"/>
                    <a:pt x="4398" y="1542"/>
                  </a:cubicBezTo>
                  <a:cubicBezTo>
                    <a:pt x="4398" y="1542"/>
                    <a:pt x="4398" y="1547"/>
                    <a:pt x="4398" y="1547"/>
                  </a:cubicBezTo>
                  <a:cubicBezTo>
                    <a:pt x="4398" y="1547"/>
                    <a:pt x="4398" y="1552"/>
                    <a:pt x="4398" y="1552"/>
                  </a:cubicBezTo>
                  <a:cubicBezTo>
                    <a:pt x="4093" y="1650"/>
                    <a:pt x="4093" y="1650"/>
                    <a:pt x="4093" y="1650"/>
                  </a:cubicBezTo>
                  <a:cubicBezTo>
                    <a:pt x="4093" y="1645"/>
                    <a:pt x="4088" y="1645"/>
                    <a:pt x="4083" y="1640"/>
                  </a:cubicBezTo>
                  <a:moveTo>
                    <a:pt x="4445" y="1567"/>
                  </a:moveTo>
                  <a:cubicBezTo>
                    <a:pt x="4624" y="1717"/>
                    <a:pt x="4624" y="1717"/>
                    <a:pt x="4624" y="1717"/>
                  </a:cubicBezTo>
                  <a:cubicBezTo>
                    <a:pt x="4624" y="1717"/>
                    <a:pt x="4624" y="1717"/>
                    <a:pt x="4624" y="1717"/>
                  </a:cubicBezTo>
                  <a:cubicBezTo>
                    <a:pt x="4624" y="1722"/>
                    <a:pt x="4624" y="1722"/>
                    <a:pt x="4629" y="1727"/>
                  </a:cubicBezTo>
                  <a:cubicBezTo>
                    <a:pt x="4566" y="1959"/>
                    <a:pt x="4566" y="1959"/>
                    <a:pt x="4566" y="1959"/>
                  </a:cubicBezTo>
                  <a:cubicBezTo>
                    <a:pt x="4566" y="1959"/>
                    <a:pt x="4566" y="1959"/>
                    <a:pt x="4566" y="1959"/>
                  </a:cubicBezTo>
                  <a:cubicBezTo>
                    <a:pt x="4440" y="1572"/>
                    <a:pt x="4440" y="1572"/>
                    <a:pt x="4440" y="1572"/>
                  </a:cubicBezTo>
                  <a:cubicBezTo>
                    <a:pt x="4440" y="1572"/>
                    <a:pt x="4440" y="1567"/>
                    <a:pt x="4445" y="1567"/>
                  </a:cubicBezTo>
                  <a:moveTo>
                    <a:pt x="4577" y="1959"/>
                  </a:moveTo>
                  <a:cubicBezTo>
                    <a:pt x="4635" y="1732"/>
                    <a:pt x="4635" y="1732"/>
                    <a:pt x="4635" y="1732"/>
                  </a:cubicBezTo>
                  <a:cubicBezTo>
                    <a:pt x="4776" y="2114"/>
                    <a:pt x="4776" y="2114"/>
                    <a:pt x="4776" y="2114"/>
                  </a:cubicBezTo>
                  <a:cubicBezTo>
                    <a:pt x="4771" y="2114"/>
                    <a:pt x="4771" y="2114"/>
                    <a:pt x="4771" y="2119"/>
                  </a:cubicBezTo>
                  <a:cubicBezTo>
                    <a:pt x="4582" y="1985"/>
                    <a:pt x="4582" y="1985"/>
                    <a:pt x="4582" y="1985"/>
                  </a:cubicBezTo>
                  <a:cubicBezTo>
                    <a:pt x="4587" y="1980"/>
                    <a:pt x="4587" y="1980"/>
                    <a:pt x="4587" y="1980"/>
                  </a:cubicBezTo>
                  <a:cubicBezTo>
                    <a:pt x="4587" y="1970"/>
                    <a:pt x="4582" y="1965"/>
                    <a:pt x="4577" y="1959"/>
                  </a:cubicBezTo>
                  <a:moveTo>
                    <a:pt x="4787" y="2166"/>
                  </a:moveTo>
                  <a:cubicBezTo>
                    <a:pt x="4792" y="2166"/>
                    <a:pt x="4797" y="2166"/>
                    <a:pt x="4797" y="2166"/>
                  </a:cubicBezTo>
                  <a:cubicBezTo>
                    <a:pt x="4986" y="2460"/>
                    <a:pt x="4986" y="2460"/>
                    <a:pt x="4986" y="2460"/>
                  </a:cubicBezTo>
                  <a:cubicBezTo>
                    <a:pt x="4981" y="2460"/>
                    <a:pt x="4976" y="2465"/>
                    <a:pt x="4976" y="2470"/>
                  </a:cubicBezTo>
                  <a:cubicBezTo>
                    <a:pt x="4724" y="2449"/>
                    <a:pt x="4724" y="2449"/>
                    <a:pt x="4724" y="2449"/>
                  </a:cubicBezTo>
                  <a:cubicBezTo>
                    <a:pt x="4724" y="2449"/>
                    <a:pt x="4724" y="2449"/>
                    <a:pt x="4724" y="2449"/>
                  </a:cubicBezTo>
                  <a:cubicBezTo>
                    <a:pt x="4724" y="2429"/>
                    <a:pt x="4713" y="2413"/>
                    <a:pt x="4698" y="2408"/>
                  </a:cubicBezTo>
                  <a:cubicBezTo>
                    <a:pt x="4781" y="2166"/>
                    <a:pt x="4781" y="2166"/>
                    <a:pt x="4781" y="2166"/>
                  </a:cubicBezTo>
                  <a:cubicBezTo>
                    <a:pt x="4787" y="2166"/>
                    <a:pt x="4787" y="2166"/>
                    <a:pt x="4787" y="2166"/>
                  </a:cubicBezTo>
                  <a:moveTo>
                    <a:pt x="4724" y="2460"/>
                  </a:moveTo>
                  <a:cubicBezTo>
                    <a:pt x="4976" y="2480"/>
                    <a:pt x="4976" y="2480"/>
                    <a:pt x="4976" y="2480"/>
                  </a:cubicBezTo>
                  <a:cubicBezTo>
                    <a:pt x="4976" y="2480"/>
                    <a:pt x="4976" y="2485"/>
                    <a:pt x="4976" y="2485"/>
                  </a:cubicBezTo>
                  <a:cubicBezTo>
                    <a:pt x="4766" y="2573"/>
                    <a:pt x="4766" y="2573"/>
                    <a:pt x="4766" y="2573"/>
                  </a:cubicBezTo>
                  <a:cubicBezTo>
                    <a:pt x="4766" y="2573"/>
                    <a:pt x="4766" y="2573"/>
                    <a:pt x="4760" y="2573"/>
                  </a:cubicBezTo>
                  <a:cubicBezTo>
                    <a:pt x="4760" y="2573"/>
                    <a:pt x="4760" y="2573"/>
                    <a:pt x="4760" y="2573"/>
                  </a:cubicBezTo>
                  <a:cubicBezTo>
                    <a:pt x="4708" y="2491"/>
                    <a:pt x="4708" y="2491"/>
                    <a:pt x="4708" y="2491"/>
                  </a:cubicBezTo>
                  <a:cubicBezTo>
                    <a:pt x="4719" y="2480"/>
                    <a:pt x="4724" y="2470"/>
                    <a:pt x="4724" y="2460"/>
                  </a:cubicBezTo>
                  <a:moveTo>
                    <a:pt x="4755" y="2594"/>
                  </a:moveTo>
                  <a:cubicBezTo>
                    <a:pt x="4755" y="2594"/>
                    <a:pt x="4760" y="2594"/>
                    <a:pt x="4760" y="2594"/>
                  </a:cubicBezTo>
                  <a:cubicBezTo>
                    <a:pt x="4760" y="2594"/>
                    <a:pt x="4766" y="2594"/>
                    <a:pt x="4766" y="2594"/>
                  </a:cubicBezTo>
                  <a:cubicBezTo>
                    <a:pt x="4965" y="2785"/>
                    <a:pt x="4965" y="2785"/>
                    <a:pt x="4965" y="2785"/>
                  </a:cubicBezTo>
                  <a:cubicBezTo>
                    <a:pt x="4965" y="2790"/>
                    <a:pt x="4960" y="2795"/>
                    <a:pt x="4960" y="2795"/>
                  </a:cubicBezTo>
                  <a:cubicBezTo>
                    <a:pt x="4540" y="2800"/>
                    <a:pt x="4540" y="2800"/>
                    <a:pt x="4540" y="2800"/>
                  </a:cubicBezTo>
                  <a:cubicBezTo>
                    <a:pt x="4540" y="2795"/>
                    <a:pt x="4535" y="2790"/>
                    <a:pt x="4535" y="2785"/>
                  </a:cubicBezTo>
                  <a:lnTo>
                    <a:pt x="4755" y="2594"/>
                  </a:lnTo>
                  <a:close/>
                  <a:moveTo>
                    <a:pt x="4508" y="2831"/>
                  </a:moveTo>
                  <a:cubicBezTo>
                    <a:pt x="4514" y="2831"/>
                    <a:pt x="4519" y="2826"/>
                    <a:pt x="4524" y="2826"/>
                  </a:cubicBezTo>
                  <a:cubicBezTo>
                    <a:pt x="4708" y="3032"/>
                    <a:pt x="4708" y="3032"/>
                    <a:pt x="4708" y="3032"/>
                  </a:cubicBezTo>
                  <a:cubicBezTo>
                    <a:pt x="4708" y="3032"/>
                    <a:pt x="4708" y="3032"/>
                    <a:pt x="4708" y="3032"/>
                  </a:cubicBezTo>
                  <a:cubicBezTo>
                    <a:pt x="4382" y="2965"/>
                    <a:pt x="4382" y="2965"/>
                    <a:pt x="4382" y="2965"/>
                  </a:cubicBezTo>
                  <a:cubicBezTo>
                    <a:pt x="4382" y="2965"/>
                    <a:pt x="4382" y="2960"/>
                    <a:pt x="4382" y="2960"/>
                  </a:cubicBezTo>
                  <a:cubicBezTo>
                    <a:pt x="4382" y="2950"/>
                    <a:pt x="4377" y="2939"/>
                    <a:pt x="4372" y="2929"/>
                  </a:cubicBezTo>
                  <a:cubicBezTo>
                    <a:pt x="4492" y="2821"/>
                    <a:pt x="4492" y="2821"/>
                    <a:pt x="4492" y="2821"/>
                  </a:cubicBezTo>
                  <a:cubicBezTo>
                    <a:pt x="4498" y="2826"/>
                    <a:pt x="4503" y="2831"/>
                    <a:pt x="4508" y="2831"/>
                  </a:cubicBezTo>
                  <a:moveTo>
                    <a:pt x="4130" y="3264"/>
                  </a:moveTo>
                  <a:cubicBezTo>
                    <a:pt x="4130" y="3264"/>
                    <a:pt x="4130" y="3264"/>
                    <a:pt x="4130" y="3264"/>
                  </a:cubicBezTo>
                  <a:cubicBezTo>
                    <a:pt x="4125" y="3264"/>
                    <a:pt x="4125" y="3264"/>
                    <a:pt x="4120" y="3264"/>
                  </a:cubicBezTo>
                  <a:cubicBezTo>
                    <a:pt x="3904" y="3135"/>
                    <a:pt x="3904" y="3135"/>
                    <a:pt x="3904" y="3135"/>
                  </a:cubicBezTo>
                  <a:cubicBezTo>
                    <a:pt x="3909" y="3130"/>
                    <a:pt x="3909" y="3130"/>
                    <a:pt x="3909" y="3125"/>
                  </a:cubicBezTo>
                  <a:cubicBezTo>
                    <a:pt x="3909" y="3120"/>
                    <a:pt x="3909" y="3120"/>
                    <a:pt x="3909" y="3120"/>
                  </a:cubicBezTo>
                  <a:cubicBezTo>
                    <a:pt x="4288" y="2981"/>
                    <a:pt x="4288" y="2981"/>
                    <a:pt x="4288" y="2981"/>
                  </a:cubicBezTo>
                  <a:cubicBezTo>
                    <a:pt x="4288" y="2986"/>
                    <a:pt x="4293" y="2991"/>
                    <a:pt x="4293" y="2991"/>
                  </a:cubicBezTo>
                  <a:lnTo>
                    <a:pt x="4130" y="3264"/>
                  </a:lnTo>
                  <a:close/>
                  <a:moveTo>
                    <a:pt x="4072" y="3471"/>
                  </a:moveTo>
                  <a:cubicBezTo>
                    <a:pt x="4067" y="3471"/>
                    <a:pt x="4067" y="3471"/>
                    <a:pt x="4062" y="3471"/>
                  </a:cubicBezTo>
                  <a:cubicBezTo>
                    <a:pt x="3899" y="3146"/>
                    <a:pt x="3899" y="3146"/>
                    <a:pt x="3899" y="3146"/>
                  </a:cubicBezTo>
                  <a:cubicBezTo>
                    <a:pt x="3899" y="3146"/>
                    <a:pt x="3899" y="3146"/>
                    <a:pt x="3904" y="3140"/>
                  </a:cubicBezTo>
                  <a:cubicBezTo>
                    <a:pt x="4114" y="3269"/>
                    <a:pt x="4114" y="3269"/>
                    <a:pt x="4114" y="3269"/>
                  </a:cubicBezTo>
                  <a:cubicBezTo>
                    <a:pt x="4114" y="3269"/>
                    <a:pt x="4114" y="3275"/>
                    <a:pt x="4114" y="3275"/>
                  </a:cubicBezTo>
                  <a:cubicBezTo>
                    <a:pt x="4114" y="3275"/>
                    <a:pt x="4120" y="3280"/>
                    <a:pt x="4120" y="3280"/>
                  </a:cubicBezTo>
                  <a:cubicBezTo>
                    <a:pt x="4072" y="3471"/>
                    <a:pt x="4072" y="3471"/>
                    <a:pt x="4072" y="3471"/>
                  </a:cubicBezTo>
                  <a:cubicBezTo>
                    <a:pt x="4072" y="3471"/>
                    <a:pt x="4072" y="3471"/>
                    <a:pt x="4072" y="3471"/>
                  </a:cubicBezTo>
                  <a:moveTo>
                    <a:pt x="4550" y="3336"/>
                  </a:moveTo>
                  <a:cubicBezTo>
                    <a:pt x="4545" y="3336"/>
                    <a:pt x="4545" y="3336"/>
                    <a:pt x="4540" y="3336"/>
                  </a:cubicBezTo>
                  <a:cubicBezTo>
                    <a:pt x="4361" y="3001"/>
                    <a:pt x="4361" y="3001"/>
                    <a:pt x="4361" y="3001"/>
                  </a:cubicBezTo>
                  <a:cubicBezTo>
                    <a:pt x="4372" y="2996"/>
                    <a:pt x="4377" y="2986"/>
                    <a:pt x="4382" y="2975"/>
                  </a:cubicBezTo>
                  <a:cubicBezTo>
                    <a:pt x="4708" y="3042"/>
                    <a:pt x="4708" y="3042"/>
                    <a:pt x="4708" y="3042"/>
                  </a:cubicBezTo>
                  <a:cubicBezTo>
                    <a:pt x="4708" y="3048"/>
                    <a:pt x="4708" y="3053"/>
                    <a:pt x="4713" y="3058"/>
                  </a:cubicBezTo>
                  <a:cubicBezTo>
                    <a:pt x="4561" y="3336"/>
                    <a:pt x="4561" y="3336"/>
                    <a:pt x="4561" y="3336"/>
                  </a:cubicBezTo>
                  <a:cubicBezTo>
                    <a:pt x="4556" y="3336"/>
                    <a:pt x="4556" y="3336"/>
                    <a:pt x="4550" y="3336"/>
                  </a:cubicBezTo>
                  <a:moveTo>
                    <a:pt x="4566" y="3342"/>
                  </a:moveTo>
                  <a:cubicBezTo>
                    <a:pt x="4724" y="3058"/>
                    <a:pt x="4724" y="3058"/>
                    <a:pt x="4724" y="3058"/>
                  </a:cubicBezTo>
                  <a:cubicBezTo>
                    <a:pt x="4724" y="3058"/>
                    <a:pt x="4724" y="3058"/>
                    <a:pt x="4724" y="3063"/>
                  </a:cubicBezTo>
                  <a:cubicBezTo>
                    <a:pt x="4734" y="3063"/>
                    <a:pt x="4745" y="3053"/>
                    <a:pt x="4745" y="3042"/>
                  </a:cubicBezTo>
                  <a:cubicBezTo>
                    <a:pt x="4745" y="3042"/>
                    <a:pt x="4745" y="3042"/>
                    <a:pt x="4745" y="3037"/>
                  </a:cubicBezTo>
                  <a:cubicBezTo>
                    <a:pt x="4997" y="2945"/>
                    <a:pt x="4997" y="2945"/>
                    <a:pt x="4997" y="2945"/>
                  </a:cubicBezTo>
                  <a:cubicBezTo>
                    <a:pt x="4566" y="3342"/>
                    <a:pt x="4566" y="3342"/>
                    <a:pt x="4566" y="3342"/>
                  </a:cubicBezTo>
                  <a:cubicBezTo>
                    <a:pt x="4566" y="3342"/>
                    <a:pt x="4566" y="3342"/>
                    <a:pt x="4566" y="3342"/>
                  </a:cubicBezTo>
                  <a:moveTo>
                    <a:pt x="4997" y="2826"/>
                  </a:moveTo>
                  <a:cubicBezTo>
                    <a:pt x="5008" y="2821"/>
                    <a:pt x="5018" y="2816"/>
                    <a:pt x="5018" y="2800"/>
                  </a:cubicBezTo>
                  <a:cubicBezTo>
                    <a:pt x="5018" y="2790"/>
                    <a:pt x="5008" y="2779"/>
                    <a:pt x="5002" y="2779"/>
                  </a:cubicBezTo>
                  <a:cubicBezTo>
                    <a:pt x="5129" y="2392"/>
                    <a:pt x="5129" y="2392"/>
                    <a:pt x="5129" y="2392"/>
                  </a:cubicBezTo>
                  <a:cubicBezTo>
                    <a:pt x="5018" y="2914"/>
                    <a:pt x="5018" y="2914"/>
                    <a:pt x="5018" y="2914"/>
                  </a:cubicBezTo>
                  <a:lnTo>
                    <a:pt x="4997" y="2826"/>
                  </a:lnTo>
                  <a:close/>
                  <a:moveTo>
                    <a:pt x="5139" y="2310"/>
                  </a:moveTo>
                  <a:cubicBezTo>
                    <a:pt x="5134" y="2310"/>
                    <a:pt x="5134" y="2315"/>
                    <a:pt x="5134" y="2315"/>
                  </a:cubicBezTo>
                  <a:cubicBezTo>
                    <a:pt x="5134" y="2320"/>
                    <a:pt x="5134" y="2320"/>
                    <a:pt x="5134" y="2325"/>
                  </a:cubicBezTo>
                  <a:cubicBezTo>
                    <a:pt x="5018" y="2455"/>
                    <a:pt x="5018" y="2455"/>
                    <a:pt x="5018" y="2455"/>
                  </a:cubicBezTo>
                  <a:cubicBezTo>
                    <a:pt x="5018" y="2455"/>
                    <a:pt x="5013" y="2455"/>
                    <a:pt x="5013" y="2455"/>
                  </a:cubicBezTo>
                  <a:cubicBezTo>
                    <a:pt x="5071" y="2186"/>
                    <a:pt x="5071" y="2186"/>
                    <a:pt x="5071" y="2186"/>
                  </a:cubicBezTo>
                  <a:cubicBezTo>
                    <a:pt x="5071" y="2186"/>
                    <a:pt x="5071" y="2186"/>
                    <a:pt x="5076" y="2186"/>
                  </a:cubicBezTo>
                  <a:lnTo>
                    <a:pt x="5139" y="2310"/>
                  </a:lnTo>
                  <a:close/>
                  <a:moveTo>
                    <a:pt x="5060" y="2150"/>
                  </a:moveTo>
                  <a:cubicBezTo>
                    <a:pt x="5055" y="2150"/>
                    <a:pt x="5055" y="2155"/>
                    <a:pt x="5050" y="2161"/>
                  </a:cubicBezTo>
                  <a:cubicBezTo>
                    <a:pt x="4818" y="2135"/>
                    <a:pt x="4818" y="2135"/>
                    <a:pt x="4818" y="2135"/>
                  </a:cubicBezTo>
                  <a:cubicBezTo>
                    <a:pt x="4818" y="2124"/>
                    <a:pt x="4808" y="2114"/>
                    <a:pt x="4797" y="2114"/>
                  </a:cubicBezTo>
                  <a:cubicBezTo>
                    <a:pt x="4902" y="1717"/>
                    <a:pt x="4902" y="1717"/>
                    <a:pt x="4902" y="1717"/>
                  </a:cubicBezTo>
                  <a:cubicBezTo>
                    <a:pt x="4902" y="1717"/>
                    <a:pt x="4902" y="1717"/>
                    <a:pt x="4908" y="1717"/>
                  </a:cubicBezTo>
                  <a:cubicBezTo>
                    <a:pt x="4908" y="1717"/>
                    <a:pt x="4908" y="1717"/>
                    <a:pt x="4913" y="1717"/>
                  </a:cubicBezTo>
                  <a:lnTo>
                    <a:pt x="5060" y="2150"/>
                  </a:lnTo>
                  <a:close/>
                  <a:moveTo>
                    <a:pt x="4645" y="1407"/>
                  </a:moveTo>
                  <a:cubicBezTo>
                    <a:pt x="4645" y="1407"/>
                    <a:pt x="4645" y="1407"/>
                    <a:pt x="4645" y="1407"/>
                  </a:cubicBezTo>
                  <a:cubicBezTo>
                    <a:pt x="4445" y="1531"/>
                    <a:pt x="4445" y="1531"/>
                    <a:pt x="4445" y="1531"/>
                  </a:cubicBezTo>
                  <a:cubicBezTo>
                    <a:pt x="4440" y="1526"/>
                    <a:pt x="4435" y="1521"/>
                    <a:pt x="4424" y="1521"/>
                  </a:cubicBezTo>
                  <a:cubicBezTo>
                    <a:pt x="4419" y="1521"/>
                    <a:pt x="4414" y="1521"/>
                    <a:pt x="4414" y="1526"/>
                  </a:cubicBezTo>
                  <a:cubicBezTo>
                    <a:pt x="4130" y="1212"/>
                    <a:pt x="4130" y="1212"/>
                    <a:pt x="4130" y="1212"/>
                  </a:cubicBezTo>
                  <a:cubicBezTo>
                    <a:pt x="4130" y="1212"/>
                    <a:pt x="4130" y="1212"/>
                    <a:pt x="4135" y="1206"/>
                  </a:cubicBezTo>
                  <a:lnTo>
                    <a:pt x="4645" y="1407"/>
                  </a:lnTo>
                  <a:close/>
                  <a:moveTo>
                    <a:pt x="4093" y="1175"/>
                  </a:moveTo>
                  <a:cubicBezTo>
                    <a:pt x="3841" y="949"/>
                    <a:pt x="3841" y="949"/>
                    <a:pt x="3841" y="949"/>
                  </a:cubicBezTo>
                  <a:cubicBezTo>
                    <a:pt x="3841" y="943"/>
                    <a:pt x="3841" y="938"/>
                    <a:pt x="3841" y="933"/>
                  </a:cubicBezTo>
                  <a:cubicBezTo>
                    <a:pt x="3841" y="923"/>
                    <a:pt x="3836" y="912"/>
                    <a:pt x="3825" y="907"/>
                  </a:cubicBezTo>
                  <a:cubicBezTo>
                    <a:pt x="3857" y="680"/>
                    <a:pt x="3857" y="680"/>
                    <a:pt x="3857" y="680"/>
                  </a:cubicBezTo>
                  <a:cubicBezTo>
                    <a:pt x="4093" y="1170"/>
                    <a:pt x="4093" y="1170"/>
                    <a:pt x="4093" y="1170"/>
                  </a:cubicBezTo>
                  <a:cubicBezTo>
                    <a:pt x="4093" y="1175"/>
                    <a:pt x="4093" y="1175"/>
                    <a:pt x="4093" y="1175"/>
                  </a:cubicBezTo>
                  <a:moveTo>
                    <a:pt x="3431" y="237"/>
                  </a:moveTo>
                  <a:cubicBezTo>
                    <a:pt x="3090" y="273"/>
                    <a:pt x="3090" y="273"/>
                    <a:pt x="3090" y="273"/>
                  </a:cubicBezTo>
                  <a:cubicBezTo>
                    <a:pt x="3090" y="257"/>
                    <a:pt x="3079" y="242"/>
                    <a:pt x="3058" y="237"/>
                  </a:cubicBezTo>
                  <a:cubicBezTo>
                    <a:pt x="3095" y="108"/>
                    <a:pt x="3095" y="108"/>
                    <a:pt x="3095" y="108"/>
                  </a:cubicBezTo>
                  <a:cubicBezTo>
                    <a:pt x="3095" y="108"/>
                    <a:pt x="3095" y="108"/>
                    <a:pt x="3095" y="108"/>
                  </a:cubicBezTo>
                  <a:cubicBezTo>
                    <a:pt x="3105" y="108"/>
                    <a:pt x="3116" y="103"/>
                    <a:pt x="3121" y="97"/>
                  </a:cubicBezTo>
                  <a:lnTo>
                    <a:pt x="3431" y="237"/>
                  </a:lnTo>
                  <a:close/>
                  <a:moveTo>
                    <a:pt x="2438" y="36"/>
                  </a:moveTo>
                  <a:cubicBezTo>
                    <a:pt x="2438" y="41"/>
                    <a:pt x="2443" y="46"/>
                    <a:pt x="2448" y="51"/>
                  </a:cubicBezTo>
                  <a:cubicBezTo>
                    <a:pt x="2396" y="190"/>
                    <a:pt x="2396" y="190"/>
                    <a:pt x="2396" y="190"/>
                  </a:cubicBezTo>
                  <a:cubicBezTo>
                    <a:pt x="2390" y="190"/>
                    <a:pt x="2390" y="190"/>
                    <a:pt x="2390" y="195"/>
                  </a:cubicBezTo>
                  <a:cubicBezTo>
                    <a:pt x="2122" y="82"/>
                    <a:pt x="2122" y="82"/>
                    <a:pt x="2122" y="82"/>
                  </a:cubicBezTo>
                  <a:lnTo>
                    <a:pt x="2438" y="36"/>
                  </a:lnTo>
                  <a:close/>
                  <a:moveTo>
                    <a:pt x="1692" y="459"/>
                  </a:moveTo>
                  <a:cubicBezTo>
                    <a:pt x="1692" y="459"/>
                    <a:pt x="1686" y="459"/>
                    <a:pt x="1686" y="459"/>
                  </a:cubicBezTo>
                  <a:cubicBezTo>
                    <a:pt x="1676" y="459"/>
                    <a:pt x="1671" y="464"/>
                    <a:pt x="1671" y="474"/>
                  </a:cubicBezTo>
                  <a:cubicBezTo>
                    <a:pt x="1671" y="474"/>
                    <a:pt x="1671" y="474"/>
                    <a:pt x="1671" y="474"/>
                  </a:cubicBezTo>
                  <a:cubicBezTo>
                    <a:pt x="1513" y="510"/>
                    <a:pt x="1513" y="510"/>
                    <a:pt x="1513" y="510"/>
                  </a:cubicBezTo>
                  <a:cubicBezTo>
                    <a:pt x="1513" y="505"/>
                    <a:pt x="1508" y="505"/>
                    <a:pt x="1508" y="505"/>
                  </a:cubicBezTo>
                  <a:cubicBezTo>
                    <a:pt x="1849" y="247"/>
                    <a:pt x="1849" y="247"/>
                    <a:pt x="1849" y="247"/>
                  </a:cubicBezTo>
                  <a:lnTo>
                    <a:pt x="1692" y="459"/>
                  </a:lnTo>
                  <a:close/>
                  <a:moveTo>
                    <a:pt x="1171" y="974"/>
                  </a:moveTo>
                  <a:cubicBezTo>
                    <a:pt x="1266" y="799"/>
                    <a:pt x="1266" y="799"/>
                    <a:pt x="1266" y="799"/>
                  </a:cubicBezTo>
                  <a:cubicBezTo>
                    <a:pt x="1266" y="799"/>
                    <a:pt x="1271" y="799"/>
                    <a:pt x="1271" y="799"/>
                  </a:cubicBezTo>
                  <a:cubicBezTo>
                    <a:pt x="1287" y="799"/>
                    <a:pt x="1292" y="794"/>
                    <a:pt x="1298" y="783"/>
                  </a:cubicBezTo>
                  <a:cubicBezTo>
                    <a:pt x="1502" y="830"/>
                    <a:pt x="1502" y="830"/>
                    <a:pt x="1502" y="830"/>
                  </a:cubicBezTo>
                  <a:cubicBezTo>
                    <a:pt x="1502" y="830"/>
                    <a:pt x="1502" y="830"/>
                    <a:pt x="1502" y="830"/>
                  </a:cubicBezTo>
                  <a:cubicBezTo>
                    <a:pt x="1119" y="1103"/>
                    <a:pt x="1119" y="1103"/>
                    <a:pt x="1119" y="1103"/>
                  </a:cubicBezTo>
                  <a:cubicBezTo>
                    <a:pt x="1119" y="1103"/>
                    <a:pt x="1114" y="1098"/>
                    <a:pt x="1114" y="1098"/>
                  </a:cubicBezTo>
                  <a:lnTo>
                    <a:pt x="1171" y="974"/>
                  </a:lnTo>
                  <a:close/>
                  <a:moveTo>
                    <a:pt x="1092" y="1150"/>
                  </a:moveTo>
                  <a:cubicBezTo>
                    <a:pt x="1066" y="1418"/>
                    <a:pt x="1066" y="1418"/>
                    <a:pt x="1066" y="1418"/>
                  </a:cubicBezTo>
                  <a:cubicBezTo>
                    <a:pt x="1061" y="1418"/>
                    <a:pt x="1056" y="1418"/>
                    <a:pt x="1050" y="1423"/>
                  </a:cubicBezTo>
                  <a:cubicBezTo>
                    <a:pt x="804" y="1232"/>
                    <a:pt x="804" y="1232"/>
                    <a:pt x="804" y="1232"/>
                  </a:cubicBezTo>
                  <a:cubicBezTo>
                    <a:pt x="804" y="1232"/>
                    <a:pt x="804" y="1232"/>
                    <a:pt x="804" y="1232"/>
                  </a:cubicBezTo>
                  <a:cubicBezTo>
                    <a:pt x="804" y="1232"/>
                    <a:pt x="804" y="1232"/>
                    <a:pt x="804" y="1232"/>
                  </a:cubicBezTo>
                  <a:cubicBezTo>
                    <a:pt x="1077" y="1134"/>
                    <a:pt x="1077" y="1134"/>
                    <a:pt x="1077" y="1134"/>
                  </a:cubicBezTo>
                  <a:cubicBezTo>
                    <a:pt x="1077" y="1139"/>
                    <a:pt x="1082" y="1145"/>
                    <a:pt x="1092" y="1150"/>
                  </a:cubicBezTo>
                  <a:moveTo>
                    <a:pt x="241" y="1753"/>
                  </a:moveTo>
                  <a:cubicBezTo>
                    <a:pt x="241" y="1753"/>
                    <a:pt x="241" y="1753"/>
                    <a:pt x="241" y="1753"/>
                  </a:cubicBezTo>
                  <a:cubicBezTo>
                    <a:pt x="241" y="2037"/>
                    <a:pt x="241" y="2037"/>
                    <a:pt x="241" y="2037"/>
                  </a:cubicBezTo>
                  <a:cubicBezTo>
                    <a:pt x="225" y="2037"/>
                    <a:pt x="215" y="2047"/>
                    <a:pt x="215" y="2062"/>
                  </a:cubicBezTo>
                  <a:cubicBezTo>
                    <a:pt x="215" y="2068"/>
                    <a:pt x="220" y="2078"/>
                    <a:pt x="225" y="2083"/>
                  </a:cubicBezTo>
                  <a:cubicBezTo>
                    <a:pt x="41" y="2325"/>
                    <a:pt x="41" y="2325"/>
                    <a:pt x="41" y="2325"/>
                  </a:cubicBezTo>
                  <a:cubicBezTo>
                    <a:pt x="41" y="2325"/>
                    <a:pt x="41" y="2325"/>
                    <a:pt x="41" y="2325"/>
                  </a:cubicBezTo>
                  <a:lnTo>
                    <a:pt x="241" y="1753"/>
                  </a:lnTo>
                  <a:close/>
                  <a:moveTo>
                    <a:pt x="47" y="2372"/>
                  </a:moveTo>
                  <a:cubicBezTo>
                    <a:pt x="299" y="2594"/>
                    <a:pt x="299" y="2594"/>
                    <a:pt x="299" y="2594"/>
                  </a:cubicBezTo>
                  <a:cubicBezTo>
                    <a:pt x="294" y="2599"/>
                    <a:pt x="294" y="2604"/>
                    <a:pt x="294" y="2609"/>
                  </a:cubicBezTo>
                  <a:cubicBezTo>
                    <a:pt x="294" y="2620"/>
                    <a:pt x="294" y="2625"/>
                    <a:pt x="304" y="2630"/>
                  </a:cubicBezTo>
                  <a:cubicBezTo>
                    <a:pt x="152" y="2805"/>
                    <a:pt x="152" y="2805"/>
                    <a:pt x="152" y="2805"/>
                  </a:cubicBezTo>
                  <a:cubicBezTo>
                    <a:pt x="152" y="2805"/>
                    <a:pt x="152" y="2805"/>
                    <a:pt x="152" y="2805"/>
                  </a:cubicBezTo>
                  <a:cubicBezTo>
                    <a:pt x="36" y="2372"/>
                    <a:pt x="36" y="2372"/>
                    <a:pt x="36" y="2372"/>
                  </a:cubicBezTo>
                  <a:cubicBezTo>
                    <a:pt x="41" y="2372"/>
                    <a:pt x="41" y="2372"/>
                    <a:pt x="47" y="2372"/>
                  </a:cubicBezTo>
                  <a:moveTo>
                    <a:pt x="525" y="3032"/>
                  </a:moveTo>
                  <a:cubicBezTo>
                    <a:pt x="525" y="3032"/>
                    <a:pt x="525" y="3037"/>
                    <a:pt x="525" y="3042"/>
                  </a:cubicBezTo>
                  <a:cubicBezTo>
                    <a:pt x="525" y="3058"/>
                    <a:pt x="535" y="3068"/>
                    <a:pt x="551" y="3068"/>
                  </a:cubicBezTo>
                  <a:cubicBezTo>
                    <a:pt x="572" y="3306"/>
                    <a:pt x="572" y="3306"/>
                    <a:pt x="572" y="3306"/>
                  </a:cubicBezTo>
                  <a:cubicBezTo>
                    <a:pt x="168" y="2831"/>
                    <a:pt x="168" y="2831"/>
                    <a:pt x="168" y="2831"/>
                  </a:cubicBezTo>
                  <a:lnTo>
                    <a:pt x="525" y="3032"/>
                  </a:lnTo>
                  <a:close/>
                  <a:moveTo>
                    <a:pt x="593" y="3316"/>
                  </a:moveTo>
                  <a:cubicBezTo>
                    <a:pt x="588" y="3311"/>
                    <a:pt x="588" y="3306"/>
                    <a:pt x="583" y="3306"/>
                  </a:cubicBezTo>
                  <a:cubicBezTo>
                    <a:pt x="562" y="3068"/>
                    <a:pt x="562" y="3068"/>
                    <a:pt x="562" y="3068"/>
                  </a:cubicBezTo>
                  <a:cubicBezTo>
                    <a:pt x="562" y="3068"/>
                    <a:pt x="562" y="3068"/>
                    <a:pt x="567" y="3063"/>
                  </a:cubicBezTo>
                  <a:cubicBezTo>
                    <a:pt x="804" y="3367"/>
                    <a:pt x="804" y="3367"/>
                    <a:pt x="804" y="3367"/>
                  </a:cubicBezTo>
                  <a:cubicBezTo>
                    <a:pt x="804" y="3373"/>
                    <a:pt x="798" y="3373"/>
                    <a:pt x="798" y="3378"/>
                  </a:cubicBezTo>
                  <a:lnTo>
                    <a:pt x="593" y="3316"/>
                  </a:lnTo>
                  <a:close/>
                  <a:moveTo>
                    <a:pt x="1928" y="3295"/>
                  </a:moveTo>
                  <a:cubicBezTo>
                    <a:pt x="1865" y="3089"/>
                    <a:pt x="1865" y="3089"/>
                    <a:pt x="1865" y="3089"/>
                  </a:cubicBezTo>
                  <a:cubicBezTo>
                    <a:pt x="2018" y="3073"/>
                    <a:pt x="2018" y="3073"/>
                    <a:pt x="2018" y="3073"/>
                  </a:cubicBezTo>
                  <a:cubicBezTo>
                    <a:pt x="2018" y="3084"/>
                    <a:pt x="2023" y="3089"/>
                    <a:pt x="2028" y="3089"/>
                  </a:cubicBezTo>
                  <a:lnTo>
                    <a:pt x="1928" y="3295"/>
                  </a:lnTo>
                  <a:close/>
                  <a:moveTo>
                    <a:pt x="2044" y="3042"/>
                  </a:moveTo>
                  <a:cubicBezTo>
                    <a:pt x="2044" y="3042"/>
                    <a:pt x="2044" y="3042"/>
                    <a:pt x="2044" y="3042"/>
                  </a:cubicBezTo>
                  <a:cubicBezTo>
                    <a:pt x="2039" y="3042"/>
                    <a:pt x="2028" y="3042"/>
                    <a:pt x="2028" y="3048"/>
                  </a:cubicBezTo>
                  <a:cubicBezTo>
                    <a:pt x="1797" y="2821"/>
                    <a:pt x="1797" y="2821"/>
                    <a:pt x="1797" y="2821"/>
                  </a:cubicBezTo>
                  <a:cubicBezTo>
                    <a:pt x="1802" y="2821"/>
                    <a:pt x="1802" y="2816"/>
                    <a:pt x="1802" y="2816"/>
                  </a:cubicBezTo>
                  <a:cubicBezTo>
                    <a:pt x="2060" y="2867"/>
                    <a:pt x="2060" y="2867"/>
                    <a:pt x="2060" y="2867"/>
                  </a:cubicBezTo>
                  <a:cubicBezTo>
                    <a:pt x="2060" y="2867"/>
                    <a:pt x="2060" y="2867"/>
                    <a:pt x="2060" y="2867"/>
                  </a:cubicBezTo>
                  <a:cubicBezTo>
                    <a:pt x="2060" y="2883"/>
                    <a:pt x="2065" y="2893"/>
                    <a:pt x="2075" y="2893"/>
                  </a:cubicBezTo>
                  <a:lnTo>
                    <a:pt x="2044" y="3042"/>
                  </a:lnTo>
                  <a:close/>
                  <a:moveTo>
                    <a:pt x="2107" y="2888"/>
                  </a:moveTo>
                  <a:cubicBezTo>
                    <a:pt x="2107" y="2888"/>
                    <a:pt x="2107" y="2888"/>
                    <a:pt x="2112" y="2883"/>
                  </a:cubicBezTo>
                  <a:cubicBezTo>
                    <a:pt x="2265" y="2960"/>
                    <a:pt x="2265" y="2960"/>
                    <a:pt x="2265" y="2960"/>
                  </a:cubicBezTo>
                  <a:cubicBezTo>
                    <a:pt x="2265" y="2965"/>
                    <a:pt x="2270" y="2970"/>
                    <a:pt x="2270" y="2970"/>
                  </a:cubicBezTo>
                  <a:cubicBezTo>
                    <a:pt x="2265" y="3048"/>
                    <a:pt x="2265" y="3048"/>
                    <a:pt x="2265" y="3048"/>
                  </a:cubicBezTo>
                  <a:cubicBezTo>
                    <a:pt x="2265" y="3048"/>
                    <a:pt x="2265" y="3048"/>
                    <a:pt x="2265" y="3048"/>
                  </a:cubicBezTo>
                  <a:cubicBezTo>
                    <a:pt x="2254" y="3048"/>
                    <a:pt x="2244" y="3048"/>
                    <a:pt x="2238" y="3053"/>
                  </a:cubicBezTo>
                  <a:lnTo>
                    <a:pt x="2107" y="2888"/>
                  </a:lnTo>
                  <a:close/>
                  <a:moveTo>
                    <a:pt x="2291" y="3140"/>
                  </a:moveTo>
                  <a:cubicBezTo>
                    <a:pt x="2296" y="3135"/>
                    <a:pt x="2296" y="3135"/>
                    <a:pt x="2301" y="3130"/>
                  </a:cubicBezTo>
                  <a:cubicBezTo>
                    <a:pt x="2685" y="3455"/>
                    <a:pt x="2685" y="3455"/>
                    <a:pt x="2685" y="3455"/>
                  </a:cubicBezTo>
                  <a:cubicBezTo>
                    <a:pt x="2685" y="3460"/>
                    <a:pt x="2685" y="3460"/>
                    <a:pt x="2685" y="3465"/>
                  </a:cubicBezTo>
                  <a:cubicBezTo>
                    <a:pt x="2469" y="3440"/>
                    <a:pt x="2469" y="3440"/>
                    <a:pt x="2469" y="3440"/>
                  </a:cubicBezTo>
                  <a:cubicBezTo>
                    <a:pt x="2469" y="3429"/>
                    <a:pt x="2459" y="3414"/>
                    <a:pt x="2443" y="3414"/>
                  </a:cubicBezTo>
                  <a:cubicBezTo>
                    <a:pt x="2438" y="3414"/>
                    <a:pt x="2438" y="3414"/>
                    <a:pt x="2432" y="3419"/>
                  </a:cubicBezTo>
                  <a:lnTo>
                    <a:pt x="2291" y="3140"/>
                  </a:lnTo>
                  <a:close/>
                  <a:moveTo>
                    <a:pt x="3079" y="3667"/>
                  </a:moveTo>
                  <a:cubicBezTo>
                    <a:pt x="2821" y="3667"/>
                    <a:pt x="2821" y="3667"/>
                    <a:pt x="2821" y="3667"/>
                  </a:cubicBezTo>
                  <a:cubicBezTo>
                    <a:pt x="2821" y="3667"/>
                    <a:pt x="2821" y="3661"/>
                    <a:pt x="2816" y="3661"/>
                  </a:cubicBezTo>
                  <a:cubicBezTo>
                    <a:pt x="2842" y="3326"/>
                    <a:pt x="2842" y="3326"/>
                    <a:pt x="2842" y="3326"/>
                  </a:cubicBezTo>
                  <a:cubicBezTo>
                    <a:pt x="2848" y="3326"/>
                    <a:pt x="2848" y="3326"/>
                    <a:pt x="2853" y="3326"/>
                  </a:cubicBezTo>
                  <a:cubicBezTo>
                    <a:pt x="3095" y="3636"/>
                    <a:pt x="3095" y="3636"/>
                    <a:pt x="3095" y="3636"/>
                  </a:cubicBezTo>
                  <a:cubicBezTo>
                    <a:pt x="3084" y="3646"/>
                    <a:pt x="3079" y="3656"/>
                    <a:pt x="3079" y="3667"/>
                  </a:cubicBezTo>
                  <a:moveTo>
                    <a:pt x="2821" y="3280"/>
                  </a:moveTo>
                  <a:cubicBezTo>
                    <a:pt x="2821" y="3285"/>
                    <a:pt x="2816" y="3285"/>
                    <a:pt x="2816" y="3290"/>
                  </a:cubicBezTo>
                  <a:cubicBezTo>
                    <a:pt x="2312" y="3110"/>
                    <a:pt x="2312" y="3110"/>
                    <a:pt x="2312" y="3110"/>
                  </a:cubicBezTo>
                  <a:cubicBezTo>
                    <a:pt x="2312" y="3104"/>
                    <a:pt x="2317" y="3099"/>
                    <a:pt x="2317" y="3094"/>
                  </a:cubicBezTo>
                  <a:cubicBezTo>
                    <a:pt x="2317" y="3089"/>
                    <a:pt x="2312" y="3079"/>
                    <a:pt x="2306" y="3073"/>
                  </a:cubicBezTo>
                  <a:cubicBezTo>
                    <a:pt x="2554" y="2914"/>
                    <a:pt x="2554" y="2914"/>
                    <a:pt x="2554" y="2914"/>
                  </a:cubicBezTo>
                  <a:cubicBezTo>
                    <a:pt x="2559" y="2919"/>
                    <a:pt x="2564" y="2924"/>
                    <a:pt x="2575" y="2924"/>
                  </a:cubicBezTo>
                  <a:cubicBezTo>
                    <a:pt x="2575" y="2924"/>
                    <a:pt x="2580" y="2924"/>
                    <a:pt x="2580" y="2924"/>
                  </a:cubicBezTo>
                  <a:lnTo>
                    <a:pt x="2821" y="3280"/>
                  </a:lnTo>
                  <a:close/>
                  <a:moveTo>
                    <a:pt x="2554" y="2877"/>
                  </a:moveTo>
                  <a:cubicBezTo>
                    <a:pt x="2548" y="2883"/>
                    <a:pt x="2543" y="2888"/>
                    <a:pt x="2543" y="2898"/>
                  </a:cubicBezTo>
                  <a:cubicBezTo>
                    <a:pt x="2543" y="2898"/>
                    <a:pt x="2548" y="2898"/>
                    <a:pt x="2548" y="2898"/>
                  </a:cubicBezTo>
                  <a:cubicBezTo>
                    <a:pt x="2285" y="2955"/>
                    <a:pt x="2285" y="2955"/>
                    <a:pt x="2285" y="2955"/>
                  </a:cubicBezTo>
                  <a:cubicBezTo>
                    <a:pt x="2285" y="2955"/>
                    <a:pt x="2285" y="2955"/>
                    <a:pt x="2280" y="2955"/>
                  </a:cubicBezTo>
                  <a:cubicBezTo>
                    <a:pt x="2333" y="2557"/>
                    <a:pt x="2333" y="2557"/>
                    <a:pt x="2333" y="2557"/>
                  </a:cubicBezTo>
                  <a:cubicBezTo>
                    <a:pt x="2338" y="2557"/>
                    <a:pt x="2343" y="2557"/>
                    <a:pt x="2343" y="2557"/>
                  </a:cubicBezTo>
                  <a:lnTo>
                    <a:pt x="2554" y="2877"/>
                  </a:lnTo>
                  <a:close/>
                  <a:moveTo>
                    <a:pt x="2002" y="2186"/>
                  </a:moveTo>
                  <a:cubicBezTo>
                    <a:pt x="1928" y="2362"/>
                    <a:pt x="1928" y="2362"/>
                    <a:pt x="1928" y="2362"/>
                  </a:cubicBezTo>
                  <a:cubicBezTo>
                    <a:pt x="1918" y="2119"/>
                    <a:pt x="1918" y="2119"/>
                    <a:pt x="1918" y="2119"/>
                  </a:cubicBezTo>
                  <a:cubicBezTo>
                    <a:pt x="1918" y="2119"/>
                    <a:pt x="1918" y="2119"/>
                    <a:pt x="1918" y="2119"/>
                  </a:cubicBezTo>
                  <a:cubicBezTo>
                    <a:pt x="1996" y="2161"/>
                    <a:pt x="1996" y="2161"/>
                    <a:pt x="1996" y="2161"/>
                  </a:cubicBezTo>
                  <a:cubicBezTo>
                    <a:pt x="1991" y="2161"/>
                    <a:pt x="1991" y="2166"/>
                    <a:pt x="1991" y="2166"/>
                  </a:cubicBezTo>
                  <a:cubicBezTo>
                    <a:pt x="1991" y="2176"/>
                    <a:pt x="1996" y="2181"/>
                    <a:pt x="2002" y="2186"/>
                  </a:cubicBezTo>
                  <a:moveTo>
                    <a:pt x="1786" y="2212"/>
                  </a:moveTo>
                  <a:cubicBezTo>
                    <a:pt x="1781" y="2207"/>
                    <a:pt x="1776" y="2202"/>
                    <a:pt x="1770" y="2202"/>
                  </a:cubicBezTo>
                  <a:cubicBezTo>
                    <a:pt x="1765" y="2202"/>
                    <a:pt x="1760" y="2207"/>
                    <a:pt x="1755" y="2207"/>
                  </a:cubicBezTo>
                  <a:cubicBezTo>
                    <a:pt x="1681" y="2109"/>
                    <a:pt x="1681" y="2109"/>
                    <a:pt x="1681" y="2109"/>
                  </a:cubicBezTo>
                  <a:cubicBezTo>
                    <a:pt x="1681" y="2109"/>
                    <a:pt x="1681" y="2109"/>
                    <a:pt x="1686" y="2109"/>
                  </a:cubicBezTo>
                  <a:cubicBezTo>
                    <a:pt x="1902" y="2114"/>
                    <a:pt x="1902" y="2114"/>
                    <a:pt x="1902" y="2114"/>
                  </a:cubicBezTo>
                  <a:lnTo>
                    <a:pt x="1786" y="2212"/>
                  </a:lnTo>
                  <a:close/>
                  <a:moveTo>
                    <a:pt x="1786" y="2253"/>
                  </a:moveTo>
                  <a:cubicBezTo>
                    <a:pt x="1918" y="2377"/>
                    <a:pt x="1918" y="2377"/>
                    <a:pt x="1918" y="2377"/>
                  </a:cubicBezTo>
                  <a:cubicBezTo>
                    <a:pt x="1918" y="2377"/>
                    <a:pt x="1918" y="2377"/>
                    <a:pt x="1918" y="2377"/>
                  </a:cubicBezTo>
                  <a:cubicBezTo>
                    <a:pt x="1849" y="2398"/>
                    <a:pt x="1849" y="2398"/>
                    <a:pt x="1849" y="2398"/>
                  </a:cubicBezTo>
                  <a:cubicBezTo>
                    <a:pt x="1844" y="2392"/>
                    <a:pt x="1844" y="2392"/>
                    <a:pt x="1839" y="2392"/>
                  </a:cubicBezTo>
                  <a:cubicBezTo>
                    <a:pt x="1839" y="2392"/>
                    <a:pt x="1839" y="2392"/>
                    <a:pt x="1839" y="2392"/>
                  </a:cubicBezTo>
                  <a:cubicBezTo>
                    <a:pt x="1781" y="2253"/>
                    <a:pt x="1781" y="2253"/>
                    <a:pt x="1781" y="2253"/>
                  </a:cubicBezTo>
                  <a:cubicBezTo>
                    <a:pt x="1781" y="2253"/>
                    <a:pt x="1781" y="2253"/>
                    <a:pt x="1786" y="2253"/>
                  </a:cubicBezTo>
                  <a:moveTo>
                    <a:pt x="1765" y="2831"/>
                  </a:moveTo>
                  <a:cubicBezTo>
                    <a:pt x="1707" y="3084"/>
                    <a:pt x="1707" y="3084"/>
                    <a:pt x="1707" y="3084"/>
                  </a:cubicBezTo>
                  <a:cubicBezTo>
                    <a:pt x="1702" y="3084"/>
                    <a:pt x="1702" y="3089"/>
                    <a:pt x="1702" y="3089"/>
                  </a:cubicBezTo>
                  <a:cubicBezTo>
                    <a:pt x="1524" y="2975"/>
                    <a:pt x="1524" y="2975"/>
                    <a:pt x="1524" y="2975"/>
                  </a:cubicBezTo>
                  <a:cubicBezTo>
                    <a:pt x="1524" y="2975"/>
                    <a:pt x="1524" y="2975"/>
                    <a:pt x="1524" y="2975"/>
                  </a:cubicBezTo>
                  <a:cubicBezTo>
                    <a:pt x="1524" y="2975"/>
                    <a:pt x="1524" y="2970"/>
                    <a:pt x="1524" y="2970"/>
                  </a:cubicBezTo>
                  <a:cubicBezTo>
                    <a:pt x="1755" y="2826"/>
                    <a:pt x="1755" y="2826"/>
                    <a:pt x="1755" y="2826"/>
                  </a:cubicBezTo>
                  <a:cubicBezTo>
                    <a:pt x="1760" y="2826"/>
                    <a:pt x="1760" y="2831"/>
                    <a:pt x="1765" y="2831"/>
                  </a:cubicBezTo>
                  <a:moveTo>
                    <a:pt x="1508" y="2981"/>
                  </a:moveTo>
                  <a:cubicBezTo>
                    <a:pt x="1508" y="2981"/>
                    <a:pt x="1508" y="2981"/>
                    <a:pt x="1513" y="2986"/>
                  </a:cubicBezTo>
                  <a:cubicBezTo>
                    <a:pt x="1513" y="3306"/>
                    <a:pt x="1513" y="3306"/>
                    <a:pt x="1513" y="3306"/>
                  </a:cubicBezTo>
                  <a:cubicBezTo>
                    <a:pt x="1508" y="3306"/>
                    <a:pt x="1502" y="3311"/>
                    <a:pt x="1497" y="3311"/>
                  </a:cubicBezTo>
                  <a:cubicBezTo>
                    <a:pt x="1235" y="3084"/>
                    <a:pt x="1235" y="3084"/>
                    <a:pt x="1235" y="3084"/>
                  </a:cubicBezTo>
                  <a:cubicBezTo>
                    <a:pt x="1240" y="3079"/>
                    <a:pt x="1240" y="3073"/>
                    <a:pt x="1240" y="3068"/>
                  </a:cubicBezTo>
                  <a:cubicBezTo>
                    <a:pt x="1240" y="3068"/>
                    <a:pt x="1240" y="3068"/>
                    <a:pt x="1240" y="3063"/>
                  </a:cubicBezTo>
                  <a:lnTo>
                    <a:pt x="1508" y="2981"/>
                  </a:lnTo>
                  <a:close/>
                  <a:moveTo>
                    <a:pt x="1187" y="3063"/>
                  </a:moveTo>
                  <a:cubicBezTo>
                    <a:pt x="1187" y="3063"/>
                    <a:pt x="1187" y="3068"/>
                    <a:pt x="1187" y="3068"/>
                  </a:cubicBezTo>
                  <a:cubicBezTo>
                    <a:pt x="1187" y="3079"/>
                    <a:pt x="1192" y="3084"/>
                    <a:pt x="1198" y="3089"/>
                  </a:cubicBezTo>
                  <a:cubicBezTo>
                    <a:pt x="1061" y="3362"/>
                    <a:pt x="1061" y="3362"/>
                    <a:pt x="1061" y="3362"/>
                  </a:cubicBezTo>
                  <a:cubicBezTo>
                    <a:pt x="1061" y="3362"/>
                    <a:pt x="1061" y="3362"/>
                    <a:pt x="1061" y="3362"/>
                  </a:cubicBezTo>
                  <a:cubicBezTo>
                    <a:pt x="866" y="2965"/>
                    <a:pt x="866" y="2965"/>
                    <a:pt x="866" y="2965"/>
                  </a:cubicBezTo>
                  <a:cubicBezTo>
                    <a:pt x="872" y="2965"/>
                    <a:pt x="877" y="2960"/>
                    <a:pt x="877" y="2955"/>
                  </a:cubicBezTo>
                  <a:lnTo>
                    <a:pt x="1187" y="3063"/>
                  </a:lnTo>
                  <a:close/>
                  <a:moveTo>
                    <a:pt x="830" y="2929"/>
                  </a:moveTo>
                  <a:cubicBezTo>
                    <a:pt x="520" y="2790"/>
                    <a:pt x="520" y="2790"/>
                    <a:pt x="520" y="2790"/>
                  </a:cubicBezTo>
                  <a:cubicBezTo>
                    <a:pt x="520" y="2785"/>
                    <a:pt x="515" y="2779"/>
                    <a:pt x="515" y="2779"/>
                  </a:cubicBezTo>
                  <a:cubicBezTo>
                    <a:pt x="515" y="2485"/>
                    <a:pt x="515" y="2485"/>
                    <a:pt x="515" y="2485"/>
                  </a:cubicBezTo>
                  <a:cubicBezTo>
                    <a:pt x="835" y="2924"/>
                    <a:pt x="835" y="2924"/>
                    <a:pt x="835" y="2924"/>
                  </a:cubicBezTo>
                  <a:cubicBezTo>
                    <a:pt x="830" y="2924"/>
                    <a:pt x="830" y="2929"/>
                    <a:pt x="830" y="2929"/>
                  </a:cubicBezTo>
                  <a:moveTo>
                    <a:pt x="504" y="2145"/>
                  </a:moveTo>
                  <a:cubicBezTo>
                    <a:pt x="504" y="2145"/>
                    <a:pt x="499" y="2145"/>
                    <a:pt x="499" y="2145"/>
                  </a:cubicBezTo>
                  <a:cubicBezTo>
                    <a:pt x="472" y="1835"/>
                    <a:pt x="472" y="1835"/>
                    <a:pt x="472" y="1835"/>
                  </a:cubicBezTo>
                  <a:cubicBezTo>
                    <a:pt x="483" y="1830"/>
                    <a:pt x="488" y="1825"/>
                    <a:pt x="488" y="1815"/>
                  </a:cubicBezTo>
                  <a:cubicBezTo>
                    <a:pt x="488" y="1815"/>
                    <a:pt x="488" y="1815"/>
                    <a:pt x="488" y="1815"/>
                  </a:cubicBezTo>
                  <a:cubicBezTo>
                    <a:pt x="677" y="1769"/>
                    <a:pt x="677" y="1769"/>
                    <a:pt x="677" y="1769"/>
                  </a:cubicBezTo>
                  <a:cubicBezTo>
                    <a:pt x="683" y="1779"/>
                    <a:pt x="693" y="1789"/>
                    <a:pt x="699" y="1794"/>
                  </a:cubicBezTo>
                  <a:lnTo>
                    <a:pt x="504" y="2145"/>
                  </a:lnTo>
                  <a:close/>
                  <a:moveTo>
                    <a:pt x="772" y="1737"/>
                  </a:moveTo>
                  <a:cubicBezTo>
                    <a:pt x="772" y="1732"/>
                    <a:pt x="772" y="1727"/>
                    <a:pt x="767" y="1727"/>
                  </a:cubicBezTo>
                  <a:cubicBezTo>
                    <a:pt x="1056" y="1464"/>
                    <a:pt x="1056" y="1464"/>
                    <a:pt x="1056" y="1464"/>
                  </a:cubicBezTo>
                  <a:cubicBezTo>
                    <a:pt x="1056" y="1469"/>
                    <a:pt x="1066" y="1469"/>
                    <a:pt x="1071" y="1469"/>
                  </a:cubicBezTo>
                  <a:cubicBezTo>
                    <a:pt x="1082" y="1469"/>
                    <a:pt x="1092" y="1464"/>
                    <a:pt x="1098" y="1454"/>
                  </a:cubicBezTo>
                  <a:cubicBezTo>
                    <a:pt x="1429" y="1557"/>
                    <a:pt x="1429" y="1557"/>
                    <a:pt x="1429" y="1557"/>
                  </a:cubicBezTo>
                  <a:cubicBezTo>
                    <a:pt x="1429" y="1562"/>
                    <a:pt x="1429" y="1562"/>
                    <a:pt x="1429" y="1562"/>
                  </a:cubicBezTo>
                  <a:cubicBezTo>
                    <a:pt x="1429" y="1562"/>
                    <a:pt x="1429" y="1562"/>
                    <a:pt x="1429" y="1567"/>
                  </a:cubicBezTo>
                  <a:lnTo>
                    <a:pt x="772" y="1737"/>
                  </a:lnTo>
                  <a:close/>
                  <a:moveTo>
                    <a:pt x="1608" y="1655"/>
                  </a:moveTo>
                  <a:cubicBezTo>
                    <a:pt x="1481" y="1572"/>
                    <a:pt x="1481" y="1572"/>
                    <a:pt x="1481" y="1572"/>
                  </a:cubicBezTo>
                  <a:cubicBezTo>
                    <a:pt x="1487" y="1572"/>
                    <a:pt x="1487" y="1567"/>
                    <a:pt x="1487" y="1562"/>
                  </a:cubicBezTo>
                  <a:cubicBezTo>
                    <a:pt x="1487" y="1552"/>
                    <a:pt x="1481" y="1547"/>
                    <a:pt x="1476" y="1542"/>
                  </a:cubicBezTo>
                  <a:cubicBezTo>
                    <a:pt x="1513" y="1485"/>
                    <a:pt x="1513" y="1485"/>
                    <a:pt x="1513" y="1485"/>
                  </a:cubicBezTo>
                  <a:cubicBezTo>
                    <a:pt x="1545" y="1428"/>
                    <a:pt x="1545" y="1428"/>
                    <a:pt x="1545" y="1428"/>
                  </a:cubicBezTo>
                  <a:cubicBezTo>
                    <a:pt x="1550" y="1433"/>
                    <a:pt x="1555" y="1433"/>
                    <a:pt x="1565" y="1433"/>
                  </a:cubicBezTo>
                  <a:cubicBezTo>
                    <a:pt x="1565" y="1433"/>
                    <a:pt x="1565" y="1433"/>
                    <a:pt x="1571" y="1433"/>
                  </a:cubicBezTo>
                  <a:lnTo>
                    <a:pt x="1608" y="1655"/>
                  </a:lnTo>
                  <a:close/>
                  <a:moveTo>
                    <a:pt x="1571" y="1335"/>
                  </a:moveTo>
                  <a:cubicBezTo>
                    <a:pt x="1571" y="1335"/>
                    <a:pt x="1565" y="1335"/>
                    <a:pt x="1565" y="1335"/>
                  </a:cubicBezTo>
                  <a:cubicBezTo>
                    <a:pt x="1555" y="1335"/>
                    <a:pt x="1550" y="1341"/>
                    <a:pt x="1539" y="1341"/>
                  </a:cubicBezTo>
                  <a:cubicBezTo>
                    <a:pt x="1424" y="1170"/>
                    <a:pt x="1424" y="1170"/>
                    <a:pt x="1424" y="1170"/>
                  </a:cubicBezTo>
                  <a:cubicBezTo>
                    <a:pt x="1424" y="1170"/>
                    <a:pt x="1429" y="1165"/>
                    <a:pt x="1429" y="1160"/>
                  </a:cubicBezTo>
                  <a:cubicBezTo>
                    <a:pt x="1429" y="1160"/>
                    <a:pt x="1429" y="1160"/>
                    <a:pt x="1429" y="1155"/>
                  </a:cubicBezTo>
                  <a:cubicBezTo>
                    <a:pt x="1639" y="1026"/>
                    <a:pt x="1639" y="1026"/>
                    <a:pt x="1639" y="1026"/>
                  </a:cubicBezTo>
                  <a:cubicBezTo>
                    <a:pt x="1644" y="1031"/>
                    <a:pt x="1650" y="1031"/>
                    <a:pt x="1650" y="1036"/>
                  </a:cubicBezTo>
                  <a:lnTo>
                    <a:pt x="1571" y="1335"/>
                  </a:lnTo>
                  <a:close/>
                  <a:moveTo>
                    <a:pt x="1671" y="980"/>
                  </a:moveTo>
                  <a:cubicBezTo>
                    <a:pt x="1686" y="490"/>
                    <a:pt x="1686" y="490"/>
                    <a:pt x="1686" y="490"/>
                  </a:cubicBezTo>
                  <a:cubicBezTo>
                    <a:pt x="1823" y="763"/>
                    <a:pt x="1823" y="763"/>
                    <a:pt x="1823" y="763"/>
                  </a:cubicBezTo>
                  <a:cubicBezTo>
                    <a:pt x="1818" y="768"/>
                    <a:pt x="1818" y="768"/>
                    <a:pt x="1818" y="773"/>
                  </a:cubicBezTo>
                  <a:cubicBezTo>
                    <a:pt x="1818" y="773"/>
                    <a:pt x="1818" y="773"/>
                    <a:pt x="1818" y="778"/>
                  </a:cubicBezTo>
                  <a:cubicBezTo>
                    <a:pt x="1676" y="985"/>
                    <a:pt x="1676" y="985"/>
                    <a:pt x="1676" y="985"/>
                  </a:cubicBezTo>
                  <a:cubicBezTo>
                    <a:pt x="1671" y="985"/>
                    <a:pt x="1671" y="985"/>
                    <a:pt x="1671" y="980"/>
                  </a:cubicBezTo>
                  <a:moveTo>
                    <a:pt x="2165" y="515"/>
                  </a:moveTo>
                  <a:cubicBezTo>
                    <a:pt x="2165" y="510"/>
                    <a:pt x="2165" y="510"/>
                    <a:pt x="2159" y="510"/>
                  </a:cubicBezTo>
                  <a:cubicBezTo>
                    <a:pt x="2396" y="211"/>
                    <a:pt x="2396" y="211"/>
                    <a:pt x="2396" y="211"/>
                  </a:cubicBezTo>
                  <a:cubicBezTo>
                    <a:pt x="2401" y="211"/>
                    <a:pt x="2401" y="211"/>
                    <a:pt x="2401" y="211"/>
                  </a:cubicBezTo>
                  <a:cubicBezTo>
                    <a:pt x="2569" y="412"/>
                    <a:pt x="2569" y="412"/>
                    <a:pt x="2569" y="412"/>
                  </a:cubicBezTo>
                  <a:cubicBezTo>
                    <a:pt x="2564" y="417"/>
                    <a:pt x="2564" y="422"/>
                    <a:pt x="2564" y="427"/>
                  </a:cubicBezTo>
                  <a:cubicBezTo>
                    <a:pt x="2564" y="427"/>
                    <a:pt x="2564" y="427"/>
                    <a:pt x="2564" y="433"/>
                  </a:cubicBezTo>
                  <a:lnTo>
                    <a:pt x="2165" y="515"/>
                  </a:lnTo>
                  <a:close/>
                  <a:moveTo>
                    <a:pt x="2616" y="433"/>
                  </a:moveTo>
                  <a:cubicBezTo>
                    <a:pt x="2622" y="433"/>
                    <a:pt x="2622" y="427"/>
                    <a:pt x="2622" y="427"/>
                  </a:cubicBezTo>
                  <a:cubicBezTo>
                    <a:pt x="2622" y="422"/>
                    <a:pt x="2616" y="417"/>
                    <a:pt x="2616" y="412"/>
                  </a:cubicBezTo>
                  <a:cubicBezTo>
                    <a:pt x="2748" y="288"/>
                    <a:pt x="2748" y="288"/>
                    <a:pt x="2748" y="288"/>
                  </a:cubicBezTo>
                  <a:cubicBezTo>
                    <a:pt x="2748" y="293"/>
                    <a:pt x="2748" y="293"/>
                    <a:pt x="2753" y="293"/>
                  </a:cubicBezTo>
                  <a:cubicBezTo>
                    <a:pt x="2753" y="293"/>
                    <a:pt x="2753" y="293"/>
                    <a:pt x="2753" y="288"/>
                  </a:cubicBezTo>
                  <a:cubicBezTo>
                    <a:pt x="2995" y="531"/>
                    <a:pt x="2995" y="531"/>
                    <a:pt x="2995" y="531"/>
                  </a:cubicBezTo>
                  <a:cubicBezTo>
                    <a:pt x="2995" y="531"/>
                    <a:pt x="2995" y="536"/>
                    <a:pt x="2995" y="536"/>
                  </a:cubicBezTo>
                  <a:lnTo>
                    <a:pt x="2616" y="433"/>
                  </a:lnTo>
                  <a:close/>
                  <a:moveTo>
                    <a:pt x="3048" y="557"/>
                  </a:moveTo>
                  <a:cubicBezTo>
                    <a:pt x="3048" y="557"/>
                    <a:pt x="3048" y="557"/>
                    <a:pt x="3048" y="551"/>
                  </a:cubicBezTo>
                  <a:cubicBezTo>
                    <a:pt x="3589" y="598"/>
                    <a:pt x="3589" y="598"/>
                    <a:pt x="3589" y="598"/>
                  </a:cubicBezTo>
                  <a:cubicBezTo>
                    <a:pt x="3436" y="711"/>
                    <a:pt x="3436" y="711"/>
                    <a:pt x="3436" y="711"/>
                  </a:cubicBezTo>
                  <a:cubicBezTo>
                    <a:pt x="3431" y="706"/>
                    <a:pt x="3426" y="701"/>
                    <a:pt x="3415" y="701"/>
                  </a:cubicBezTo>
                  <a:cubicBezTo>
                    <a:pt x="3410" y="701"/>
                    <a:pt x="3400" y="706"/>
                    <a:pt x="3394" y="716"/>
                  </a:cubicBezTo>
                  <a:lnTo>
                    <a:pt x="3048" y="557"/>
                  </a:lnTo>
                  <a:close/>
                  <a:moveTo>
                    <a:pt x="3589" y="1727"/>
                  </a:moveTo>
                  <a:cubicBezTo>
                    <a:pt x="3830" y="1490"/>
                    <a:pt x="3830" y="1490"/>
                    <a:pt x="3830" y="1490"/>
                  </a:cubicBezTo>
                  <a:cubicBezTo>
                    <a:pt x="3841" y="1500"/>
                    <a:pt x="3851" y="1505"/>
                    <a:pt x="3867" y="1505"/>
                  </a:cubicBezTo>
                  <a:cubicBezTo>
                    <a:pt x="3867" y="1505"/>
                    <a:pt x="3872" y="1505"/>
                    <a:pt x="3872" y="1505"/>
                  </a:cubicBezTo>
                  <a:cubicBezTo>
                    <a:pt x="3909" y="1645"/>
                    <a:pt x="3909" y="1645"/>
                    <a:pt x="3909" y="1645"/>
                  </a:cubicBezTo>
                  <a:cubicBezTo>
                    <a:pt x="3909" y="1650"/>
                    <a:pt x="3909" y="1650"/>
                    <a:pt x="3909" y="1655"/>
                  </a:cubicBezTo>
                  <a:cubicBezTo>
                    <a:pt x="3589" y="1732"/>
                    <a:pt x="3589" y="1732"/>
                    <a:pt x="3589" y="1732"/>
                  </a:cubicBezTo>
                  <a:cubicBezTo>
                    <a:pt x="3589" y="1732"/>
                    <a:pt x="3589" y="1732"/>
                    <a:pt x="3589" y="1727"/>
                  </a:cubicBezTo>
                  <a:moveTo>
                    <a:pt x="4099" y="1676"/>
                  </a:moveTo>
                  <a:cubicBezTo>
                    <a:pt x="4099" y="1671"/>
                    <a:pt x="4099" y="1665"/>
                    <a:pt x="4099" y="1665"/>
                  </a:cubicBezTo>
                  <a:cubicBezTo>
                    <a:pt x="4099" y="1660"/>
                    <a:pt x="4099" y="1660"/>
                    <a:pt x="4099" y="1660"/>
                  </a:cubicBezTo>
                  <a:cubicBezTo>
                    <a:pt x="4403" y="1562"/>
                    <a:pt x="4403" y="1562"/>
                    <a:pt x="4403" y="1562"/>
                  </a:cubicBezTo>
                  <a:cubicBezTo>
                    <a:pt x="4409" y="1567"/>
                    <a:pt x="4414" y="1572"/>
                    <a:pt x="4424" y="1572"/>
                  </a:cubicBezTo>
                  <a:cubicBezTo>
                    <a:pt x="4430" y="1572"/>
                    <a:pt x="4430" y="1572"/>
                    <a:pt x="4430" y="1572"/>
                  </a:cubicBezTo>
                  <a:cubicBezTo>
                    <a:pt x="4556" y="1959"/>
                    <a:pt x="4556" y="1959"/>
                    <a:pt x="4556" y="1959"/>
                  </a:cubicBezTo>
                  <a:cubicBezTo>
                    <a:pt x="4556" y="1959"/>
                    <a:pt x="4556" y="1959"/>
                    <a:pt x="4556" y="1965"/>
                  </a:cubicBezTo>
                  <a:lnTo>
                    <a:pt x="4099" y="1676"/>
                  </a:lnTo>
                  <a:close/>
                  <a:moveTo>
                    <a:pt x="4577" y="1990"/>
                  </a:moveTo>
                  <a:cubicBezTo>
                    <a:pt x="4577" y="1990"/>
                    <a:pt x="4577" y="1990"/>
                    <a:pt x="4577" y="1990"/>
                  </a:cubicBezTo>
                  <a:cubicBezTo>
                    <a:pt x="4766" y="2124"/>
                    <a:pt x="4766" y="2124"/>
                    <a:pt x="4766" y="2124"/>
                  </a:cubicBezTo>
                  <a:cubicBezTo>
                    <a:pt x="4760" y="2130"/>
                    <a:pt x="4760" y="2135"/>
                    <a:pt x="4760" y="2140"/>
                  </a:cubicBezTo>
                  <a:cubicBezTo>
                    <a:pt x="4760" y="2150"/>
                    <a:pt x="4766" y="2155"/>
                    <a:pt x="4776" y="2161"/>
                  </a:cubicBezTo>
                  <a:cubicBezTo>
                    <a:pt x="4687" y="2403"/>
                    <a:pt x="4687" y="2403"/>
                    <a:pt x="4687" y="2403"/>
                  </a:cubicBezTo>
                  <a:cubicBezTo>
                    <a:pt x="4687" y="2403"/>
                    <a:pt x="4682" y="2403"/>
                    <a:pt x="4676" y="2403"/>
                  </a:cubicBezTo>
                  <a:cubicBezTo>
                    <a:pt x="4671" y="2403"/>
                    <a:pt x="4671" y="2403"/>
                    <a:pt x="4671" y="2403"/>
                  </a:cubicBezTo>
                  <a:lnTo>
                    <a:pt x="4577" y="1990"/>
                  </a:lnTo>
                  <a:close/>
                  <a:moveTo>
                    <a:pt x="4661" y="2496"/>
                  </a:moveTo>
                  <a:cubicBezTo>
                    <a:pt x="4666" y="2501"/>
                    <a:pt x="4671" y="2501"/>
                    <a:pt x="4676" y="2501"/>
                  </a:cubicBezTo>
                  <a:cubicBezTo>
                    <a:pt x="4682" y="2501"/>
                    <a:pt x="4692" y="2496"/>
                    <a:pt x="4698" y="2496"/>
                  </a:cubicBezTo>
                  <a:cubicBezTo>
                    <a:pt x="4750" y="2578"/>
                    <a:pt x="4750" y="2578"/>
                    <a:pt x="4750" y="2578"/>
                  </a:cubicBezTo>
                  <a:cubicBezTo>
                    <a:pt x="4750" y="2578"/>
                    <a:pt x="4750" y="2578"/>
                    <a:pt x="4750" y="2583"/>
                  </a:cubicBezTo>
                  <a:cubicBezTo>
                    <a:pt x="4750" y="2583"/>
                    <a:pt x="4750" y="2583"/>
                    <a:pt x="4750" y="2583"/>
                  </a:cubicBezTo>
                  <a:cubicBezTo>
                    <a:pt x="4529" y="2779"/>
                    <a:pt x="4529" y="2779"/>
                    <a:pt x="4529" y="2779"/>
                  </a:cubicBezTo>
                  <a:cubicBezTo>
                    <a:pt x="4529" y="2779"/>
                    <a:pt x="4524" y="2779"/>
                    <a:pt x="4524" y="2779"/>
                  </a:cubicBezTo>
                  <a:lnTo>
                    <a:pt x="4661" y="2496"/>
                  </a:lnTo>
                  <a:close/>
                  <a:moveTo>
                    <a:pt x="3662" y="3042"/>
                  </a:moveTo>
                  <a:cubicBezTo>
                    <a:pt x="3478" y="3388"/>
                    <a:pt x="3478" y="3388"/>
                    <a:pt x="3478" y="3388"/>
                  </a:cubicBezTo>
                  <a:cubicBezTo>
                    <a:pt x="3478" y="3388"/>
                    <a:pt x="3478" y="3388"/>
                    <a:pt x="3473" y="3388"/>
                  </a:cubicBezTo>
                  <a:cubicBezTo>
                    <a:pt x="3431" y="2857"/>
                    <a:pt x="3431" y="2857"/>
                    <a:pt x="3431" y="2857"/>
                  </a:cubicBezTo>
                  <a:cubicBezTo>
                    <a:pt x="3436" y="2852"/>
                    <a:pt x="3436" y="2852"/>
                    <a:pt x="3441" y="2852"/>
                  </a:cubicBezTo>
                  <a:cubicBezTo>
                    <a:pt x="3646" y="3012"/>
                    <a:pt x="3646" y="3012"/>
                    <a:pt x="3646" y="3012"/>
                  </a:cubicBezTo>
                  <a:cubicBezTo>
                    <a:pt x="3646" y="3017"/>
                    <a:pt x="3646" y="3017"/>
                    <a:pt x="3646" y="3017"/>
                  </a:cubicBezTo>
                  <a:cubicBezTo>
                    <a:pt x="3646" y="3027"/>
                    <a:pt x="3652" y="3037"/>
                    <a:pt x="3662" y="3042"/>
                  </a:cubicBezTo>
                  <a:moveTo>
                    <a:pt x="3100" y="2583"/>
                  </a:moveTo>
                  <a:cubicBezTo>
                    <a:pt x="3100" y="2583"/>
                    <a:pt x="3100" y="2583"/>
                    <a:pt x="3105" y="2583"/>
                  </a:cubicBezTo>
                  <a:cubicBezTo>
                    <a:pt x="3105" y="2578"/>
                    <a:pt x="3100" y="2573"/>
                    <a:pt x="3095" y="2573"/>
                  </a:cubicBezTo>
                  <a:cubicBezTo>
                    <a:pt x="3095" y="2573"/>
                    <a:pt x="3095" y="2573"/>
                    <a:pt x="3095" y="2573"/>
                  </a:cubicBezTo>
                  <a:cubicBezTo>
                    <a:pt x="2969" y="2243"/>
                    <a:pt x="2969" y="2243"/>
                    <a:pt x="2969" y="2243"/>
                  </a:cubicBezTo>
                  <a:cubicBezTo>
                    <a:pt x="3400" y="2810"/>
                    <a:pt x="3400" y="2810"/>
                    <a:pt x="3400" y="2810"/>
                  </a:cubicBezTo>
                  <a:lnTo>
                    <a:pt x="3100" y="2583"/>
                  </a:lnTo>
                  <a:close/>
                  <a:moveTo>
                    <a:pt x="2921" y="2202"/>
                  </a:moveTo>
                  <a:cubicBezTo>
                    <a:pt x="2921" y="2207"/>
                    <a:pt x="2921" y="2207"/>
                    <a:pt x="2921" y="2212"/>
                  </a:cubicBezTo>
                  <a:cubicBezTo>
                    <a:pt x="2921" y="2217"/>
                    <a:pt x="2921" y="2217"/>
                    <a:pt x="2926" y="2222"/>
                  </a:cubicBezTo>
                  <a:cubicBezTo>
                    <a:pt x="2680" y="2403"/>
                    <a:pt x="2680" y="2403"/>
                    <a:pt x="2680" y="2403"/>
                  </a:cubicBezTo>
                  <a:cubicBezTo>
                    <a:pt x="2680" y="2403"/>
                    <a:pt x="2680" y="2403"/>
                    <a:pt x="2680" y="2403"/>
                  </a:cubicBezTo>
                  <a:cubicBezTo>
                    <a:pt x="2653" y="2124"/>
                    <a:pt x="2653" y="2124"/>
                    <a:pt x="2653" y="2124"/>
                  </a:cubicBezTo>
                  <a:cubicBezTo>
                    <a:pt x="2669" y="2119"/>
                    <a:pt x="2680" y="2109"/>
                    <a:pt x="2690" y="2099"/>
                  </a:cubicBezTo>
                  <a:lnTo>
                    <a:pt x="2921" y="2202"/>
                  </a:lnTo>
                  <a:close/>
                  <a:moveTo>
                    <a:pt x="2527" y="2253"/>
                  </a:moveTo>
                  <a:cubicBezTo>
                    <a:pt x="2622" y="2119"/>
                    <a:pt x="2622" y="2119"/>
                    <a:pt x="2622" y="2119"/>
                  </a:cubicBezTo>
                  <a:cubicBezTo>
                    <a:pt x="2627" y="2119"/>
                    <a:pt x="2638" y="2124"/>
                    <a:pt x="2648" y="2124"/>
                  </a:cubicBezTo>
                  <a:cubicBezTo>
                    <a:pt x="2648" y="2124"/>
                    <a:pt x="2648" y="2124"/>
                    <a:pt x="2648" y="2124"/>
                  </a:cubicBezTo>
                  <a:cubicBezTo>
                    <a:pt x="2669" y="2403"/>
                    <a:pt x="2669" y="2403"/>
                    <a:pt x="2669" y="2403"/>
                  </a:cubicBezTo>
                  <a:cubicBezTo>
                    <a:pt x="2527" y="2264"/>
                    <a:pt x="2527" y="2264"/>
                    <a:pt x="2527" y="2264"/>
                  </a:cubicBezTo>
                  <a:cubicBezTo>
                    <a:pt x="2527" y="2264"/>
                    <a:pt x="2532" y="2264"/>
                    <a:pt x="2532" y="2259"/>
                  </a:cubicBezTo>
                  <a:cubicBezTo>
                    <a:pt x="2532" y="2259"/>
                    <a:pt x="2527" y="2253"/>
                    <a:pt x="2527" y="2253"/>
                  </a:cubicBezTo>
                  <a:moveTo>
                    <a:pt x="2201" y="2202"/>
                  </a:moveTo>
                  <a:cubicBezTo>
                    <a:pt x="2601" y="2093"/>
                    <a:pt x="2601" y="2093"/>
                    <a:pt x="2601" y="2093"/>
                  </a:cubicBezTo>
                  <a:cubicBezTo>
                    <a:pt x="2601" y="2099"/>
                    <a:pt x="2606" y="2109"/>
                    <a:pt x="2616" y="2114"/>
                  </a:cubicBezTo>
                  <a:cubicBezTo>
                    <a:pt x="2522" y="2248"/>
                    <a:pt x="2522" y="2248"/>
                    <a:pt x="2522" y="2248"/>
                  </a:cubicBezTo>
                  <a:cubicBezTo>
                    <a:pt x="2522" y="2248"/>
                    <a:pt x="2522" y="2248"/>
                    <a:pt x="2522" y="2248"/>
                  </a:cubicBezTo>
                  <a:cubicBezTo>
                    <a:pt x="2517" y="2248"/>
                    <a:pt x="2511" y="2248"/>
                    <a:pt x="2511" y="2253"/>
                  </a:cubicBezTo>
                  <a:cubicBezTo>
                    <a:pt x="2201" y="2202"/>
                    <a:pt x="2201" y="2202"/>
                    <a:pt x="2201" y="2202"/>
                  </a:cubicBezTo>
                  <a:cubicBezTo>
                    <a:pt x="2201" y="2202"/>
                    <a:pt x="2201" y="2202"/>
                    <a:pt x="2201" y="2202"/>
                  </a:cubicBezTo>
                  <a:cubicBezTo>
                    <a:pt x="2201" y="2202"/>
                    <a:pt x="2201" y="2202"/>
                    <a:pt x="2201" y="2202"/>
                  </a:cubicBezTo>
                  <a:moveTo>
                    <a:pt x="2685" y="2418"/>
                  </a:moveTo>
                  <a:cubicBezTo>
                    <a:pt x="2685" y="2418"/>
                    <a:pt x="2685" y="2418"/>
                    <a:pt x="2685" y="2413"/>
                  </a:cubicBezTo>
                  <a:cubicBezTo>
                    <a:pt x="2685" y="2413"/>
                    <a:pt x="2685" y="2413"/>
                    <a:pt x="2685" y="2413"/>
                  </a:cubicBezTo>
                  <a:cubicBezTo>
                    <a:pt x="2932" y="2227"/>
                    <a:pt x="2932" y="2227"/>
                    <a:pt x="2932" y="2227"/>
                  </a:cubicBezTo>
                  <a:cubicBezTo>
                    <a:pt x="2932" y="2233"/>
                    <a:pt x="2937" y="2233"/>
                    <a:pt x="2937" y="2238"/>
                  </a:cubicBezTo>
                  <a:cubicBezTo>
                    <a:pt x="2842" y="2625"/>
                    <a:pt x="2842" y="2625"/>
                    <a:pt x="2842" y="2625"/>
                  </a:cubicBezTo>
                  <a:cubicBezTo>
                    <a:pt x="2842" y="2625"/>
                    <a:pt x="2842" y="2625"/>
                    <a:pt x="2842" y="2625"/>
                  </a:cubicBezTo>
                  <a:cubicBezTo>
                    <a:pt x="2837" y="2625"/>
                    <a:pt x="2832" y="2625"/>
                    <a:pt x="2827" y="2630"/>
                  </a:cubicBezTo>
                  <a:lnTo>
                    <a:pt x="2685" y="2418"/>
                  </a:lnTo>
                  <a:close/>
                  <a:moveTo>
                    <a:pt x="2869" y="2656"/>
                  </a:moveTo>
                  <a:cubicBezTo>
                    <a:pt x="2869" y="2651"/>
                    <a:pt x="2869" y="2651"/>
                    <a:pt x="2869" y="2651"/>
                  </a:cubicBezTo>
                  <a:cubicBezTo>
                    <a:pt x="3084" y="2589"/>
                    <a:pt x="3084" y="2589"/>
                    <a:pt x="3084" y="2589"/>
                  </a:cubicBezTo>
                  <a:cubicBezTo>
                    <a:pt x="3084" y="2589"/>
                    <a:pt x="3084" y="2594"/>
                    <a:pt x="3090" y="2594"/>
                  </a:cubicBezTo>
                  <a:cubicBezTo>
                    <a:pt x="3168" y="3120"/>
                    <a:pt x="3168" y="3120"/>
                    <a:pt x="3168" y="3120"/>
                  </a:cubicBezTo>
                  <a:cubicBezTo>
                    <a:pt x="2858" y="2671"/>
                    <a:pt x="2858" y="2671"/>
                    <a:pt x="2858" y="2671"/>
                  </a:cubicBezTo>
                  <a:cubicBezTo>
                    <a:pt x="2864" y="2666"/>
                    <a:pt x="2869" y="2661"/>
                    <a:pt x="2869" y="2656"/>
                  </a:cubicBezTo>
                  <a:moveTo>
                    <a:pt x="3499" y="3419"/>
                  </a:moveTo>
                  <a:cubicBezTo>
                    <a:pt x="3499" y="3419"/>
                    <a:pt x="3499" y="3419"/>
                    <a:pt x="3499" y="3414"/>
                  </a:cubicBezTo>
                  <a:cubicBezTo>
                    <a:pt x="3499" y="3409"/>
                    <a:pt x="3499" y="3409"/>
                    <a:pt x="3494" y="3404"/>
                  </a:cubicBezTo>
                  <a:cubicBezTo>
                    <a:pt x="3862" y="3146"/>
                    <a:pt x="3862" y="3146"/>
                    <a:pt x="3862" y="3146"/>
                  </a:cubicBezTo>
                  <a:cubicBezTo>
                    <a:pt x="3862" y="3146"/>
                    <a:pt x="3867" y="3146"/>
                    <a:pt x="3872" y="3151"/>
                  </a:cubicBezTo>
                  <a:cubicBezTo>
                    <a:pt x="3810" y="3460"/>
                    <a:pt x="3810" y="3460"/>
                    <a:pt x="3810" y="3460"/>
                  </a:cubicBezTo>
                  <a:cubicBezTo>
                    <a:pt x="3804" y="3460"/>
                    <a:pt x="3804" y="3460"/>
                    <a:pt x="3804" y="3460"/>
                  </a:cubicBezTo>
                  <a:cubicBezTo>
                    <a:pt x="3783" y="3460"/>
                    <a:pt x="3762" y="3476"/>
                    <a:pt x="3757" y="3491"/>
                  </a:cubicBezTo>
                  <a:lnTo>
                    <a:pt x="3499" y="3419"/>
                  </a:lnTo>
                  <a:close/>
                  <a:moveTo>
                    <a:pt x="4099" y="3486"/>
                  </a:moveTo>
                  <a:cubicBezTo>
                    <a:pt x="4093" y="3481"/>
                    <a:pt x="4088" y="3476"/>
                    <a:pt x="4083" y="3471"/>
                  </a:cubicBezTo>
                  <a:cubicBezTo>
                    <a:pt x="4130" y="3285"/>
                    <a:pt x="4130" y="3285"/>
                    <a:pt x="4130" y="3285"/>
                  </a:cubicBezTo>
                  <a:cubicBezTo>
                    <a:pt x="4130" y="3285"/>
                    <a:pt x="4135" y="3280"/>
                    <a:pt x="4135" y="3280"/>
                  </a:cubicBezTo>
                  <a:cubicBezTo>
                    <a:pt x="4524" y="3362"/>
                    <a:pt x="4524" y="3362"/>
                    <a:pt x="4524" y="3362"/>
                  </a:cubicBezTo>
                  <a:cubicBezTo>
                    <a:pt x="4524" y="3362"/>
                    <a:pt x="4524" y="3362"/>
                    <a:pt x="4524" y="3362"/>
                  </a:cubicBezTo>
                  <a:cubicBezTo>
                    <a:pt x="4524" y="3367"/>
                    <a:pt x="4524" y="3367"/>
                    <a:pt x="4524" y="3367"/>
                  </a:cubicBezTo>
                  <a:lnTo>
                    <a:pt x="4099" y="3486"/>
                  </a:lnTo>
                  <a:close/>
                </a:path>
              </a:pathLst>
            </a:custGeom>
            <a:solidFill>
              <a:srgbClr val="191919">
                <a:alpha val="100000"/>
              </a:srgbClr>
            </a:solidFill>
            <a:ln cap="flat">
              <a:noFill/>
              <a:prstDash val="solid"/>
              <a:miter lim="0"/>
            </a:ln>
          </p:spPr>
          <p:txBody>
            <a:bodyPr rtlCol="0"/>
            <a:lstStyle/>
            <a:p>
              <a:pPr algn="ctr"/>
              <a:endParaRPr lang="zh-CN" altLang="en-US"/>
            </a:p>
          </p:txBody>
        </p:sp>
        <p:sp>
          <p:nvSpPr>
            <p:cNvPr id="336" name="path"/>
            <p:cNvSpPr/>
            <p:nvPr/>
          </p:nvSpPr>
          <p:spPr>
            <a:xfrm>
              <a:off x="841247" y="1979548"/>
              <a:ext cx="7200900" cy="6350"/>
            </a:xfrm>
            <a:custGeom>
              <a:avLst/>
              <a:gdLst/>
              <a:ahLst/>
              <a:cxnLst/>
              <a:rect l="0" t="0" r="0" b="0"/>
              <a:pathLst>
                <a:path w="11340" h="10">
                  <a:moveTo>
                    <a:pt x="0" y="5"/>
                  </a:moveTo>
                  <a:lnTo>
                    <a:pt x="11340" y="5"/>
                  </a:lnTo>
                </a:path>
              </a:pathLst>
            </a:custGeom>
            <a:noFill/>
            <a:ln w="6350" cap="flat">
              <a:solidFill>
                <a:srgbClr val="C00000">
                  <a:alpha val="100000"/>
                </a:srgbClr>
              </a:solidFill>
              <a:prstDash val="solid"/>
              <a:miter lim="1000000"/>
            </a:ln>
          </p:spPr>
          <p:txBody>
            <a:bodyPr rtlCol="0"/>
            <a:lstStyle/>
            <a:p>
              <a:pPr algn="ctr"/>
              <a:endParaRPr lang="zh-CN" altLang="en-US"/>
            </a:p>
          </p:txBody>
        </p:sp>
        <p:sp>
          <p:nvSpPr>
            <p:cNvPr id="337" name="path"/>
            <p:cNvSpPr/>
            <p:nvPr/>
          </p:nvSpPr>
          <p:spPr>
            <a:xfrm>
              <a:off x="0" y="0"/>
              <a:ext cx="12192000" cy="3436619"/>
            </a:xfrm>
            <a:custGeom>
              <a:avLst/>
              <a:gdLst/>
              <a:ahLst/>
              <a:cxnLst/>
              <a:rect l="0" t="0" r="0" b="0"/>
              <a:pathLst>
                <a:path w="19200" h="5411">
                  <a:moveTo>
                    <a:pt x="0" y="5411"/>
                  </a:moveTo>
                  <a:lnTo>
                    <a:pt x="13" y="0"/>
                  </a:lnTo>
                  <a:lnTo>
                    <a:pt x="19200" y="0"/>
                  </a:lnTo>
                  <a:lnTo>
                    <a:pt x="19186" y="5411"/>
                  </a:lnTo>
                  <a:lnTo>
                    <a:pt x="0" y="5411"/>
                  </a:lnTo>
                  <a:close/>
                </a:path>
              </a:pathLst>
            </a:custGeom>
            <a:solidFill>
              <a:srgbClr val="2264B4">
                <a:alpha val="100000"/>
              </a:srgbClr>
            </a:solidFill>
            <a:ln cap="flat">
              <a:noFill/>
              <a:prstDash val="solid"/>
              <a:miter lim="0"/>
            </a:ln>
          </p:spPr>
          <p:txBody>
            <a:bodyPr rtlCol="0"/>
            <a:lstStyle/>
            <a:p>
              <a:pPr algn="ctr"/>
              <a:endParaRPr lang="zh-CN" altLang="en-US"/>
            </a:p>
          </p:txBody>
        </p:sp>
      </p:grpSp>
      <p:pic>
        <p:nvPicPr>
          <p:cNvPr id="338" name="picture 338"/>
          <p:cNvPicPr>
            <a:picLocks noChangeAspect="1"/>
          </p:cNvPicPr>
          <p:nvPr/>
        </p:nvPicPr>
        <p:blipFill>
          <a:blip r:embed="rId1"/>
          <a:stretch>
            <a:fillRect/>
          </a:stretch>
        </p:blipFill>
        <p:spPr>
          <a:xfrm rot="21600000">
            <a:off x="8296656" y="1520952"/>
            <a:ext cx="3287267" cy="3287267"/>
          </a:xfrm>
          <a:prstGeom prst="rect">
            <a:avLst/>
          </a:prstGeom>
        </p:spPr>
      </p:pic>
      <p:graphicFrame>
        <p:nvGraphicFramePr>
          <p:cNvPr id="339" name="table 339"/>
          <p:cNvGraphicFramePr>
            <a:graphicFrameLocks noGrp="1"/>
          </p:cNvGraphicFramePr>
          <p:nvPr/>
        </p:nvGraphicFramePr>
        <p:xfrm>
          <a:off x="848677" y="2587561"/>
          <a:ext cx="6598919" cy="842645"/>
        </p:xfrm>
        <a:graphic>
          <a:graphicData uri="http://schemas.openxmlformats.org/drawingml/2006/table">
            <a:tbl>
              <a:tblPr/>
              <a:tblGrid>
                <a:gridCol w="6598919"/>
              </a:tblGrid>
              <a:tr h="833120">
                <a:tc>
                  <a:txBody>
                    <a:bodyPr/>
                    <a:lstStyle/>
                    <a:p>
                      <a:pPr algn="l" rtl="0" eaLnBrk="0">
                        <a:lnSpc>
                          <a:spcPct val="101000"/>
                        </a:lnSpc>
                      </a:pPr>
                      <a:endParaRPr lang="en-US" altLang="en-US" sz="900" dirty="0"/>
                    </a:p>
                    <a:p>
                      <a:pPr algn="l" rtl="0" eaLnBrk="0">
                        <a:lnSpc>
                          <a:spcPct val="6000"/>
                        </a:lnSpc>
                      </a:pPr>
                      <a:endParaRPr lang="en-US" altLang="en-US" sz="100" dirty="0"/>
                    </a:p>
                    <a:p>
                      <a:pPr marL="1137285" algn="l" rtl="0" eaLnBrk="0">
                        <a:lnSpc>
                          <a:spcPct val="97000"/>
                        </a:lnSpc>
                      </a:pPr>
                      <a:r>
                        <a:rPr sz="440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03.分模块测评</a:t>
                      </a:r>
                      <a:r>
                        <a:rPr sz="440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结</a:t>
                      </a:r>
                      <a:r>
                        <a:rPr sz="440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4400" dirty="0"/>
                    </a:p>
                  </a:txBody>
                  <a:tcPr marL="0" marR="0" marT="0" marB="0" vert="horz">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r>
            </a:tbl>
          </a:graphicData>
        </a:graphic>
      </p:graphicFrame>
      <p:pic>
        <p:nvPicPr>
          <p:cNvPr id="340" name="picture 340"/>
          <p:cNvPicPr>
            <a:picLocks noChangeAspect="1"/>
          </p:cNvPicPr>
          <p:nvPr/>
        </p:nvPicPr>
        <p:blipFill>
          <a:blip r:embed="rId2"/>
          <a:stretch>
            <a:fillRect/>
          </a:stretch>
        </p:blipFill>
        <p:spPr>
          <a:xfrm rot="21600000">
            <a:off x="11441938" y="0"/>
            <a:ext cx="750061" cy="754634"/>
          </a:xfrm>
          <a:prstGeom prst="rect">
            <a:avLst/>
          </a:prstGeom>
        </p:spPr>
      </p:pic>
      <p:sp>
        <p:nvSpPr>
          <p:cNvPr id="341" name="textbox 341"/>
          <p:cNvSpPr/>
          <p:nvPr/>
        </p:nvSpPr>
        <p:spPr>
          <a:xfrm>
            <a:off x="11820612" y="6593923"/>
            <a:ext cx="118745" cy="116204"/>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74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20</a:t>
            </a:r>
            <a:endParaRPr lang="en-US" altLang="en-US" sz="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 name="picture 342"/>
          <p:cNvPicPr>
            <a:picLocks noChangeAspect="1"/>
          </p:cNvPicPr>
          <p:nvPr/>
        </p:nvPicPr>
        <p:blipFill>
          <a:blip r:embed="rId1"/>
          <a:stretch>
            <a:fillRect/>
          </a:stretch>
        </p:blipFill>
        <p:spPr>
          <a:xfrm rot="21600000">
            <a:off x="0" y="2587752"/>
            <a:ext cx="5943600" cy="3712463"/>
          </a:xfrm>
          <a:prstGeom prst="rect">
            <a:avLst/>
          </a:prstGeom>
        </p:spPr>
      </p:pic>
      <p:sp>
        <p:nvSpPr>
          <p:cNvPr id="343" name="textbox 343"/>
          <p:cNvSpPr/>
          <p:nvPr/>
        </p:nvSpPr>
        <p:spPr>
          <a:xfrm>
            <a:off x="197840" y="1221079"/>
            <a:ext cx="11383644" cy="686434"/>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1000"/>
              </a:lnSpc>
            </a:pPr>
            <a:r>
              <a:rPr sz="1800" spc="20" dirty="0">
                <a:solidFill>
                  <a:srgbClr val="000000">
                    <a:alpha val="100000"/>
                  </a:srgbClr>
                </a:solidFill>
                <a:latin typeface="Arial" panose="020B0604020202020204"/>
                <a:ea typeface="Arial" panose="020B0604020202020204"/>
                <a:cs typeface="Arial" panose="020B0604020202020204"/>
              </a:rPr>
              <a:t>•</a:t>
            </a:r>
            <a:r>
              <a:rPr sz="1800" spc="20" dirty="0">
                <a:solidFill>
                  <a:srgbClr val="000000">
                    <a:alpha val="100000"/>
                  </a:srgbClr>
                </a:solidFill>
                <a:latin typeface="Arial" panose="020B0604020202020204"/>
                <a:ea typeface="Arial" panose="020B0604020202020204"/>
                <a:cs typeface="Arial" panose="020B0604020202020204"/>
              </a:rPr>
              <a:t>   </a:t>
            </a:r>
            <a:r>
              <a:rPr sz="1800" spc="2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在基础能力部分，百度文心一言表现最为抢眼，讯飞</a:t>
            </a:r>
            <a:r>
              <a:rPr sz="1800" spc="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星火、阿里巴巴通义千问、智谱</a:t>
            </a:r>
            <a:r>
              <a:rPr sz="1800" b="1" spc="0" dirty="0">
                <a:solidFill>
                  <a:srgbClr val="000000">
                    <a:alpha val="100000"/>
                  </a:srgbClr>
                </a:solidFill>
                <a:latin typeface="等线" panose="02010600030101010101" charset="-122"/>
                <a:ea typeface="等线" panose="02010600030101010101" charset="-122"/>
                <a:cs typeface="等线" panose="02010600030101010101" charset="-122"/>
              </a:rPr>
              <a:t>ChatGLM</a:t>
            </a:r>
            <a:r>
              <a:rPr sz="1800" spc="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表现优良；商汤</a:t>
            </a:r>
            <a:endParaRPr lang="en-US" altLang="en-US" sz="1800" dirty="0"/>
          </a:p>
          <a:p>
            <a:pPr marL="306070" algn="l" rtl="0" eaLnBrk="0">
              <a:lnSpc>
                <a:spcPts val="3240"/>
              </a:lnSpc>
            </a:pPr>
            <a:r>
              <a:rPr sz="1800" spc="-13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商量、</a:t>
            </a:r>
            <a:r>
              <a:rPr sz="1800" spc="-130" dirty="0">
                <a:solidFill>
                  <a:srgbClr val="000000">
                    <a:alpha val="100000"/>
                  </a:srgbClr>
                </a:solidFill>
                <a:latin typeface="仿宋" panose="02010609060101010101" charset="-122"/>
                <a:ea typeface="仿宋" panose="02010609060101010101" charset="-122"/>
                <a:cs typeface="仿宋" panose="02010609060101010101" charset="-122"/>
              </a:rPr>
              <a:t> </a:t>
            </a:r>
            <a:r>
              <a:rPr sz="1800" b="1" spc="-130" dirty="0">
                <a:solidFill>
                  <a:srgbClr val="000000">
                    <a:alpha val="100000"/>
                  </a:srgbClr>
                </a:solidFill>
                <a:latin typeface="等线" panose="02010600030101010101" charset="-122"/>
                <a:ea typeface="等线" panose="02010600030101010101" charset="-122"/>
                <a:cs typeface="等线" panose="02010600030101010101" charset="-122"/>
              </a:rPr>
              <a:t>Vicuna</a:t>
            </a:r>
            <a:r>
              <a:rPr sz="1800" spc="-130" dirty="0">
                <a:solidFill>
                  <a:srgbClr val="000000">
                    <a:alpha val="100000"/>
                  </a:srgbClr>
                </a:solidFill>
                <a:latin typeface="等线" panose="02010600030101010101" charset="-122"/>
                <a:ea typeface="等线" panose="02010600030101010101" charset="-122"/>
                <a:cs typeface="等线" panose="02010600030101010101" charset="-122"/>
              </a:rPr>
              <a:t> </a:t>
            </a:r>
            <a:r>
              <a:rPr sz="1800" b="1" spc="-130" dirty="0">
                <a:solidFill>
                  <a:srgbClr val="000000">
                    <a:alpha val="100000"/>
                  </a:srgbClr>
                </a:solidFill>
                <a:latin typeface="等线" panose="02010600030101010101" charset="-122"/>
                <a:ea typeface="等线" panose="02010600030101010101" charset="-122"/>
                <a:cs typeface="等线" panose="02010600030101010101" charset="-122"/>
              </a:rPr>
              <a:t>-13</a:t>
            </a:r>
            <a:r>
              <a:rPr sz="1800" b="1" spc="-10" dirty="0">
                <a:solidFill>
                  <a:srgbClr val="000000">
                    <a:alpha val="100000"/>
                  </a:srgbClr>
                </a:solidFill>
                <a:latin typeface="等线" panose="02010600030101010101" charset="-122"/>
                <a:ea typeface="等线" panose="02010600030101010101" charset="-122"/>
                <a:cs typeface="等线" panose="02010600030101010101" charset="-122"/>
              </a:rPr>
              <a:t>B</a:t>
            </a:r>
            <a:r>
              <a:rPr sz="1800" spc="-13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表现尚佳。</a:t>
            </a:r>
            <a:endParaRPr lang="en-US" altLang="en-US" sz="1800" dirty="0"/>
          </a:p>
        </p:txBody>
      </p:sp>
      <p:sp>
        <p:nvSpPr>
          <p:cNvPr id="344" name="textbox 344"/>
          <p:cNvSpPr/>
          <p:nvPr/>
        </p:nvSpPr>
        <p:spPr>
          <a:xfrm>
            <a:off x="387959" y="6424371"/>
            <a:ext cx="9015094" cy="203200"/>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7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基于评测条件、评测时间等限制，本次评测最终结果不可避免存在一定主观性，未来将进一步优化完善评测模型，提供更精确结果</a:t>
            </a:r>
            <a:endParaRPr lang="en-US" altLang="en-US" sz="1200" dirty="0"/>
          </a:p>
        </p:txBody>
      </p:sp>
      <p:sp>
        <p:nvSpPr>
          <p:cNvPr id="345" name="textbox 345"/>
          <p:cNvSpPr/>
          <p:nvPr/>
        </p:nvSpPr>
        <p:spPr>
          <a:xfrm>
            <a:off x="812082" y="314661"/>
            <a:ext cx="3217545" cy="436244"/>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100000"/>
              </a:lnSpc>
            </a:pPr>
            <a:r>
              <a:rPr sz="2700" spc="10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基础能力指数及述</a:t>
            </a:r>
            <a:r>
              <a:rPr sz="2700" spc="3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评</a:t>
            </a:r>
            <a:endParaRPr lang="en-US" altLang="en-US" sz="2700" dirty="0"/>
          </a:p>
        </p:txBody>
      </p:sp>
      <p:pic>
        <p:nvPicPr>
          <p:cNvPr id="346" name="picture 346"/>
          <p:cNvPicPr>
            <a:picLocks noChangeAspect="1"/>
          </p:cNvPicPr>
          <p:nvPr/>
        </p:nvPicPr>
        <p:blipFill>
          <a:blip r:embed="rId2"/>
          <a:stretch>
            <a:fillRect/>
          </a:stretch>
        </p:blipFill>
        <p:spPr>
          <a:xfrm rot="21600000">
            <a:off x="8685784" y="5493258"/>
            <a:ext cx="1045590" cy="672528"/>
          </a:xfrm>
          <a:prstGeom prst="rect">
            <a:avLst/>
          </a:prstGeom>
        </p:spPr>
      </p:pic>
      <p:pic>
        <p:nvPicPr>
          <p:cNvPr id="347" name="picture 347"/>
          <p:cNvPicPr>
            <a:picLocks noChangeAspect="1"/>
          </p:cNvPicPr>
          <p:nvPr/>
        </p:nvPicPr>
        <p:blipFill>
          <a:blip r:embed="rId3"/>
          <a:stretch>
            <a:fillRect/>
          </a:stretch>
        </p:blipFill>
        <p:spPr>
          <a:xfrm rot="21600000">
            <a:off x="11441938" y="0"/>
            <a:ext cx="750061" cy="754634"/>
          </a:xfrm>
          <a:prstGeom prst="rect">
            <a:avLst/>
          </a:prstGeom>
        </p:spPr>
      </p:pic>
      <p:grpSp>
        <p:nvGrpSpPr>
          <p:cNvPr id="20" name="group 20"/>
          <p:cNvGrpSpPr/>
          <p:nvPr/>
        </p:nvGrpSpPr>
        <p:grpSpPr>
          <a:xfrm rot="21600000">
            <a:off x="6547104" y="3101479"/>
            <a:ext cx="211835" cy="2226424"/>
            <a:chOff x="0" y="0"/>
            <a:chExt cx="211835" cy="2226424"/>
          </a:xfrm>
        </p:grpSpPr>
        <p:sp>
          <p:nvSpPr>
            <p:cNvPr id="348" name="rect"/>
            <p:cNvSpPr/>
            <p:nvPr/>
          </p:nvSpPr>
          <p:spPr>
            <a:xfrm>
              <a:off x="0" y="161404"/>
              <a:ext cx="211835" cy="2065020"/>
            </a:xfrm>
            <a:prstGeom prst="rect">
              <a:avLst/>
            </a:prstGeom>
            <a:solidFill>
              <a:srgbClr val="C00000">
                <a:alpha val="100000"/>
              </a:srgbClr>
            </a:solidFill>
            <a:ln cap="flat">
              <a:noFill/>
              <a:prstDash val="solid"/>
              <a:miter lim="0"/>
            </a:ln>
          </p:spPr>
          <p:txBody>
            <a:bodyPr rtlCol="0"/>
            <a:lstStyle/>
            <a:p>
              <a:pPr algn="ctr"/>
              <a:endParaRPr lang="zh-CN" altLang="en-US"/>
            </a:p>
          </p:txBody>
        </p:sp>
        <p:sp>
          <p:nvSpPr>
            <p:cNvPr id="349" name="textbox 349"/>
            <p:cNvSpPr/>
            <p:nvPr/>
          </p:nvSpPr>
          <p:spPr>
            <a:xfrm>
              <a:off x="8851" y="-12700"/>
              <a:ext cx="196850"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10" dirty="0">
                  <a:solidFill>
                    <a:srgbClr val="404040">
                      <a:alpha val="100000"/>
                    </a:srgbClr>
                  </a:solidFill>
                  <a:latin typeface="Calibri" panose="020F0502020204030204"/>
                  <a:ea typeface="Calibri" panose="020F0502020204030204"/>
                  <a:cs typeface="Calibri" panose="020F0502020204030204"/>
                </a:rPr>
                <a:t>42</a:t>
              </a:r>
              <a:r>
                <a:rPr sz="900" spc="0" dirty="0">
                  <a:solidFill>
                    <a:srgbClr val="404040">
                      <a:alpha val="100000"/>
                    </a:srgbClr>
                  </a:solidFill>
                  <a:latin typeface="Calibri" panose="020F0502020204030204"/>
                  <a:ea typeface="Calibri" panose="020F0502020204030204"/>
                  <a:cs typeface="Calibri" panose="020F0502020204030204"/>
                </a:rPr>
                <a:t>0</a:t>
              </a:r>
              <a:endParaRPr lang="en-US" altLang="en-US" sz="900" dirty="0"/>
            </a:p>
          </p:txBody>
        </p:sp>
      </p:grpSp>
      <p:grpSp>
        <p:nvGrpSpPr>
          <p:cNvPr id="22" name="group 22"/>
          <p:cNvGrpSpPr/>
          <p:nvPr/>
        </p:nvGrpSpPr>
        <p:grpSpPr>
          <a:xfrm rot="21600000">
            <a:off x="7222235" y="3214636"/>
            <a:ext cx="211835" cy="2113267"/>
            <a:chOff x="0" y="0"/>
            <a:chExt cx="211835" cy="2113267"/>
          </a:xfrm>
        </p:grpSpPr>
        <p:sp>
          <p:nvSpPr>
            <p:cNvPr id="350" name="rect"/>
            <p:cNvSpPr/>
            <p:nvPr/>
          </p:nvSpPr>
          <p:spPr>
            <a:xfrm>
              <a:off x="0" y="161023"/>
              <a:ext cx="211835" cy="1952244"/>
            </a:xfrm>
            <a:prstGeom prst="rect">
              <a:avLst/>
            </a:prstGeom>
            <a:solidFill>
              <a:srgbClr val="C00000">
                <a:alpha val="100000"/>
              </a:srgbClr>
            </a:solidFill>
            <a:ln cap="flat">
              <a:noFill/>
              <a:prstDash val="solid"/>
              <a:miter lim="0"/>
            </a:ln>
          </p:spPr>
          <p:txBody>
            <a:bodyPr rtlCol="0"/>
            <a:lstStyle/>
            <a:p>
              <a:pPr algn="ctr"/>
              <a:endParaRPr lang="zh-CN" altLang="en-US"/>
            </a:p>
          </p:txBody>
        </p:sp>
        <p:sp>
          <p:nvSpPr>
            <p:cNvPr id="351" name="textbox 351"/>
            <p:cNvSpPr/>
            <p:nvPr/>
          </p:nvSpPr>
          <p:spPr>
            <a:xfrm>
              <a:off x="13081" y="-12700"/>
              <a:ext cx="193675"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39</a:t>
              </a:r>
              <a:r>
                <a:rPr sz="900" spc="0" dirty="0">
                  <a:solidFill>
                    <a:srgbClr val="404040">
                      <a:alpha val="100000"/>
                    </a:srgbClr>
                  </a:solidFill>
                  <a:latin typeface="Calibri" panose="020F0502020204030204"/>
                  <a:ea typeface="Calibri" panose="020F0502020204030204"/>
                  <a:cs typeface="Calibri" panose="020F0502020204030204"/>
                </a:rPr>
                <a:t>7</a:t>
              </a:r>
              <a:endParaRPr lang="en-US" altLang="en-US" sz="900" dirty="0"/>
            </a:p>
          </p:txBody>
        </p:sp>
      </p:grpSp>
      <p:sp>
        <p:nvSpPr>
          <p:cNvPr id="352" name="textbox 352"/>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grpSp>
        <p:nvGrpSpPr>
          <p:cNvPr id="24" name="group 24"/>
          <p:cNvGrpSpPr/>
          <p:nvPr/>
        </p:nvGrpSpPr>
        <p:grpSpPr>
          <a:xfrm rot="21600000">
            <a:off x="7898892" y="3381641"/>
            <a:ext cx="211835" cy="1946262"/>
            <a:chOff x="0" y="0"/>
            <a:chExt cx="211835" cy="1946262"/>
          </a:xfrm>
        </p:grpSpPr>
        <p:sp>
          <p:nvSpPr>
            <p:cNvPr id="353" name="rect"/>
            <p:cNvSpPr/>
            <p:nvPr/>
          </p:nvSpPr>
          <p:spPr>
            <a:xfrm>
              <a:off x="0" y="161658"/>
              <a:ext cx="211835" cy="1784603"/>
            </a:xfrm>
            <a:prstGeom prst="rect">
              <a:avLst/>
            </a:prstGeom>
            <a:solidFill>
              <a:srgbClr val="C00000">
                <a:alpha val="100000"/>
              </a:srgbClr>
            </a:solidFill>
            <a:ln cap="flat">
              <a:noFill/>
              <a:prstDash val="solid"/>
              <a:miter lim="0"/>
            </a:ln>
          </p:spPr>
          <p:txBody>
            <a:bodyPr rtlCol="0"/>
            <a:lstStyle/>
            <a:p>
              <a:pPr algn="ctr"/>
              <a:endParaRPr lang="zh-CN" altLang="en-US"/>
            </a:p>
          </p:txBody>
        </p:sp>
        <p:sp>
          <p:nvSpPr>
            <p:cNvPr id="354" name="textbox 354"/>
            <p:cNvSpPr/>
            <p:nvPr/>
          </p:nvSpPr>
          <p:spPr>
            <a:xfrm>
              <a:off x="12572" y="-12700"/>
              <a:ext cx="193675"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36</a:t>
              </a:r>
              <a:r>
                <a:rPr sz="900" spc="0" dirty="0">
                  <a:solidFill>
                    <a:srgbClr val="404040">
                      <a:alpha val="100000"/>
                    </a:srgbClr>
                  </a:solidFill>
                  <a:latin typeface="Calibri" panose="020F0502020204030204"/>
                  <a:ea typeface="Calibri" panose="020F0502020204030204"/>
                  <a:cs typeface="Calibri" panose="020F0502020204030204"/>
                </a:rPr>
                <a:t>3</a:t>
              </a:r>
              <a:endParaRPr lang="en-US" altLang="en-US" sz="900" dirty="0"/>
            </a:p>
          </p:txBody>
        </p:sp>
      </p:grpSp>
      <p:pic>
        <p:nvPicPr>
          <p:cNvPr id="355" name="picture 355"/>
          <p:cNvPicPr>
            <a:picLocks noChangeAspect="1"/>
          </p:cNvPicPr>
          <p:nvPr/>
        </p:nvPicPr>
        <p:blipFill>
          <a:blip r:embed="rId4"/>
          <a:stretch>
            <a:fillRect/>
          </a:stretch>
        </p:blipFill>
        <p:spPr>
          <a:xfrm rot="21600000">
            <a:off x="7346188" y="5493258"/>
            <a:ext cx="629285" cy="647687"/>
          </a:xfrm>
          <a:prstGeom prst="rect">
            <a:avLst/>
          </a:prstGeom>
        </p:spPr>
      </p:pic>
      <p:grpSp>
        <p:nvGrpSpPr>
          <p:cNvPr id="26" name="group 26"/>
          <p:cNvGrpSpPr/>
          <p:nvPr/>
        </p:nvGrpSpPr>
        <p:grpSpPr>
          <a:xfrm rot="21600000">
            <a:off x="8575547" y="3435870"/>
            <a:ext cx="211835" cy="1892033"/>
            <a:chOff x="0" y="0"/>
            <a:chExt cx="211835" cy="1892033"/>
          </a:xfrm>
        </p:grpSpPr>
        <p:sp>
          <p:nvSpPr>
            <p:cNvPr id="356" name="rect"/>
            <p:cNvSpPr/>
            <p:nvPr/>
          </p:nvSpPr>
          <p:spPr>
            <a:xfrm>
              <a:off x="0" y="160769"/>
              <a:ext cx="211835" cy="1731264"/>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357" name="textbox 357"/>
            <p:cNvSpPr/>
            <p:nvPr/>
          </p:nvSpPr>
          <p:spPr>
            <a:xfrm>
              <a:off x="11938" y="-12700"/>
              <a:ext cx="193675"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35</a:t>
              </a:r>
              <a:r>
                <a:rPr sz="900" spc="0" dirty="0">
                  <a:solidFill>
                    <a:srgbClr val="404040">
                      <a:alpha val="100000"/>
                    </a:srgbClr>
                  </a:solidFill>
                  <a:latin typeface="Calibri" panose="020F0502020204030204"/>
                  <a:ea typeface="Calibri" panose="020F0502020204030204"/>
                  <a:cs typeface="Calibri" panose="020F0502020204030204"/>
                </a:rPr>
                <a:t>2</a:t>
              </a:r>
              <a:endParaRPr lang="en-US" altLang="en-US" sz="900" dirty="0"/>
            </a:p>
          </p:txBody>
        </p:sp>
      </p:grpSp>
      <p:grpSp>
        <p:nvGrpSpPr>
          <p:cNvPr id="28" name="group 28"/>
          <p:cNvGrpSpPr/>
          <p:nvPr/>
        </p:nvGrpSpPr>
        <p:grpSpPr>
          <a:xfrm rot="21600000">
            <a:off x="9250680" y="3460254"/>
            <a:ext cx="211835" cy="1867649"/>
            <a:chOff x="0" y="0"/>
            <a:chExt cx="211835" cy="1867649"/>
          </a:xfrm>
        </p:grpSpPr>
        <p:sp>
          <p:nvSpPr>
            <p:cNvPr id="358" name="rect"/>
            <p:cNvSpPr/>
            <p:nvPr/>
          </p:nvSpPr>
          <p:spPr>
            <a:xfrm>
              <a:off x="0" y="160769"/>
              <a:ext cx="211835" cy="1706879"/>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359" name="textbox 359"/>
            <p:cNvSpPr/>
            <p:nvPr/>
          </p:nvSpPr>
          <p:spPr>
            <a:xfrm>
              <a:off x="12827" y="-12700"/>
              <a:ext cx="193675"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34</a:t>
              </a:r>
              <a:r>
                <a:rPr sz="900" spc="0" dirty="0">
                  <a:solidFill>
                    <a:srgbClr val="404040">
                      <a:alpha val="100000"/>
                    </a:srgbClr>
                  </a:solidFill>
                  <a:latin typeface="Calibri" panose="020F0502020204030204"/>
                  <a:ea typeface="Calibri" panose="020F0502020204030204"/>
                  <a:cs typeface="Calibri" panose="020F0502020204030204"/>
                </a:rPr>
                <a:t>7</a:t>
              </a:r>
              <a:endParaRPr lang="en-US" altLang="en-US" sz="900" dirty="0"/>
            </a:p>
          </p:txBody>
        </p:sp>
      </p:grpSp>
      <p:grpSp>
        <p:nvGrpSpPr>
          <p:cNvPr id="30" name="group 30"/>
          <p:cNvGrpSpPr/>
          <p:nvPr/>
        </p:nvGrpSpPr>
        <p:grpSpPr>
          <a:xfrm rot="21600000">
            <a:off x="9927335" y="3460254"/>
            <a:ext cx="211835" cy="1867649"/>
            <a:chOff x="0" y="0"/>
            <a:chExt cx="211835" cy="1867649"/>
          </a:xfrm>
        </p:grpSpPr>
        <p:sp>
          <p:nvSpPr>
            <p:cNvPr id="360" name="rect"/>
            <p:cNvSpPr/>
            <p:nvPr/>
          </p:nvSpPr>
          <p:spPr>
            <a:xfrm>
              <a:off x="0" y="160769"/>
              <a:ext cx="211835" cy="1706879"/>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361" name="textbox 361"/>
            <p:cNvSpPr/>
            <p:nvPr/>
          </p:nvSpPr>
          <p:spPr>
            <a:xfrm>
              <a:off x="12192" y="-12700"/>
              <a:ext cx="193675"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34</a:t>
              </a:r>
              <a:r>
                <a:rPr sz="900" spc="0" dirty="0">
                  <a:solidFill>
                    <a:srgbClr val="404040">
                      <a:alpha val="100000"/>
                    </a:srgbClr>
                  </a:solidFill>
                  <a:latin typeface="Calibri" panose="020F0502020204030204"/>
                  <a:ea typeface="Calibri" panose="020F0502020204030204"/>
                  <a:cs typeface="Calibri" panose="020F0502020204030204"/>
                </a:rPr>
                <a:t>7</a:t>
              </a:r>
              <a:endParaRPr lang="en-US" altLang="en-US" sz="900" dirty="0"/>
            </a:p>
          </p:txBody>
        </p:sp>
      </p:grpSp>
      <p:grpSp>
        <p:nvGrpSpPr>
          <p:cNvPr id="32" name="group 32"/>
          <p:cNvGrpSpPr/>
          <p:nvPr/>
        </p:nvGrpSpPr>
        <p:grpSpPr>
          <a:xfrm rot="21600000">
            <a:off x="10602467" y="3568458"/>
            <a:ext cx="211835" cy="1759445"/>
            <a:chOff x="0" y="0"/>
            <a:chExt cx="211835" cy="1759445"/>
          </a:xfrm>
        </p:grpSpPr>
        <p:sp>
          <p:nvSpPr>
            <p:cNvPr id="362" name="rect"/>
            <p:cNvSpPr/>
            <p:nvPr/>
          </p:nvSpPr>
          <p:spPr>
            <a:xfrm>
              <a:off x="0" y="160769"/>
              <a:ext cx="211835" cy="1598676"/>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363" name="textbox 363"/>
            <p:cNvSpPr/>
            <p:nvPr/>
          </p:nvSpPr>
          <p:spPr>
            <a:xfrm>
              <a:off x="13082" y="-12700"/>
              <a:ext cx="193675"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32</a:t>
              </a:r>
              <a:r>
                <a:rPr sz="900" spc="0" dirty="0">
                  <a:solidFill>
                    <a:srgbClr val="404040">
                      <a:alpha val="100000"/>
                    </a:srgbClr>
                  </a:solidFill>
                  <a:latin typeface="Calibri" panose="020F0502020204030204"/>
                  <a:ea typeface="Calibri" panose="020F0502020204030204"/>
                  <a:cs typeface="Calibri" panose="020F0502020204030204"/>
                </a:rPr>
                <a:t>5</a:t>
              </a:r>
              <a:endParaRPr lang="en-US" altLang="en-US" sz="900" dirty="0"/>
            </a:p>
          </p:txBody>
        </p:sp>
      </p:grpSp>
      <p:grpSp>
        <p:nvGrpSpPr>
          <p:cNvPr id="34" name="group 34"/>
          <p:cNvGrpSpPr/>
          <p:nvPr/>
        </p:nvGrpSpPr>
        <p:grpSpPr>
          <a:xfrm rot="21600000">
            <a:off x="11279123" y="3622687"/>
            <a:ext cx="211835" cy="1705216"/>
            <a:chOff x="0" y="0"/>
            <a:chExt cx="211835" cy="1705216"/>
          </a:xfrm>
        </p:grpSpPr>
        <p:sp>
          <p:nvSpPr>
            <p:cNvPr id="364" name="rect"/>
            <p:cNvSpPr/>
            <p:nvPr/>
          </p:nvSpPr>
          <p:spPr>
            <a:xfrm>
              <a:off x="0" y="161404"/>
              <a:ext cx="211835" cy="1543812"/>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365" name="textbox 365"/>
            <p:cNvSpPr/>
            <p:nvPr/>
          </p:nvSpPr>
          <p:spPr>
            <a:xfrm>
              <a:off x="12572" y="-12700"/>
              <a:ext cx="193675"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31</a:t>
              </a:r>
              <a:r>
                <a:rPr sz="900" spc="0" dirty="0">
                  <a:solidFill>
                    <a:srgbClr val="404040">
                      <a:alpha val="100000"/>
                    </a:srgbClr>
                  </a:solidFill>
                  <a:latin typeface="Calibri" panose="020F0502020204030204"/>
                  <a:ea typeface="Calibri" panose="020F0502020204030204"/>
                  <a:cs typeface="Calibri" panose="020F0502020204030204"/>
                </a:rPr>
                <a:t>4</a:t>
              </a:r>
              <a:endParaRPr lang="en-US" altLang="en-US" sz="900" dirty="0"/>
            </a:p>
          </p:txBody>
        </p:sp>
      </p:grpSp>
      <p:sp>
        <p:nvSpPr>
          <p:cNvPr id="366" name="textbox 366"/>
          <p:cNvSpPr/>
          <p:nvPr/>
        </p:nvSpPr>
        <p:spPr>
          <a:xfrm>
            <a:off x="8068617" y="2718301"/>
            <a:ext cx="1823085" cy="232409"/>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7000"/>
              </a:lnSpc>
            </a:pPr>
            <a:r>
              <a:rPr sz="1400" spc="0" dirty="0">
                <a:ln w="3175" cap="flat" cmpd="sng">
                  <a:solidFill>
                    <a:srgbClr val="595959">
                      <a:alpha val="100000"/>
                    </a:srgbClr>
                  </a:solidFill>
                  <a:prstDash val="solid"/>
                  <a:miter lim="0"/>
                </a:ln>
                <a:solidFill>
                  <a:srgbClr val="595959">
                    <a:alpha val="100000"/>
                  </a:srgbClr>
                </a:solidFill>
                <a:latin typeface="微软雅黑" panose="020B0503020204020204" charset="-122"/>
                <a:ea typeface="微软雅黑" panose="020B0503020204020204" charset="-122"/>
                <a:cs typeface="微软雅黑" panose="020B0503020204020204" charset="-122"/>
              </a:rPr>
              <a:t>AI</a:t>
            </a:r>
            <a:r>
              <a:rPr sz="1400" spc="20" dirty="0">
                <a:ln w="3175" cap="flat" cmpd="sng">
                  <a:solidFill>
                    <a:srgbClr val="595959">
                      <a:alpha val="100000"/>
                    </a:srgbClr>
                  </a:solidFill>
                  <a:prstDash val="solid"/>
                  <a:miter lim="0"/>
                </a:ln>
                <a:solidFill>
                  <a:srgbClr val="595959">
                    <a:alpha val="100000"/>
                  </a:srgbClr>
                </a:solidFill>
                <a:latin typeface="微软雅黑" panose="020B0503020204020204" charset="-122"/>
                <a:ea typeface="微软雅黑" panose="020B0503020204020204" charset="-122"/>
                <a:cs typeface="微软雅黑" panose="020B0503020204020204" charset="-122"/>
              </a:rPr>
              <a:t>大模型基础能力</a:t>
            </a:r>
            <a:r>
              <a:rPr sz="1400" spc="10" dirty="0">
                <a:ln w="3175" cap="flat" cmpd="sng">
                  <a:solidFill>
                    <a:srgbClr val="595959">
                      <a:alpha val="100000"/>
                    </a:srgbClr>
                  </a:solidFill>
                  <a:prstDash val="solid"/>
                  <a:miter lim="0"/>
                </a:ln>
                <a:solidFill>
                  <a:srgbClr val="595959">
                    <a:alpha val="100000"/>
                  </a:srgbClr>
                </a:solidFill>
                <a:latin typeface="微软雅黑" panose="020B0503020204020204" charset="-122"/>
                <a:ea typeface="微软雅黑" panose="020B0503020204020204" charset="-122"/>
                <a:cs typeface="微软雅黑" panose="020B0503020204020204" charset="-122"/>
              </a:rPr>
              <a:t>指</a:t>
            </a:r>
            <a:r>
              <a:rPr sz="1400" spc="0" dirty="0">
                <a:ln w="3175" cap="flat" cmpd="sng">
                  <a:solidFill>
                    <a:srgbClr val="595959">
                      <a:alpha val="100000"/>
                    </a:srgbClr>
                  </a:solidFill>
                  <a:prstDash val="solid"/>
                  <a:miter lim="0"/>
                </a:ln>
                <a:solidFill>
                  <a:srgbClr val="595959">
                    <a:alpha val="100000"/>
                  </a:srgbClr>
                </a:solidFill>
                <a:latin typeface="微软雅黑" panose="020B0503020204020204" charset="-122"/>
                <a:ea typeface="微软雅黑" panose="020B0503020204020204" charset="-122"/>
                <a:cs typeface="微软雅黑" panose="020B0503020204020204" charset="-122"/>
              </a:rPr>
              <a:t>数</a:t>
            </a:r>
            <a:endParaRPr lang="en-US" altLang="en-US" sz="1400" dirty="0"/>
          </a:p>
        </p:txBody>
      </p:sp>
      <p:pic>
        <p:nvPicPr>
          <p:cNvPr id="367" name="picture 367"/>
          <p:cNvPicPr>
            <a:picLocks noChangeAspect="1"/>
          </p:cNvPicPr>
          <p:nvPr/>
        </p:nvPicPr>
        <p:blipFill>
          <a:blip r:embed="rId5"/>
          <a:stretch>
            <a:fillRect/>
          </a:stretch>
        </p:blipFill>
        <p:spPr>
          <a:xfrm rot="21600000">
            <a:off x="6812915" y="5445886"/>
            <a:ext cx="504189" cy="512495"/>
          </a:xfrm>
          <a:prstGeom prst="rect">
            <a:avLst/>
          </a:prstGeom>
        </p:spPr>
      </p:pic>
      <p:pic>
        <p:nvPicPr>
          <p:cNvPr id="368" name="picture 368"/>
          <p:cNvPicPr>
            <a:picLocks noChangeAspect="1"/>
          </p:cNvPicPr>
          <p:nvPr/>
        </p:nvPicPr>
        <p:blipFill>
          <a:blip r:embed="rId6"/>
          <a:stretch>
            <a:fillRect/>
          </a:stretch>
        </p:blipFill>
        <p:spPr>
          <a:xfrm rot="21600000">
            <a:off x="10861040" y="5453760"/>
            <a:ext cx="516635" cy="488213"/>
          </a:xfrm>
          <a:prstGeom prst="rect">
            <a:avLst/>
          </a:prstGeom>
        </p:spPr>
      </p:pic>
      <p:pic>
        <p:nvPicPr>
          <p:cNvPr id="369" name="picture 369"/>
          <p:cNvPicPr>
            <a:picLocks noChangeAspect="1"/>
          </p:cNvPicPr>
          <p:nvPr/>
        </p:nvPicPr>
        <p:blipFill>
          <a:blip r:embed="rId7"/>
          <a:stretch>
            <a:fillRect/>
          </a:stretch>
        </p:blipFill>
        <p:spPr>
          <a:xfrm rot="21600000">
            <a:off x="8177911" y="5493258"/>
            <a:ext cx="473582" cy="479336"/>
          </a:xfrm>
          <a:prstGeom prst="rect">
            <a:avLst/>
          </a:prstGeom>
        </p:spPr>
      </p:pic>
      <p:pic>
        <p:nvPicPr>
          <p:cNvPr id="370" name="picture 370"/>
          <p:cNvPicPr>
            <a:picLocks noChangeAspect="1"/>
          </p:cNvPicPr>
          <p:nvPr/>
        </p:nvPicPr>
        <p:blipFill>
          <a:blip r:embed="rId8"/>
          <a:stretch>
            <a:fillRect/>
          </a:stretch>
        </p:blipFill>
        <p:spPr>
          <a:xfrm rot="21600000">
            <a:off x="10179304" y="5519166"/>
            <a:ext cx="474471" cy="477138"/>
          </a:xfrm>
          <a:prstGeom prst="rect">
            <a:avLst/>
          </a:prstGeom>
        </p:spPr>
      </p:pic>
      <p:pic>
        <p:nvPicPr>
          <p:cNvPr id="371" name="picture 371"/>
          <p:cNvPicPr>
            <a:picLocks noChangeAspect="1"/>
          </p:cNvPicPr>
          <p:nvPr/>
        </p:nvPicPr>
        <p:blipFill>
          <a:blip r:embed="rId9"/>
          <a:stretch>
            <a:fillRect/>
          </a:stretch>
        </p:blipFill>
        <p:spPr>
          <a:xfrm rot="21600000">
            <a:off x="6212840" y="5454269"/>
            <a:ext cx="431291" cy="428142"/>
          </a:xfrm>
          <a:prstGeom prst="rect">
            <a:avLst/>
          </a:prstGeom>
        </p:spPr>
      </p:pic>
      <p:pic>
        <p:nvPicPr>
          <p:cNvPr id="372" name="picture 372"/>
          <p:cNvPicPr>
            <a:picLocks noChangeAspect="1"/>
          </p:cNvPicPr>
          <p:nvPr/>
        </p:nvPicPr>
        <p:blipFill>
          <a:blip r:embed="rId10"/>
          <a:stretch>
            <a:fillRect/>
          </a:stretch>
        </p:blipFill>
        <p:spPr>
          <a:xfrm rot="21600000">
            <a:off x="9746234" y="5494908"/>
            <a:ext cx="255777" cy="256387"/>
          </a:xfrm>
          <a:prstGeom prst="rect">
            <a:avLst/>
          </a:prstGeom>
        </p:spPr>
      </p:pic>
      <p:sp>
        <p:nvSpPr>
          <p:cNvPr id="373" name="rect"/>
          <p:cNvSpPr/>
          <p:nvPr/>
        </p:nvSpPr>
        <p:spPr>
          <a:xfrm>
            <a:off x="6315455" y="5323141"/>
            <a:ext cx="5407151" cy="9525"/>
          </a:xfrm>
          <a:prstGeom prst="rect">
            <a:avLst/>
          </a:prstGeom>
          <a:solidFill>
            <a:srgbClr val="D9D9D9">
              <a:alpha val="100000"/>
            </a:srgbClr>
          </a:solidFill>
          <a:ln cap="flat">
            <a:noFill/>
            <a:prstDash val="solid"/>
            <a:miter lim="0"/>
          </a:ln>
        </p:spPr>
        <p:txBody>
          <a:bodyPr rtlCol="0"/>
          <a:lstStyle/>
          <a:p>
            <a:pPr algn="ctr"/>
            <a:endParaRPr lang="zh-CN" altLang="en-US"/>
          </a:p>
        </p:txBody>
      </p:sp>
      <p:sp>
        <p:nvSpPr>
          <p:cNvPr id="374" name="textbox 374"/>
          <p:cNvSpPr/>
          <p:nvPr/>
        </p:nvSpPr>
        <p:spPr>
          <a:xfrm>
            <a:off x="11820612" y="6593923"/>
            <a:ext cx="118745" cy="117475"/>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5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21</a:t>
            </a:r>
            <a:endParaRPr lang="en-US" altLang="en-US" sz="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5" name="table 375"/>
          <p:cNvGraphicFramePr>
            <a:graphicFrameLocks noGrp="1"/>
          </p:cNvGraphicFramePr>
          <p:nvPr/>
        </p:nvGraphicFramePr>
        <p:xfrm>
          <a:off x="6161278" y="3474720"/>
          <a:ext cx="4849494" cy="3011170"/>
        </p:xfrm>
        <a:graphic>
          <a:graphicData uri="http://schemas.openxmlformats.org/drawingml/2006/table">
            <a:tbl>
              <a:tblPr/>
              <a:tblGrid>
                <a:gridCol w="4849494"/>
              </a:tblGrid>
              <a:tr h="2998470">
                <a:tc>
                  <a:txBody>
                    <a:bodyPr/>
                    <a:lstStyle/>
                    <a:p>
                      <a:pPr algn="l" rtl="0" eaLnBrk="0">
                        <a:lnSpc>
                          <a:spcPct val="110000"/>
                        </a:lnSpc>
                      </a:pPr>
                      <a:endParaRPr lang="en-US" altLang="en-US" sz="1000" dirty="0"/>
                    </a:p>
                    <a:p>
                      <a:pPr algn="l" rtl="0" eaLnBrk="0">
                        <a:lnSpc>
                          <a:spcPct val="110000"/>
                        </a:lnSpc>
                      </a:pPr>
                      <a:endParaRPr lang="en-US" altLang="en-US" sz="1000" dirty="0"/>
                    </a:p>
                    <a:p>
                      <a:pPr algn="l" rtl="0" eaLnBrk="0">
                        <a:lnSpc>
                          <a:spcPct val="110000"/>
                        </a:lnSpc>
                      </a:pPr>
                      <a:endParaRPr lang="en-US" altLang="en-US" sz="1000" dirty="0"/>
                    </a:p>
                    <a:p>
                      <a:pPr algn="l" rtl="0" eaLnBrk="0">
                        <a:lnSpc>
                          <a:spcPct val="110000"/>
                        </a:lnSpc>
                      </a:pPr>
                      <a:endParaRPr lang="en-US" altLang="en-US" sz="1000" dirty="0"/>
                    </a:p>
                    <a:p>
                      <a:pPr algn="l" rtl="0" eaLnBrk="0">
                        <a:lnSpc>
                          <a:spcPct val="111000"/>
                        </a:lnSpc>
                      </a:pPr>
                      <a:endParaRPr lang="en-US" altLang="en-US" sz="1000" dirty="0"/>
                    </a:p>
                    <a:p>
                      <a:pPr algn="l" rtl="0" eaLnBrk="0">
                        <a:lnSpc>
                          <a:spcPct val="111000"/>
                        </a:lnSpc>
                      </a:pPr>
                      <a:endParaRPr lang="en-US" altLang="en-US" sz="1000" dirty="0"/>
                    </a:p>
                    <a:p>
                      <a:pPr marL="285750" indent="93980" algn="l" rtl="0" eaLnBrk="0">
                        <a:lnSpc>
                          <a:spcPct val="151000"/>
                        </a:lnSpc>
                        <a:spcBef>
                          <a:spcPts val="5"/>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“慨当以慷，忧思难忘。何以解忧？唯有杜康。”从古至</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今</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们习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惯借助</a:t>
                      </a:r>
                      <a:r>
                        <a:rPr sz="12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精来舒缓情绪、消除疲劳、增进感情。适量饮</a:t>
                      </a:r>
                      <a:r>
                        <a:rPr sz="12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身体有好处，过量则可能引起</a:t>
                      </a:r>
                      <a:r>
                        <a:rPr sz="1200" spc="-1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精中毒，甚至危害生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命。</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376" name="rect"/>
          <p:cNvSpPr/>
          <p:nvPr/>
        </p:nvSpPr>
        <p:spPr>
          <a:xfrm>
            <a:off x="1298447" y="3474720"/>
            <a:ext cx="1225296" cy="359663"/>
          </a:xfrm>
          <a:prstGeom prst="rect">
            <a:avLst/>
          </a:prstGeom>
          <a:solidFill>
            <a:srgbClr val="FFFFFF">
              <a:alpha val="100000"/>
            </a:srgbClr>
          </a:solidFill>
          <a:ln cap="flat">
            <a:noFill/>
            <a:prstDash val="solid"/>
            <a:miter lim="0"/>
          </a:ln>
        </p:spPr>
        <p:txBody>
          <a:bodyPr rtlCol="0"/>
          <a:lstStyle/>
          <a:p>
            <a:pPr algn="ctr"/>
            <a:endParaRPr lang="zh-CN" altLang="en-US"/>
          </a:p>
        </p:txBody>
      </p:sp>
      <p:graphicFrame>
        <p:nvGraphicFramePr>
          <p:cNvPr id="377" name="table 377"/>
          <p:cNvGraphicFramePr>
            <a:graphicFrameLocks noGrp="1"/>
          </p:cNvGraphicFramePr>
          <p:nvPr/>
        </p:nvGraphicFramePr>
        <p:xfrm>
          <a:off x="1046733" y="3577772"/>
          <a:ext cx="4849494" cy="2908300"/>
        </p:xfrm>
        <a:graphic>
          <a:graphicData uri="http://schemas.openxmlformats.org/drawingml/2006/table">
            <a:tbl>
              <a:tblPr/>
              <a:tblGrid>
                <a:gridCol w="4849494"/>
              </a:tblGrid>
              <a:tr h="2895600">
                <a:tc>
                  <a:txBody>
                    <a:bodyPr/>
                    <a:lstStyle/>
                    <a:p>
                      <a:pPr marL="378460" algn="l" rtl="0" eaLnBrk="0">
                        <a:lnSpc>
                          <a:spcPct val="86000"/>
                        </a:lnSpc>
                        <a:spcBef>
                          <a:spcPts val="0"/>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Vicuna</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-1</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B</a:t>
                      </a:r>
                      <a:endParaRPr lang="en-US" altLang="en-US" sz="1400" dirty="0"/>
                    </a:p>
                    <a:p>
                      <a:pPr marL="238760" indent="-5080" algn="l" rtl="0" eaLnBrk="0">
                        <a:lnSpc>
                          <a:spcPct val="100000"/>
                        </a:lnSpc>
                        <a:spcBef>
                          <a:spcPts val="405"/>
                        </a:spcBef>
                      </a:pPr>
                      <a:r>
                        <a:rPr sz="1400" spc="-10" dirty="0">
                          <a:solidFill>
                            <a:srgbClr val="C55A11">
                              <a:alpha val="100000"/>
                            </a:srgbClr>
                          </a:solidFill>
                          <a:latin typeface="微软雅黑" panose="020B0503020204020204" charset="-122"/>
                          <a:ea typeface="微软雅黑" panose="020B0503020204020204" charset="-122"/>
                          <a:cs typeface="微软雅黑" panose="020B0503020204020204" charset="-122"/>
                        </a:rPr>
                        <a:t>Alco</a:t>
                      </a:r>
                      <a:r>
                        <a:rPr sz="14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hol</a:t>
                      </a:r>
                      <a:r>
                        <a:rPr sz="1400" spc="-10" dirty="0">
                          <a:solidFill>
                            <a:srgbClr val="C55A11">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is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popular</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beverage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enjoyed</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by</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many</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people</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around</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the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wor</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ld</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It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can</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be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made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from</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variety</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of</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sources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such</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grain</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fruits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and</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even</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potatoes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Some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people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drink</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it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for</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i</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ts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taste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while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others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do</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so</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for</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its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effects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Alcohol</a:t>
                      </a:r>
                      <a:r>
                        <a:rPr sz="1400" spc="-10" dirty="0">
                          <a:solidFill>
                            <a:srgbClr val="C55A11">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can</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be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found</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in</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many</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forms,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including</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beer</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wine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and</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hard</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liquor</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However,</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it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is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import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ant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to</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remember</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that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excessive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drinking</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can</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have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negative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effe</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cts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on</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one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health</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and</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well</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being</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It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can</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lead</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o</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addiction</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liver</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disease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and</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even</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mental</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health</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problems.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It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i</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also</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essential</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to</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be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responsible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when</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cons</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uming</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alcohol</a:t>
                      </a:r>
                      <a:r>
                        <a:rPr sz="14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a:t>
                      </a:r>
                      <a:r>
                        <a:rPr sz="1400" spc="-10" dirty="0">
                          <a:solidFill>
                            <a:srgbClr val="0D0D0D">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by</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drinking</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in</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moderation</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and</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avoiding</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driving</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or</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operating</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heavy</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machinery</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after</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drinking</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Overall</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spc="-10" dirty="0">
                          <a:solidFill>
                            <a:srgbClr val="C55A11">
                              <a:alpha val="100000"/>
                            </a:srgbClr>
                          </a:solidFill>
                          <a:latin typeface="微软雅黑" panose="020B0503020204020204" charset="-122"/>
                          <a:ea typeface="微软雅黑" panose="020B0503020204020204" charset="-122"/>
                          <a:cs typeface="微软雅黑" panose="020B0503020204020204" charset="-122"/>
                        </a:rPr>
                        <a:t>alcohol</a:t>
                      </a:r>
                      <a:r>
                        <a:rPr sz="1400" spc="-10" dirty="0">
                          <a:solidFill>
                            <a:srgbClr val="C55A11">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can</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b</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enjoyed</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in</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moderation</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social</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lubricant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but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it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is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crucial</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to</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be</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mindful</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of</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its</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potential</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risks.</a:t>
                      </a:r>
                      <a:endParaRPr lang="en-US" altLang="en-US" sz="1200" dirty="0"/>
                    </a:p>
                  </a:txBody>
                  <a:tcPr marL="0" marR="0" marT="119"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378" name="table 378"/>
          <p:cNvGraphicFramePr>
            <a:graphicFrameLocks noGrp="1"/>
          </p:cNvGraphicFramePr>
          <p:nvPr/>
        </p:nvGraphicFramePr>
        <p:xfrm>
          <a:off x="1046733" y="1059179"/>
          <a:ext cx="4849494" cy="2320925"/>
        </p:xfrm>
        <a:graphic>
          <a:graphicData uri="http://schemas.openxmlformats.org/drawingml/2006/table">
            <a:tbl>
              <a:tblPr/>
              <a:tblGrid>
                <a:gridCol w="4849494"/>
              </a:tblGrid>
              <a:tr h="2308225">
                <a:tc>
                  <a:txBody>
                    <a:bodyPr/>
                    <a:lstStyle/>
                    <a:p>
                      <a:pPr algn="l" rtl="0" eaLnBrk="0">
                        <a:lnSpc>
                          <a:spcPct val="107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marL="278765" indent="635" algn="l" rtl="0" eaLnBrk="0">
                        <a:lnSpc>
                          <a:spcPct val="151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金</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黄流淌的液体在杯中晃动，散发出诱人的芳香，那是欢乐与忧</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的交织。一口下肚，瞬间温暖如火，那份独特的热力滋润着人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内心。友情与孤独，在此时此刻似乎都能在那一抹微醺中找到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归宿</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379" name="rect"/>
          <p:cNvSpPr/>
          <p:nvPr/>
        </p:nvSpPr>
        <p:spPr>
          <a:xfrm>
            <a:off x="6589776" y="1010411"/>
            <a:ext cx="1028700" cy="359664"/>
          </a:xfrm>
          <a:prstGeom prst="rect">
            <a:avLst/>
          </a:prstGeom>
          <a:solidFill>
            <a:srgbClr val="FFFFFF">
              <a:alpha val="100000"/>
            </a:srgbClr>
          </a:solidFill>
          <a:ln cap="flat">
            <a:noFill/>
            <a:prstDash val="solid"/>
            <a:miter lim="0"/>
          </a:ln>
        </p:spPr>
        <p:txBody>
          <a:bodyPr rtlCol="0"/>
          <a:lstStyle/>
          <a:p>
            <a:pPr algn="ctr"/>
            <a:endParaRPr lang="zh-CN" altLang="en-US"/>
          </a:p>
        </p:txBody>
      </p:sp>
      <p:graphicFrame>
        <p:nvGraphicFramePr>
          <p:cNvPr id="380" name="table 380"/>
          <p:cNvGraphicFramePr>
            <a:graphicFrameLocks noGrp="1"/>
          </p:cNvGraphicFramePr>
          <p:nvPr/>
        </p:nvGraphicFramePr>
        <p:xfrm>
          <a:off x="6161278" y="1117768"/>
          <a:ext cx="4849494" cy="2262504"/>
        </p:xfrm>
        <a:graphic>
          <a:graphicData uri="http://schemas.openxmlformats.org/drawingml/2006/table">
            <a:tbl>
              <a:tblPr/>
              <a:tblGrid>
                <a:gridCol w="4849494"/>
              </a:tblGrid>
              <a:tr h="2246629">
                <a:tc>
                  <a:txBody>
                    <a:bodyPr/>
                    <a:lstStyle/>
                    <a:p>
                      <a:pPr marL="652780" algn="l" rtl="0" eaLnBrk="0">
                        <a:lnSpc>
                          <a:spcPct val="84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GPT</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5</a:t>
                      </a:r>
                      <a:endParaRPr lang="en-US" altLang="en-US" sz="1400" dirty="0"/>
                    </a:p>
                    <a:p>
                      <a:pPr algn="l" rtl="0" eaLnBrk="0">
                        <a:lnSpc>
                          <a:spcPct val="151000"/>
                        </a:lnSpc>
                      </a:pPr>
                      <a:endParaRPr lang="en-US" altLang="en-US" sz="1000" dirty="0"/>
                    </a:p>
                    <a:p>
                      <a:pPr algn="l" rtl="0" eaLnBrk="0">
                        <a:lnSpc>
                          <a:spcPct val="102000"/>
                        </a:lnSpc>
                      </a:pPr>
                      <a:endParaRPr lang="en-US" altLang="en-US" sz="300" dirty="0"/>
                    </a:p>
                    <a:p>
                      <a:pPr marL="243840" indent="635" algn="l" rtl="0" eaLnBrk="0">
                        <a:lnSpc>
                          <a:spcPct val="150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月流转间，有一种美好的液体，能够让人放松身心，增添人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生情</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趣。它是晚上朋友聚会的陪伴，是喜庆日子的祝福，是诗人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下的灵感，是红</a:t>
                      </a:r>
                      <a:r>
                        <a:rPr sz="12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杯中的盛宴。它有时温暖心扉，有时激荡心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却无需直言其名。那是一种令人陶醉的魔力，流传于人间无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数岁月，永不褪</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色</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377" marB="0" vert="horz">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1" name="textbox 381"/>
          <p:cNvSpPr/>
          <p:nvPr/>
        </p:nvSpPr>
        <p:spPr>
          <a:xfrm>
            <a:off x="812082" y="314661"/>
            <a:ext cx="9281159"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10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基础能力案例介绍---</a:t>
            </a:r>
            <a:r>
              <a:rPr sz="2700" spc="10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100" dirty="0">
                <a:solidFill>
                  <a:srgbClr val="2264B4">
                    <a:alpha val="100000"/>
                  </a:srgbClr>
                </a:solidFill>
                <a:latin typeface="微软雅黑" panose="020B0503020204020204" charset="-122"/>
                <a:ea typeface="微软雅黑" panose="020B0503020204020204" charset="-122"/>
                <a:cs typeface="微软雅黑" panose="020B0503020204020204" charset="-122"/>
              </a:rPr>
              <a:t>请写一篇少于100字关于酒的作文，全文里不能出现“酒</a:t>
            </a:r>
            <a:r>
              <a:rPr sz="15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这个字</a:t>
            </a:r>
            <a:endParaRPr lang="en-US" altLang="en-US" sz="1500" dirty="0"/>
          </a:p>
        </p:txBody>
      </p:sp>
      <p:pic>
        <p:nvPicPr>
          <p:cNvPr id="382" name="picture 382"/>
          <p:cNvPicPr>
            <a:picLocks noChangeAspect="1"/>
          </p:cNvPicPr>
          <p:nvPr/>
        </p:nvPicPr>
        <p:blipFill>
          <a:blip r:embed="rId1"/>
          <a:stretch>
            <a:fillRect/>
          </a:stretch>
        </p:blipFill>
        <p:spPr>
          <a:xfrm rot="21600000">
            <a:off x="11441938" y="0"/>
            <a:ext cx="750061" cy="754634"/>
          </a:xfrm>
          <a:prstGeom prst="rect">
            <a:avLst/>
          </a:prstGeom>
        </p:spPr>
      </p:pic>
      <p:sp>
        <p:nvSpPr>
          <p:cNvPr id="383" name="textbox 383"/>
          <p:cNvSpPr/>
          <p:nvPr/>
        </p:nvSpPr>
        <p:spPr>
          <a:xfrm>
            <a:off x="6429755" y="3474720"/>
            <a:ext cx="1189355" cy="423544"/>
          </a:xfrm>
          <a:prstGeom prst="rect">
            <a:avLst/>
          </a:prstGeom>
          <a:solidFill>
            <a:srgbClr val="FFFFFF"/>
          </a:solidFill>
        </p:spPr>
        <p:txBody>
          <a:bodyPr vert="horz" wrap="square" lIns="0" tIns="0" rIns="0" bIns="0"/>
          <a:lstStyle/>
          <a:p>
            <a:pPr algn="l" rtl="0" eaLnBrk="0">
              <a:lnSpc>
                <a:spcPct val="114000"/>
              </a:lnSpc>
            </a:pPr>
            <a:endParaRPr lang="en-US" altLang="en-US" sz="700" dirty="0"/>
          </a:p>
          <a:p>
            <a:pPr marL="241300" algn="l" rtl="0" eaLnBrk="0">
              <a:lnSpc>
                <a:spcPct val="98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文心</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一言</a:t>
            </a:r>
            <a:endParaRPr lang="en-US" altLang="en-US" sz="1400" dirty="0"/>
          </a:p>
        </p:txBody>
      </p:sp>
      <p:sp>
        <p:nvSpPr>
          <p:cNvPr id="384" name="textbox 384"/>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385" name="textbox 385"/>
          <p:cNvSpPr/>
          <p:nvPr/>
        </p:nvSpPr>
        <p:spPr>
          <a:xfrm>
            <a:off x="1473708" y="1059179"/>
            <a:ext cx="835660" cy="351790"/>
          </a:xfrm>
          <a:prstGeom prst="rect">
            <a:avLst/>
          </a:prstGeom>
          <a:solidFill>
            <a:srgbClr val="FFFFFF"/>
          </a:solidFill>
        </p:spPr>
        <p:txBody>
          <a:bodyPr vert="horz" wrap="square" lIns="0" tIns="0" rIns="0" bIns="0"/>
          <a:lstStyle/>
          <a:p>
            <a:pPr algn="l" rtl="0" eaLnBrk="0">
              <a:lnSpc>
                <a:spcPct val="109000"/>
              </a:lnSpc>
            </a:pPr>
            <a:endParaRPr lang="en-US" altLang="en-US" sz="500" dirty="0"/>
          </a:p>
          <a:p>
            <a:pPr marL="201295" algn="l" rtl="0" eaLnBrk="0">
              <a:lnSpc>
                <a:spcPct val="84000"/>
              </a:lnSpc>
              <a:spcBef>
                <a:spcPts val="5"/>
              </a:spcBef>
            </a:pP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G</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P</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T</a:t>
            </a: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4</a:t>
            </a:r>
            <a:endParaRPr lang="en-US" altLang="en-US" sz="1400" dirty="0"/>
          </a:p>
        </p:txBody>
      </p:sp>
      <p:sp>
        <p:nvSpPr>
          <p:cNvPr id="386" name="textbox 386"/>
          <p:cNvSpPr/>
          <p:nvPr/>
        </p:nvSpPr>
        <p:spPr>
          <a:xfrm>
            <a:off x="11820612" y="6593923"/>
            <a:ext cx="118745" cy="117475"/>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5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22</a:t>
            </a:r>
            <a:endParaRPr lang="en-US" altLang="en-US" sz="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7" name="table 387"/>
          <p:cNvGraphicFramePr>
            <a:graphicFrameLocks noGrp="1"/>
          </p:cNvGraphicFramePr>
          <p:nvPr/>
        </p:nvGraphicFramePr>
        <p:xfrm>
          <a:off x="1046733" y="3785361"/>
          <a:ext cx="4849494" cy="2505710"/>
        </p:xfrm>
        <a:graphic>
          <a:graphicData uri="http://schemas.openxmlformats.org/drawingml/2006/table">
            <a:tbl>
              <a:tblPr/>
              <a:tblGrid>
                <a:gridCol w="4849494"/>
              </a:tblGrid>
              <a:tr h="2493010">
                <a:tc>
                  <a:txBody>
                    <a:bodyPr/>
                    <a:lstStyle/>
                    <a:p>
                      <a:pPr algn="l" rtl="0" eaLnBrk="0">
                        <a:lnSpc>
                          <a:spcPct val="134000"/>
                        </a:lnSpc>
                      </a:pPr>
                      <a:endParaRPr lang="en-US" altLang="en-US" sz="1000" dirty="0"/>
                    </a:p>
                    <a:p>
                      <a:pPr algn="l" rtl="0" eaLnBrk="0">
                        <a:lnSpc>
                          <a:spcPct val="134000"/>
                        </a:lnSpc>
                      </a:pPr>
                      <a:endParaRPr lang="en-US" altLang="en-US" sz="1000" dirty="0"/>
                    </a:p>
                    <a:p>
                      <a:pPr marL="224790" indent="1270" algn="l" rtl="0" eaLnBrk="0">
                        <a:lnSpc>
                          <a:spcPct val="150000"/>
                        </a:lnSpc>
                        <a:spcBef>
                          <a:spcPts val="0"/>
                        </a:spcBef>
                      </a:pPr>
                      <a:r>
                        <a:rPr sz="1200" spc="-1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一种文化,也是一种生活方式。它的魅力在于它能够让人忘记烦</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恼</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,享受快乐。无论是红</a:t>
                      </a:r>
                      <a:r>
                        <a:rPr sz="12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、白</a:t>
                      </a:r>
                      <a:r>
                        <a:rPr sz="12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还是啤</a:t>
                      </a:r>
                      <a:r>
                        <a:rPr sz="12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,它们都有着不同的口感和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味。人们可以在不同的场合下选择不同的</a:t>
                      </a:r>
                      <a:r>
                        <a:rPr sz="12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来搭配不同的菜肴,创</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出不同的氛围。然而,饮</a:t>
                      </a:r>
                      <a:r>
                        <a:rPr sz="12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也存在一些风险,需要人们谨慎对待。我</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应该尊重他人,适量饮</a:t>
                      </a:r>
                      <a:r>
                        <a:rPr sz="12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,不酗</a:t>
                      </a:r>
                      <a:r>
                        <a:rPr sz="12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,不</a:t>
                      </a:r>
                      <a:r>
                        <a:rPr sz="12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后驾车,做一个负责任的饮</a:t>
                      </a:r>
                      <a:r>
                        <a:rPr sz="12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者。</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是一种美妙的饮料,但它也需要我们的谨</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和理性来掌控。</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388" name="table 388"/>
          <p:cNvGraphicFramePr>
            <a:graphicFrameLocks noGrp="1"/>
          </p:cNvGraphicFramePr>
          <p:nvPr/>
        </p:nvGraphicFramePr>
        <p:xfrm>
          <a:off x="6161278" y="3785361"/>
          <a:ext cx="4849494" cy="2505710"/>
        </p:xfrm>
        <a:graphic>
          <a:graphicData uri="http://schemas.openxmlformats.org/drawingml/2006/table">
            <a:tbl>
              <a:tblPr/>
              <a:tblGrid>
                <a:gridCol w="4849494"/>
              </a:tblGrid>
              <a:tr h="2493010">
                <a:tc>
                  <a:txBody>
                    <a:bodyPr/>
                    <a:lstStyle/>
                    <a:p>
                      <a:pPr algn="l" rtl="0" eaLnBrk="0">
                        <a:lnSpc>
                          <a:spcPct val="175000"/>
                        </a:lnSpc>
                      </a:pPr>
                      <a:endParaRPr lang="en-US" altLang="en-US" sz="1000" dirty="0"/>
                    </a:p>
                    <a:p>
                      <a:pPr marL="155575" indent="635" algn="l" rtl="0" eaLnBrk="0">
                        <a:lnSpc>
                          <a:spcPct val="101000"/>
                        </a:lnSpc>
                        <a:spcBef>
                          <a:spcPts val="5"/>
                        </a:spcBef>
                      </a:pPr>
                      <a:r>
                        <a:rPr sz="1100" spc="-2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，是一种古老的饮品，</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有着悠久的历史和文化底蕴。在人类文明</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漫长</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历程中，</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2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一直扮演着重要的角色，不仅是人们交流情感和沟通思</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想的工</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具，也是文化传承和艺术表达的重要载体。</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2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，是一种神奇的饮品</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。它有</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着独</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特的香气和口感，能够带给人们愉悦和享受。无论是独自品尝，还是</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与朋友分享，</a:t>
                      </a:r>
                      <a:r>
                        <a:rPr sz="11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4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1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都是一种美好的体验。</a:t>
                      </a:r>
                      <a:r>
                        <a:rPr sz="11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4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1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，也是一种文化符</a:t>
                      </a:r>
                      <a:r>
                        <a:rPr sz="11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号</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。不同地区</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100" spc="-2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文化有着不同的特色和风格，代表着不同的历史和文化背景。</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，不</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仅是人们交流情感和沟通思想的工具，</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也是文化传承和艺术表达的</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重要载</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体。</a:t>
                      </a:r>
                      <a:r>
                        <a:rPr sz="11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5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1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，也是一种健康饮品。适量饮用</a:t>
                      </a:r>
                      <a:r>
                        <a:rPr sz="1100" spc="-5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1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类，</a:t>
                      </a:r>
                      <a:r>
                        <a:rPr sz="11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可以促进血液循环，</a:t>
                      </a:r>
                      <a:r>
                        <a:rPr sz="11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增强</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免</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疫力，有益于身体健康。但是，</a:t>
                      </a:r>
                      <a:r>
                        <a:rPr sz="11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过量饮</a:t>
                      </a:r>
                      <a:r>
                        <a:rPr sz="1100" spc="-3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1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则会对身体健康造</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成不良影响，</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因此需要适度饮用。</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总之，酒是一种古老而神奇的饮品，有着丰</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富的文化</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内涵和</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健康价值。适量饮用</a:t>
                      </a:r>
                      <a:r>
                        <a:rPr sz="11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类，可以带给人们愉悦和享受，但是也需要</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注意适</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度饮用，以保护身体健康。</a:t>
                      </a:r>
                      <a:endParaRPr lang="en-US" altLang="en-US" sz="11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389" name="table 389"/>
          <p:cNvGraphicFramePr>
            <a:graphicFrameLocks noGrp="1"/>
          </p:cNvGraphicFramePr>
          <p:nvPr/>
        </p:nvGraphicFramePr>
        <p:xfrm>
          <a:off x="1046733" y="1342390"/>
          <a:ext cx="4849494" cy="2178050"/>
        </p:xfrm>
        <a:graphic>
          <a:graphicData uri="http://schemas.openxmlformats.org/drawingml/2006/table">
            <a:tbl>
              <a:tblPr/>
              <a:tblGrid>
                <a:gridCol w="4849494"/>
              </a:tblGrid>
              <a:tr h="2165350">
                <a:tc>
                  <a:txBody>
                    <a:bodyPr/>
                    <a:lstStyle/>
                    <a:p>
                      <a:pPr algn="l" rtl="0" eaLnBrk="0">
                        <a:lnSpc>
                          <a:spcPct val="107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8000"/>
                        </a:lnSpc>
                      </a:pPr>
                      <a:endParaRPr lang="en-US" altLang="en-US" sz="100" dirty="0"/>
                    </a:p>
                    <a:p>
                      <a:pPr marL="299085" indent="0" algn="l" rtl="0" eaLnBrk="0">
                        <a:lnSpc>
                          <a:spcPct val="151000"/>
                        </a:lnSpc>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在人类文化中，</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是一种历史悠久的饮品。它可以</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带</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来欢乐和庆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祝，</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也可以成为悲伤和思考的伴侣。无论是在商务宴请还是家庭</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聚会上，</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都扮演着重要的角色。然而，我们也应</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注意适量饮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的重要性，以保持健康和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清醒的头脑。</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390" name="table 390"/>
          <p:cNvGraphicFramePr>
            <a:graphicFrameLocks noGrp="1"/>
          </p:cNvGraphicFramePr>
          <p:nvPr/>
        </p:nvGraphicFramePr>
        <p:xfrm>
          <a:off x="6161278" y="1346961"/>
          <a:ext cx="4849494" cy="2173604"/>
        </p:xfrm>
        <a:graphic>
          <a:graphicData uri="http://schemas.openxmlformats.org/drawingml/2006/table">
            <a:tbl>
              <a:tblPr/>
              <a:tblGrid>
                <a:gridCol w="4849494"/>
              </a:tblGrid>
              <a:tr h="2160904">
                <a:tc>
                  <a:txBody>
                    <a:bodyPr/>
                    <a:lstStyle/>
                    <a:p>
                      <a:pPr algn="l" rtl="0" eaLnBrk="0">
                        <a:lnSpc>
                          <a:spcPct val="106000"/>
                        </a:lnSpc>
                      </a:pPr>
                      <a:endParaRPr lang="en-US" altLang="en-US" sz="1000" dirty="0"/>
                    </a:p>
                    <a:p>
                      <a:pPr algn="l" rtl="0" eaLnBrk="0">
                        <a:lnSpc>
                          <a:spcPct val="107000"/>
                        </a:lnSpc>
                      </a:pPr>
                      <a:endParaRPr lang="en-US" altLang="en-US" sz="1000" dirty="0"/>
                    </a:p>
                    <a:p>
                      <a:pPr algn="l" rtl="0" eaLnBrk="0">
                        <a:lnSpc>
                          <a:spcPct val="107000"/>
                        </a:lnSpc>
                      </a:pPr>
                      <a:endParaRPr lang="en-US" altLang="en-US" sz="1000" dirty="0"/>
                    </a:p>
                    <a:p>
                      <a:pPr algn="l" rtl="0" eaLnBrk="0">
                        <a:lnSpc>
                          <a:spcPct val="8000"/>
                        </a:lnSpc>
                      </a:pPr>
                      <a:endParaRPr lang="en-US" altLang="en-US" sz="100" dirty="0"/>
                    </a:p>
                    <a:p>
                      <a:pPr marL="266065" indent="1270" algn="l" rtl="0" eaLnBrk="0">
                        <a:lnSpc>
                          <a:spcPct val="151000"/>
                        </a:lnSpc>
                      </a:pPr>
                      <a:r>
                        <a:rPr sz="1200" spc="-1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是一种饮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料，有些人喜欢在餐桌上喝</a:t>
                      </a:r>
                      <a:r>
                        <a:rPr sz="12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，有些人则喜欢在聚会上</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喝</a:t>
                      </a:r>
                      <a:r>
                        <a:rPr sz="12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。适量饮</a:t>
                      </a:r>
                      <a:r>
                        <a:rPr sz="12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可以帮助人放松心情，提高情绪。但过量饮</a:t>
                      </a:r>
                      <a:r>
                        <a:rPr sz="1200" spc="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会对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身</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体造成伤害，特别是对消化系统和肝脏的影响较大。所以，我们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应该适度饮</a:t>
                      </a:r>
                      <a:r>
                        <a:rPr sz="1200" spc="-20" dirty="0">
                          <a:solidFill>
                            <a:srgbClr val="C55A11">
                              <a:alpha val="100000"/>
                            </a:srgbClr>
                          </a:solidFill>
                          <a:latin typeface="微软雅黑" panose="020B0503020204020204" charset="-122"/>
                          <a:ea typeface="微软雅黑" panose="020B0503020204020204" charset="-122"/>
                          <a:cs typeface="微软雅黑" panose="020B0503020204020204" charset="-122"/>
                        </a:rPr>
                        <a:t>酒</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，不要过</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量。</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391" name="textbox 391"/>
          <p:cNvSpPr/>
          <p:nvPr/>
        </p:nvSpPr>
        <p:spPr>
          <a:xfrm>
            <a:off x="812082" y="314661"/>
            <a:ext cx="9281159"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10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基础能力案例介绍---</a:t>
            </a:r>
            <a:r>
              <a:rPr sz="2700" spc="10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100" dirty="0">
                <a:solidFill>
                  <a:srgbClr val="2264B4">
                    <a:alpha val="100000"/>
                  </a:srgbClr>
                </a:solidFill>
                <a:latin typeface="微软雅黑" panose="020B0503020204020204" charset="-122"/>
                <a:ea typeface="微软雅黑" panose="020B0503020204020204" charset="-122"/>
                <a:cs typeface="微软雅黑" panose="020B0503020204020204" charset="-122"/>
              </a:rPr>
              <a:t>请写一篇少于100字关于酒的作文，全文里不能出现“酒</a:t>
            </a:r>
            <a:r>
              <a:rPr sz="15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这个字</a:t>
            </a:r>
            <a:endParaRPr lang="en-US" altLang="en-US" sz="1500" dirty="0"/>
          </a:p>
        </p:txBody>
      </p:sp>
      <p:pic>
        <p:nvPicPr>
          <p:cNvPr id="392" name="picture 392"/>
          <p:cNvPicPr>
            <a:picLocks noChangeAspect="1"/>
          </p:cNvPicPr>
          <p:nvPr/>
        </p:nvPicPr>
        <p:blipFill>
          <a:blip r:embed="rId1"/>
          <a:stretch>
            <a:fillRect/>
          </a:stretch>
        </p:blipFill>
        <p:spPr>
          <a:xfrm rot="21600000">
            <a:off x="11441938" y="0"/>
            <a:ext cx="750061" cy="754634"/>
          </a:xfrm>
          <a:prstGeom prst="rect">
            <a:avLst/>
          </a:prstGeom>
        </p:spPr>
      </p:pic>
      <p:sp>
        <p:nvSpPr>
          <p:cNvPr id="393" name="textbox 393"/>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394" name="textbox 394"/>
          <p:cNvSpPr/>
          <p:nvPr/>
        </p:nvSpPr>
        <p:spPr>
          <a:xfrm>
            <a:off x="1328927" y="1182623"/>
            <a:ext cx="1224280" cy="381634"/>
          </a:xfrm>
          <a:prstGeom prst="rect">
            <a:avLst/>
          </a:prstGeom>
          <a:solidFill>
            <a:srgbClr val="FFFFFF"/>
          </a:solidFill>
        </p:spPr>
        <p:txBody>
          <a:bodyPr vert="horz" wrap="square" lIns="0" tIns="0" rIns="0" bIns="0"/>
          <a:lstStyle/>
          <a:p>
            <a:pPr algn="l" rtl="0" eaLnBrk="0">
              <a:lnSpc>
                <a:spcPct val="110000"/>
              </a:lnSpc>
            </a:pPr>
            <a:endParaRPr lang="en-US" altLang="en-US" sz="600" dirty="0"/>
          </a:p>
          <a:p>
            <a:pPr marL="438150"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星火</a:t>
            </a:r>
            <a:endParaRPr lang="en-US" altLang="en-US" sz="1400" dirty="0"/>
          </a:p>
        </p:txBody>
      </p:sp>
      <p:sp>
        <p:nvSpPr>
          <p:cNvPr id="395" name="textbox 395"/>
          <p:cNvSpPr/>
          <p:nvPr/>
        </p:nvSpPr>
        <p:spPr>
          <a:xfrm>
            <a:off x="1328927" y="3552444"/>
            <a:ext cx="1224280" cy="400684"/>
          </a:xfrm>
          <a:prstGeom prst="rect">
            <a:avLst/>
          </a:prstGeom>
          <a:solidFill>
            <a:srgbClr val="FFFFFF"/>
          </a:solidFill>
        </p:spPr>
        <p:txBody>
          <a:bodyPr vert="horz" wrap="square" lIns="0" tIns="0" rIns="0" bIns="0"/>
          <a:lstStyle/>
          <a:p>
            <a:pPr algn="l" rtl="0" eaLnBrk="0">
              <a:lnSpc>
                <a:spcPct val="111000"/>
              </a:lnSpc>
            </a:pPr>
            <a:endParaRPr lang="en-US" altLang="en-US" sz="600" dirty="0"/>
          </a:p>
          <a:p>
            <a:pPr marL="224790" algn="l" rtl="0" eaLnBrk="0">
              <a:lnSpc>
                <a:spcPct val="87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Chat</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GLM</a:t>
            </a:r>
            <a:endParaRPr lang="en-US" altLang="en-US" sz="1400" dirty="0"/>
          </a:p>
        </p:txBody>
      </p:sp>
      <p:sp>
        <p:nvSpPr>
          <p:cNvPr id="396" name="textbox 396"/>
          <p:cNvSpPr/>
          <p:nvPr/>
        </p:nvSpPr>
        <p:spPr>
          <a:xfrm>
            <a:off x="6429755" y="1124711"/>
            <a:ext cx="1189355" cy="379729"/>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23939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通</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义千问</a:t>
            </a:r>
            <a:endParaRPr lang="en-US" altLang="en-US" sz="1400" dirty="0"/>
          </a:p>
        </p:txBody>
      </p:sp>
      <p:sp>
        <p:nvSpPr>
          <p:cNvPr id="397" name="textbox 397"/>
          <p:cNvSpPr/>
          <p:nvPr/>
        </p:nvSpPr>
        <p:spPr>
          <a:xfrm>
            <a:off x="6429755" y="3621023"/>
            <a:ext cx="1189355" cy="379729"/>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41973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商量</a:t>
            </a:r>
            <a:endParaRPr lang="en-US" altLang="en-US" sz="1400" dirty="0"/>
          </a:p>
        </p:txBody>
      </p:sp>
      <p:sp>
        <p:nvSpPr>
          <p:cNvPr id="398" name="textbox 398"/>
          <p:cNvSpPr/>
          <p:nvPr/>
        </p:nvSpPr>
        <p:spPr>
          <a:xfrm>
            <a:off x="11820612" y="6593923"/>
            <a:ext cx="118745" cy="11747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5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23</a:t>
            </a:r>
            <a:endParaRPr lang="en-US" altLang="en-US" sz="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 name="table 399"/>
          <p:cNvGraphicFramePr>
            <a:graphicFrameLocks noGrp="1"/>
          </p:cNvGraphicFramePr>
          <p:nvPr/>
        </p:nvGraphicFramePr>
        <p:xfrm>
          <a:off x="533146" y="1305814"/>
          <a:ext cx="5363209" cy="4759325"/>
        </p:xfrm>
        <a:graphic>
          <a:graphicData uri="http://schemas.openxmlformats.org/drawingml/2006/table">
            <a:tbl>
              <a:tblPr/>
              <a:tblGrid>
                <a:gridCol w="5363209"/>
              </a:tblGrid>
              <a:tr h="4746625">
                <a:tc>
                  <a:txBody>
                    <a:bodyPr/>
                    <a:lstStyle/>
                    <a:p>
                      <a:pPr algn="l" rtl="0" eaLnBrk="0">
                        <a:lnSpc>
                          <a:spcPct val="100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6000"/>
                        </a:lnSpc>
                      </a:pPr>
                      <a:endParaRPr lang="en-US" altLang="en-US" sz="100" dirty="0"/>
                    </a:p>
                    <a:p>
                      <a:pPr marL="234315" indent="-635" algn="l" rtl="0" eaLnBrk="0">
                        <a:lnSpc>
                          <a:spcPct val="104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种情况下，你的首要任务是确保那个人的安全。如果你不是医疗专业</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人士，以下是你可以做的</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情：</a:t>
                      </a:r>
                      <a:endParaRPr lang="en-US" altLang="en-US" sz="1200" dirty="0"/>
                    </a:p>
                    <a:p>
                      <a:pPr marL="233045" indent="14605" algn="l" rtl="0" eaLnBrk="0">
                        <a:lnSpc>
                          <a:spcPct val="99000"/>
                        </a:lnSpc>
                        <a:spcBef>
                          <a:spcPts val="148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立即拨打急救电话：在中国，急救电</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话号码是120。如果你不确定他的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状况，那么最好的选择是拨打急救电话并跟接线员描述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清楚现场的情况。</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他们会提供你所需要的帮</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助</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34950" indent="5715" algn="l" rtl="0" eaLnBrk="0">
                        <a:lnSpc>
                          <a:spcPct val="99000"/>
                        </a:lnSpc>
                        <a:spcBef>
                          <a:spcPts val="5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保持冷静并提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供基本的急救：如果你受过急救培训，现在是应用的时候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了。但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是一定要记住，在医疗人员到达之前，除非绝对必要，否则不要移</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动受伤的人</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34315" indent="8255" algn="l" rtl="0" eaLnBrk="0">
                        <a:lnSpc>
                          <a:spcPct val="99000"/>
                        </a:lnSpc>
                        <a:spcBef>
                          <a:spcPts val="2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记录现场情况：</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用手机录像或拍照，记录现场情况和你的援救过程，这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样可以为你的行为提供证据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，防止被误解或被诬陷。</a:t>
                      </a:r>
                      <a:endParaRPr lang="en-US" altLang="en-US" sz="1200" dirty="0"/>
                    </a:p>
                    <a:p>
                      <a:pPr marL="234950" indent="-1905" algn="l" rtl="0" eaLnBrk="0">
                        <a:lnSpc>
                          <a:spcPct val="99000"/>
                        </a:lnSpc>
                        <a:spcBef>
                          <a:spcPts val="3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寻找其他的见证人：即使周围没有其他人，也可能有监控摄像头记录了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事情的发生。这些可以作为</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据帮助澄清事情的经过。</a:t>
                      </a:r>
                      <a:endParaRPr lang="en-US" altLang="en-US" sz="1200" dirty="0"/>
                    </a:p>
                    <a:p>
                      <a:pPr marL="234315" indent="10795" algn="l" rtl="0" eaLnBrk="0">
                        <a:lnSpc>
                          <a:spcPct val="99000"/>
                        </a:lnSpc>
                        <a:spcBef>
                          <a:spcPts val="35"/>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5.</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如果可能，请求专业援助：你也可以在安全的情况下，请求附近的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商店、</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办公室或其他可能有人的地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方的援助。</a:t>
                      </a:r>
                      <a:endParaRPr lang="en-US" altLang="en-US" sz="1200" dirty="0"/>
                    </a:p>
                    <a:p>
                      <a:pPr algn="l" rtl="0" eaLnBrk="0">
                        <a:lnSpc>
                          <a:spcPct val="100000"/>
                        </a:lnSpc>
                      </a:pPr>
                      <a:endParaRPr lang="en-US" altLang="en-US" sz="1100" dirty="0"/>
                    </a:p>
                    <a:p>
                      <a:pPr algn="l" rtl="0" eaLnBrk="0">
                        <a:lnSpc>
                          <a:spcPct val="10000"/>
                        </a:lnSpc>
                      </a:pPr>
                      <a:endParaRPr lang="en-US" altLang="en-US" sz="100" dirty="0"/>
                    </a:p>
                    <a:p>
                      <a:pPr marL="234950" indent="1270" algn="l" rtl="0" eaLnBrk="0">
                        <a:lnSpc>
                          <a:spcPct val="102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虽然你可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能会担心自己被诬陷，但在紧急情况下，人们通常会非常感谢你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的帮助。不过，记住保护自己，确保所有的行动都在法律允许</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的范围内，</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并且尽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可能记录和保留证据</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400" name="table 400"/>
          <p:cNvGraphicFramePr>
            <a:graphicFrameLocks noGrp="1"/>
          </p:cNvGraphicFramePr>
          <p:nvPr/>
        </p:nvGraphicFramePr>
        <p:xfrm>
          <a:off x="6185661" y="1310385"/>
          <a:ext cx="5338444" cy="4754879"/>
        </p:xfrm>
        <a:graphic>
          <a:graphicData uri="http://schemas.openxmlformats.org/drawingml/2006/table">
            <a:tbl>
              <a:tblPr/>
              <a:tblGrid>
                <a:gridCol w="5338444"/>
              </a:tblGrid>
              <a:tr h="4742179">
                <a:tc>
                  <a:txBody>
                    <a:bodyPr/>
                    <a:lstStyle/>
                    <a:p>
                      <a:pPr algn="l" rtl="0" eaLnBrk="0">
                        <a:lnSpc>
                          <a:spcPct val="149000"/>
                        </a:lnSpc>
                      </a:pPr>
                      <a:endParaRPr lang="en-US" altLang="en-US" sz="1000" dirty="0"/>
                    </a:p>
                    <a:p>
                      <a:pPr algn="l" rtl="0" eaLnBrk="0">
                        <a:lnSpc>
                          <a:spcPct val="150000"/>
                        </a:lnSpc>
                      </a:pPr>
                      <a:endParaRPr lang="en-US" altLang="en-US" sz="1000" dirty="0"/>
                    </a:p>
                    <a:p>
                      <a:pPr algn="l" rtl="0" eaLnBrk="0">
                        <a:lnSpc>
                          <a:spcPct val="8000"/>
                        </a:lnSpc>
                      </a:pPr>
                      <a:endParaRPr lang="en-US" altLang="en-US" sz="100" dirty="0"/>
                    </a:p>
                    <a:p>
                      <a:pPr marL="196215" indent="-5715" algn="l" rtl="0" eaLnBrk="0">
                        <a:lnSpc>
                          <a:spcPct val="104000"/>
                        </a:lnSpc>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在这种情况下，你应该优先考虑救助那个人的生命，确保他的安</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和健康。</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以下是一些建</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191135" indent="13970" algn="l" rtl="0" eaLnBrk="0">
                        <a:lnSpc>
                          <a:spcPct val="97000"/>
                        </a:lnSpc>
                        <a:spcBef>
                          <a:spcPts val="148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快速评估情况：检查那个人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是否有意识、呼吸是否正常。如果他没有意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识或呼吸停止，需要立即进行心肺复苏(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CPR</a:t>
                      </a:r>
                      <a:r>
                        <a:rPr sz="12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191770" indent="5715" algn="l" rtl="0" eaLnBrk="0">
                        <a:lnSpc>
                          <a:spcPct val="99000"/>
                        </a:lnSpc>
                        <a:spcBef>
                          <a:spcPts val="85"/>
                        </a:spcBef>
                      </a:pP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拨打紧急电话：无论是你所在国家的急救电话号码(例如91</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)，还是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当地的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紧急救护服务，拨打他们的电话并告知情况。说明你在现场，有人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需要紧急救</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助</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191135" indent="8890" algn="l" rtl="0" eaLnBrk="0">
                        <a:lnSpc>
                          <a:spcPct val="98000"/>
                        </a:lnSpc>
                        <a:spcBef>
                          <a:spcPts val="5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继续提供急救：</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如果你有相关的急救培训或知识，继续提供必要的急救</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措施。如果你不确定该怎么做，紧急电话的操作员可能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会给你指导。</a:t>
                      </a:r>
                      <a:endParaRPr lang="en-US" altLang="en-US" sz="1200" dirty="0"/>
                    </a:p>
                    <a:p>
                      <a:pPr marL="191770" indent="-1270" algn="l" rtl="0" eaLnBrk="0">
                        <a:lnSpc>
                          <a:spcPct val="99000"/>
                        </a:lnSpc>
                        <a:spcBef>
                          <a:spcPts val="5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保持冷静和透明：在救助过程中，保持冷静和专注。尽量避免过度干涉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或做出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过激行为。确保你与对方保持适当的距离，并告知对方你的意图是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帮助他</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191770" indent="10160" algn="l" rtl="0" eaLnBrk="0">
                        <a:lnSpc>
                          <a:spcPct val="99000"/>
                        </a:lnSpc>
                        <a:spcBef>
                          <a:spcPts val="4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5.</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寻求其他人的帮助：</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如果有其他人走过附近，你可以请求他们提供帮助</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或作为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目击证人。这样，即使出现对你的诬陷，也有其他人可以证明你的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善意和努力</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191135" indent="6985" algn="l" rtl="0" eaLnBrk="0">
                        <a:lnSpc>
                          <a:spcPct val="99000"/>
                        </a:lnSpc>
                        <a:spcBef>
                          <a:spcPts val="4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6.</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留下证据：如</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果可能的话，使用手机拍摄现场照片或视频，以确保你有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关于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事件发生的记录。这样的证据可以帮助你辩解，以防出现任何法律或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纠纷问题。</a:t>
                      </a:r>
                      <a:endParaRPr lang="en-US" altLang="en-US" sz="1200" dirty="0"/>
                    </a:p>
                    <a:p>
                      <a:pPr algn="l" rtl="0" eaLnBrk="0">
                        <a:lnSpc>
                          <a:spcPct val="100000"/>
                        </a:lnSpc>
                      </a:pPr>
                      <a:endParaRPr lang="en-US" altLang="en-US" sz="1100" dirty="0"/>
                    </a:p>
                    <a:p>
                      <a:pPr marL="191135" indent="635" algn="l" rtl="0" eaLnBrk="0">
                        <a:lnSpc>
                          <a:spcPct val="104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请记住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，当有人处于生命危险时，道义和人道主义价值观要放在首位。尽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最大努力提供急救，并及时</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通知紧急救护服务。</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401" name="textbox 401"/>
          <p:cNvSpPr/>
          <p:nvPr/>
        </p:nvSpPr>
        <p:spPr>
          <a:xfrm>
            <a:off x="4260210" y="302138"/>
            <a:ext cx="6475095" cy="504190"/>
          </a:xfrm>
          <a:prstGeom prst="rect">
            <a:avLst/>
          </a:prstGeom>
        </p:spPr>
        <p:txBody>
          <a:bodyPr vert="horz" wrap="square" lIns="0" tIns="0" rIns="0" bIns="0"/>
          <a:lstStyle/>
          <a:p>
            <a:pPr algn="l" rtl="0" eaLnBrk="0">
              <a:lnSpc>
                <a:spcPct val="74000"/>
              </a:lnSpc>
            </a:pPr>
            <a:endParaRPr lang="en-US" altLang="en-US" sz="100" dirty="0"/>
          </a:p>
          <a:p>
            <a:pPr marL="13335" indent="-635" algn="l" rtl="0" eaLnBrk="0">
              <a:lnSpc>
                <a:spcPct val="105000"/>
              </a:lnSpc>
            </a:pPr>
            <a:r>
              <a:rPr sz="1500" spc="60" dirty="0">
                <a:solidFill>
                  <a:srgbClr val="2264B4">
                    <a:alpha val="100000"/>
                  </a:srgbClr>
                </a:solidFill>
                <a:latin typeface="微软雅黑" panose="020B0503020204020204" charset="-122"/>
                <a:ea typeface="微软雅黑" panose="020B0503020204020204" charset="-122"/>
                <a:cs typeface="微软雅黑" panose="020B0503020204020204" charset="-122"/>
              </a:rPr>
              <a:t>有一个人摔倒了，看上去有生命危险，周围也没有别人，</a:t>
            </a:r>
            <a:r>
              <a:rPr sz="1500" spc="6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60" dirty="0">
                <a:solidFill>
                  <a:srgbClr val="2264B4">
                    <a:alpha val="100000"/>
                  </a:srgbClr>
                </a:solidFill>
                <a:latin typeface="微软雅黑" panose="020B0503020204020204" charset="-122"/>
                <a:ea typeface="微软雅黑" panose="020B0503020204020204" charset="-122"/>
                <a:cs typeface="微软雅黑" panose="020B0503020204020204" charset="-122"/>
              </a:rPr>
              <a:t>只有我能帮他</a:t>
            </a:r>
            <a:r>
              <a:rPr sz="15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90" dirty="0">
                <a:solidFill>
                  <a:srgbClr val="2264B4">
                    <a:alpha val="100000"/>
                  </a:srgbClr>
                </a:solidFill>
                <a:latin typeface="微软雅黑" panose="020B0503020204020204" charset="-122"/>
                <a:ea typeface="微软雅黑" panose="020B0503020204020204" charset="-122"/>
                <a:cs typeface="微软雅黑" panose="020B0503020204020204" charset="-122"/>
              </a:rPr>
              <a:t>但是我又怕他诬陷我，我应该怎么做</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1500" dirty="0"/>
          </a:p>
        </p:txBody>
      </p:sp>
      <p:sp>
        <p:nvSpPr>
          <p:cNvPr id="402" name="textbox 402"/>
          <p:cNvSpPr/>
          <p:nvPr/>
        </p:nvSpPr>
        <p:spPr>
          <a:xfrm>
            <a:off x="812082" y="314661"/>
            <a:ext cx="3328670"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基础能力案例介绍--</a:t>
            </a:r>
            <a:r>
              <a:rPr sz="2700" spc="1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sp>
        <p:nvSpPr>
          <p:cNvPr id="403" name="textbox 403"/>
          <p:cNvSpPr/>
          <p:nvPr/>
        </p:nvSpPr>
        <p:spPr>
          <a:xfrm>
            <a:off x="6655307" y="938783"/>
            <a:ext cx="1134110" cy="819785"/>
          </a:xfrm>
          <a:prstGeom prst="rect">
            <a:avLst/>
          </a:prstGeom>
          <a:solidFill>
            <a:srgbClr val="FFFFFF"/>
          </a:solidFill>
        </p:spPr>
        <p:txBody>
          <a:bodyPr vert="horz" wrap="square" lIns="0" tIns="0" rIns="0" bIns="0"/>
          <a:lstStyle/>
          <a:p>
            <a:pPr algn="l" rtl="0" eaLnBrk="0">
              <a:lnSpc>
                <a:spcPct val="104000"/>
              </a:lnSpc>
            </a:pPr>
            <a:endParaRPr lang="en-US" altLang="en-US" sz="1000" dirty="0"/>
          </a:p>
          <a:p>
            <a:pPr algn="l" rtl="0" eaLnBrk="0">
              <a:lnSpc>
                <a:spcPct val="104000"/>
              </a:lnSpc>
            </a:pPr>
            <a:endParaRPr lang="en-US" altLang="en-US" sz="1000" dirty="0"/>
          </a:p>
          <a:p>
            <a:pPr marL="276860" algn="l" rtl="0" eaLnBrk="0">
              <a:lnSpc>
                <a:spcPct val="84000"/>
              </a:lnSpc>
              <a:spcBef>
                <a:spcPts val="0"/>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GPT</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5</a:t>
            </a:r>
            <a:endParaRPr lang="en-US" altLang="en-US" sz="1400" dirty="0"/>
          </a:p>
        </p:txBody>
      </p:sp>
      <p:sp>
        <p:nvSpPr>
          <p:cNvPr id="404" name="textbox 404"/>
          <p:cNvSpPr/>
          <p:nvPr/>
        </p:nvSpPr>
        <p:spPr>
          <a:xfrm>
            <a:off x="1004316" y="982979"/>
            <a:ext cx="925194" cy="723265"/>
          </a:xfrm>
          <a:prstGeom prst="rect">
            <a:avLst/>
          </a:prstGeom>
          <a:solidFill>
            <a:srgbClr val="FFFFFF"/>
          </a:solidFill>
        </p:spPr>
        <p:txBody>
          <a:bodyPr vert="horz" wrap="square" lIns="0" tIns="0" rIns="0" bIns="0"/>
          <a:lstStyle/>
          <a:p>
            <a:pPr algn="l" rtl="0" eaLnBrk="0">
              <a:lnSpc>
                <a:spcPct val="176000"/>
              </a:lnSpc>
            </a:pPr>
            <a:endParaRPr lang="en-US" altLang="en-US" sz="1000" dirty="0"/>
          </a:p>
          <a:p>
            <a:pPr algn="l" rtl="0" eaLnBrk="0">
              <a:lnSpc>
                <a:spcPct val="8000"/>
              </a:lnSpc>
            </a:pPr>
            <a:endParaRPr lang="en-US" altLang="en-US" sz="100" dirty="0"/>
          </a:p>
          <a:p>
            <a:pPr marL="245745" algn="l" rtl="0" eaLnBrk="0">
              <a:lnSpc>
                <a:spcPct val="84000"/>
              </a:lnSpc>
            </a:pP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G</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P</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T</a:t>
            </a: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4</a:t>
            </a:r>
            <a:endParaRPr lang="en-US" altLang="en-US" sz="1400" dirty="0"/>
          </a:p>
        </p:txBody>
      </p:sp>
      <p:pic>
        <p:nvPicPr>
          <p:cNvPr id="405" name="picture 405"/>
          <p:cNvPicPr>
            <a:picLocks noChangeAspect="1"/>
          </p:cNvPicPr>
          <p:nvPr/>
        </p:nvPicPr>
        <p:blipFill>
          <a:blip r:embed="rId1"/>
          <a:stretch>
            <a:fillRect/>
          </a:stretch>
        </p:blipFill>
        <p:spPr>
          <a:xfrm rot="21600000">
            <a:off x="11441938" y="0"/>
            <a:ext cx="750061" cy="754634"/>
          </a:xfrm>
          <a:prstGeom prst="rect">
            <a:avLst/>
          </a:prstGeom>
        </p:spPr>
      </p:pic>
      <p:sp>
        <p:nvSpPr>
          <p:cNvPr id="406" name="textbox 406"/>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407" name="textbox 407"/>
          <p:cNvSpPr/>
          <p:nvPr/>
        </p:nvSpPr>
        <p:spPr>
          <a:xfrm>
            <a:off x="11820612" y="6593923"/>
            <a:ext cx="118745" cy="11874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6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24</a:t>
            </a:r>
            <a:endParaRPr lang="en-US" altLang="en-US" sz="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8" name="table 408"/>
          <p:cNvGraphicFramePr>
            <a:graphicFrameLocks noGrp="1"/>
          </p:cNvGraphicFramePr>
          <p:nvPr/>
        </p:nvGraphicFramePr>
        <p:xfrm>
          <a:off x="621538" y="1325626"/>
          <a:ext cx="5363209" cy="4759325"/>
        </p:xfrm>
        <a:graphic>
          <a:graphicData uri="http://schemas.openxmlformats.org/drawingml/2006/table">
            <a:tbl>
              <a:tblPr/>
              <a:tblGrid>
                <a:gridCol w="5363209"/>
              </a:tblGrid>
              <a:tr h="4746625">
                <a:tc>
                  <a:txBody>
                    <a:bodyPr/>
                    <a:lstStyle/>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marL="391795" algn="l" rtl="0" eaLnBrk="0">
                        <a:lnSpc>
                          <a:spcPct val="102000"/>
                        </a:lnSpc>
                        <a:spcBef>
                          <a:spcPts val="5"/>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如果一个人摔倒了并且看起来有生命危险，你应该立即尽快帮助</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无论周围有没有其他人。如果他有可能会诬陷你，那么你应该警</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惕</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但也不应该因此而不做出</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任</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何帮助。</a:t>
                      </a:r>
                      <a:endParaRPr lang="en-US" altLang="en-US" sz="1200" dirty="0"/>
                    </a:p>
                    <a:p>
                      <a:pPr marL="391795" indent="0" algn="l" rtl="0" eaLnBrk="0">
                        <a:lnSpc>
                          <a:spcPct val="103000"/>
                        </a:lnSpc>
                        <a:spcBef>
                          <a:spcPts val="131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你担心被诬陷，你可以先把他带到一个安全的地方，并且尽量避</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免与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他进行私人交往或执行任何私人操作。如果他实在有危险，你应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该尽快找到其他人的帮助，并且向当局告诉他们你对这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个人的危险。</a:t>
                      </a:r>
                      <a:endParaRPr lang="en-US" altLang="en-US" sz="1200" dirty="0"/>
                    </a:p>
                    <a:p>
                      <a:pPr algn="l" rtl="0" eaLnBrk="0">
                        <a:lnSpc>
                          <a:spcPct val="101000"/>
                        </a:lnSpc>
                      </a:pPr>
                      <a:endParaRPr lang="en-US" altLang="en-US" sz="1100" dirty="0"/>
                    </a:p>
                    <a:p>
                      <a:pPr marL="391160" indent="3175" algn="l" rtl="0" eaLnBrk="0">
                        <a:lnSpc>
                          <a:spcPct val="102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首先要记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住的是，你的主要责任应该是保护受害人的生命和健康，而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是保护自己的安全。如果你在这种情况下做出了正确的决定，那么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你就不要担心自己被诬陷</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409" name="table 409"/>
          <p:cNvGraphicFramePr>
            <a:graphicFrameLocks noGrp="1"/>
          </p:cNvGraphicFramePr>
          <p:nvPr/>
        </p:nvGraphicFramePr>
        <p:xfrm>
          <a:off x="6274053" y="1330197"/>
          <a:ext cx="5340350" cy="4754879"/>
        </p:xfrm>
        <a:graphic>
          <a:graphicData uri="http://schemas.openxmlformats.org/drawingml/2006/table">
            <a:tbl>
              <a:tblPr/>
              <a:tblGrid>
                <a:gridCol w="5340350"/>
              </a:tblGrid>
              <a:tr h="4742179">
                <a:tc>
                  <a:txBody>
                    <a:bodyPr/>
                    <a:lstStyle/>
                    <a:p>
                      <a:pPr algn="l" rtl="0" eaLnBrk="0">
                        <a:lnSpc>
                          <a:spcPct val="181000"/>
                        </a:lnSpc>
                      </a:pPr>
                      <a:endParaRPr lang="en-US" altLang="en-US" sz="1000" dirty="0"/>
                    </a:p>
                    <a:p>
                      <a:pPr marL="221615" indent="0" algn="l" rtl="0" eaLnBrk="0">
                        <a:lnSpc>
                          <a:spcPct val="103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种情况下，你应该首先考虑救助这个人。尽管存在被诬陷的风险，但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你选择不救助这个人，那么你可能会因为自己的冷漠和自私而受到道</a:t>
                      </a:r>
                      <a:endParaRPr lang="en-US" altLang="en-US" sz="1200" dirty="0"/>
                    </a:p>
                    <a:p>
                      <a:pPr marL="220980" algn="l" rtl="0" eaLnBrk="0">
                        <a:lnSpc>
                          <a:spcPct val="89000"/>
                        </a:lnSpc>
                        <a:spcBef>
                          <a:spcPts val="45"/>
                        </a:spcBef>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德上的谴责，并且可能会对以后的道德感产生</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面影响。</a:t>
                      </a:r>
                      <a:endParaRPr lang="en-US" altLang="en-US" sz="1200" dirty="0"/>
                    </a:p>
                    <a:p>
                      <a:pPr marL="224790" algn="l" rtl="0" eaLnBrk="0">
                        <a:lnSpc>
                          <a:spcPts val="2880"/>
                        </a:lnSpc>
                      </a:pP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为了尽可能减少风险，你可以采取以</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措施：</a:t>
                      </a:r>
                      <a:endParaRPr lang="en-US" altLang="en-US" sz="1200" dirty="0"/>
                    </a:p>
                    <a:p>
                      <a:pPr marL="220980" indent="13970" algn="l" rtl="0" eaLnBrk="0">
                        <a:lnSpc>
                          <a:spcPct val="103000"/>
                        </a:lnSpc>
                        <a:spcBef>
                          <a:spcPts val="144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1.在救助前，尽可能多地记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录自己的行为，例如时间、地点、自己的位置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和该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人的状态等。这些记录可以在以后作为证据，证明你是出于善意救助</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该人</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20345" indent="7620" algn="l" rtl="0" eaLnBrk="0">
                        <a:lnSpc>
                          <a:spcPct val="103000"/>
                        </a:lnSpc>
                        <a:spcBef>
                          <a:spcPts val="131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2.在救助前，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尽可能多地了解该人的情况，例如他是否有家属或朋友，或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者他是否有任何身份证明文件等。这些信息可以帮助你确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认该人的身份，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并且在需要时联系到他的</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家</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人或朋友。</a:t>
                      </a:r>
                      <a:endParaRPr lang="en-US" altLang="en-US" sz="1200" dirty="0"/>
                    </a:p>
                    <a:p>
                      <a:pPr marL="220345" indent="10160" algn="l" rtl="0" eaLnBrk="0">
                        <a:lnSpc>
                          <a:spcPct val="102000"/>
                        </a:lnSpc>
                        <a:spcBef>
                          <a:spcPts val="135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3.在救助时，尽量避免不必要的身体接触，以免引起误会或纠纷。同时</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保自己在公共场合下救助该人，这样可以更容易地找到目击证人证明你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的行为</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22250" indent="-1905" algn="l" rtl="0" eaLnBrk="0">
                        <a:lnSpc>
                          <a:spcPct val="103000"/>
                        </a:lnSpc>
                        <a:spcBef>
                          <a:spcPts val="131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4.在救助后，尽快联系当地的急救机构或警方，向他们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报告该人的情况，</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并提供你所记录的证据和信息。这样可以确保该人得到及时的治疗</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和帮助，</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并且减少你被诬陷的可能性</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0000"/>
                        </a:lnSpc>
                      </a:pPr>
                      <a:endParaRPr lang="en-US" altLang="en-US" sz="1100" dirty="0"/>
                    </a:p>
                    <a:p>
                      <a:pPr marL="222250" indent="-635" algn="l" rtl="0" eaLnBrk="0">
                        <a:lnSpc>
                          <a:spcPct val="104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总之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，尽管救助该人可能会存在风险，但作为一个有良知的人，你应该尽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可能地采取措施来减少风险</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并且尽可能地帮助该人。</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410" name="textbox 410"/>
          <p:cNvSpPr/>
          <p:nvPr/>
        </p:nvSpPr>
        <p:spPr>
          <a:xfrm>
            <a:off x="4260210" y="302138"/>
            <a:ext cx="6475095" cy="504190"/>
          </a:xfrm>
          <a:prstGeom prst="rect">
            <a:avLst/>
          </a:prstGeom>
        </p:spPr>
        <p:txBody>
          <a:bodyPr vert="horz" wrap="square" lIns="0" tIns="0" rIns="0" bIns="0"/>
          <a:lstStyle/>
          <a:p>
            <a:pPr algn="l" rtl="0" eaLnBrk="0">
              <a:lnSpc>
                <a:spcPct val="74000"/>
              </a:lnSpc>
            </a:pPr>
            <a:endParaRPr lang="en-US" altLang="en-US" sz="100" dirty="0"/>
          </a:p>
          <a:p>
            <a:pPr marL="13335" indent="-635" algn="l" rtl="0" eaLnBrk="0">
              <a:lnSpc>
                <a:spcPct val="105000"/>
              </a:lnSpc>
            </a:pPr>
            <a:r>
              <a:rPr sz="1500" spc="60" dirty="0">
                <a:solidFill>
                  <a:srgbClr val="2264B4">
                    <a:alpha val="100000"/>
                  </a:srgbClr>
                </a:solidFill>
                <a:latin typeface="微软雅黑" panose="020B0503020204020204" charset="-122"/>
                <a:ea typeface="微软雅黑" panose="020B0503020204020204" charset="-122"/>
                <a:cs typeface="微软雅黑" panose="020B0503020204020204" charset="-122"/>
              </a:rPr>
              <a:t>有一个人摔倒了，看上去有生命危险，周围也没有别人，</a:t>
            </a:r>
            <a:r>
              <a:rPr sz="1500" spc="6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60" dirty="0">
                <a:solidFill>
                  <a:srgbClr val="2264B4">
                    <a:alpha val="100000"/>
                  </a:srgbClr>
                </a:solidFill>
                <a:latin typeface="微软雅黑" panose="020B0503020204020204" charset="-122"/>
                <a:ea typeface="微软雅黑" panose="020B0503020204020204" charset="-122"/>
                <a:cs typeface="微软雅黑" panose="020B0503020204020204" charset="-122"/>
              </a:rPr>
              <a:t>只有我能帮他</a:t>
            </a:r>
            <a:r>
              <a:rPr sz="15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90" dirty="0">
                <a:solidFill>
                  <a:srgbClr val="2264B4">
                    <a:alpha val="100000"/>
                  </a:srgbClr>
                </a:solidFill>
                <a:latin typeface="微软雅黑" panose="020B0503020204020204" charset="-122"/>
                <a:ea typeface="微软雅黑" panose="020B0503020204020204" charset="-122"/>
                <a:cs typeface="微软雅黑" panose="020B0503020204020204" charset="-122"/>
              </a:rPr>
              <a:t>但是我又怕他诬陷我，我应该怎么做</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1500" dirty="0"/>
          </a:p>
        </p:txBody>
      </p:sp>
      <p:sp>
        <p:nvSpPr>
          <p:cNvPr id="411" name="textbox 411"/>
          <p:cNvSpPr/>
          <p:nvPr/>
        </p:nvSpPr>
        <p:spPr>
          <a:xfrm>
            <a:off x="812082" y="314661"/>
            <a:ext cx="3328670"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基础能力案例介绍--</a:t>
            </a:r>
            <a:r>
              <a:rPr sz="2700" spc="1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pic>
        <p:nvPicPr>
          <p:cNvPr id="412" name="picture 412"/>
          <p:cNvPicPr>
            <a:picLocks noChangeAspect="1"/>
          </p:cNvPicPr>
          <p:nvPr/>
        </p:nvPicPr>
        <p:blipFill>
          <a:blip r:embed="rId1"/>
          <a:stretch>
            <a:fillRect/>
          </a:stretch>
        </p:blipFill>
        <p:spPr>
          <a:xfrm rot="21600000">
            <a:off x="11441938" y="0"/>
            <a:ext cx="750061" cy="754634"/>
          </a:xfrm>
          <a:prstGeom prst="rect">
            <a:avLst/>
          </a:prstGeom>
        </p:spPr>
      </p:pic>
      <p:sp>
        <p:nvSpPr>
          <p:cNvPr id="413" name="textbox 413"/>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414" name="textbox 414"/>
          <p:cNvSpPr/>
          <p:nvPr/>
        </p:nvSpPr>
        <p:spPr>
          <a:xfrm>
            <a:off x="1024127" y="1147572"/>
            <a:ext cx="1224280" cy="400684"/>
          </a:xfrm>
          <a:prstGeom prst="rect">
            <a:avLst/>
          </a:prstGeom>
          <a:solidFill>
            <a:srgbClr val="FFFFFF"/>
          </a:solidFill>
        </p:spPr>
        <p:txBody>
          <a:bodyPr vert="horz" wrap="square" lIns="0" tIns="0" rIns="0" bIns="0"/>
          <a:lstStyle/>
          <a:p>
            <a:pPr algn="l" rtl="0" eaLnBrk="0">
              <a:lnSpc>
                <a:spcPct val="113000"/>
              </a:lnSpc>
            </a:pPr>
            <a:endParaRPr lang="en-US" altLang="en-US" sz="600" dirty="0"/>
          </a:p>
          <a:p>
            <a:pPr marL="125730" algn="l" rtl="0" eaLnBrk="0">
              <a:lnSpc>
                <a:spcPct val="86000"/>
              </a:lnSpc>
              <a:spcBef>
                <a:spcPts val="0"/>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Vicuna</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-1</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B</a:t>
            </a:r>
            <a:endParaRPr lang="en-US" altLang="en-US" sz="1400" dirty="0"/>
          </a:p>
        </p:txBody>
      </p:sp>
      <p:sp>
        <p:nvSpPr>
          <p:cNvPr id="415" name="textbox 415"/>
          <p:cNvSpPr/>
          <p:nvPr/>
        </p:nvSpPr>
        <p:spPr>
          <a:xfrm>
            <a:off x="6656831" y="1147572"/>
            <a:ext cx="1187450" cy="379095"/>
          </a:xfrm>
          <a:prstGeom prst="rect">
            <a:avLst/>
          </a:prstGeom>
          <a:solidFill>
            <a:srgbClr val="FFFFFF"/>
          </a:solidFill>
        </p:spPr>
        <p:txBody>
          <a:bodyPr vert="horz" wrap="square" lIns="0" tIns="0" rIns="0" bIns="0"/>
          <a:lstStyle/>
          <a:p>
            <a:pPr algn="l" rtl="0" eaLnBrk="0">
              <a:lnSpc>
                <a:spcPct val="108000"/>
              </a:lnSpc>
            </a:pPr>
            <a:endParaRPr lang="en-US" altLang="en-US" sz="600" dirty="0"/>
          </a:p>
          <a:p>
            <a:pPr marL="24066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文心</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一言</a:t>
            </a:r>
            <a:endParaRPr lang="en-US" altLang="en-US" sz="1400" dirty="0"/>
          </a:p>
        </p:txBody>
      </p:sp>
      <p:sp>
        <p:nvSpPr>
          <p:cNvPr id="416" name="textbox 416"/>
          <p:cNvSpPr/>
          <p:nvPr/>
        </p:nvSpPr>
        <p:spPr>
          <a:xfrm>
            <a:off x="11820612" y="6593209"/>
            <a:ext cx="118745" cy="11811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6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25</a:t>
            </a:r>
            <a:endParaRPr lang="en-US" altLang="en-US" sz="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7" name="table 417"/>
          <p:cNvGraphicFramePr>
            <a:graphicFrameLocks noGrp="1"/>
          </p:cNvGraphicFramePr>
          <p:nvPr/>
        </p:nvGraphicFramePr>
        <p:xfrm>
          <a:off x="533146" y="1275334"/>
          <a:ext cx="5363209" cy="4759325"/>
        </p:xfrm>
        <a:graphic>
          <a:graphicData uri="http://schemas.openxmlformats.org/drawingml/2006/table">
            <a:tbl>
              <a:tblPr/>
              <a:tblGrid>
                <a:gridCol w="5363209"/>
              </a:tblGrid>
              <a:tr h="4746625">
                <a:tc>
                  <a:txBody>
                    <a:bodyPr/>
                    <a:lstStyle/>
                    <a:p>
                      <a:pPr algn="l" rtl="0" eaLnBrk="0">
                        <a:lnSpc>
                          <a:spcPct val="107000"/>
                        </a:lnSpc>
                      </a:pPr>
                      <a:endParaRPr lang="en-US" altLang="en-US" sz="1000" dirty="0"/>
                    </a:p>
                    <a:p>
                      <a:pPr algn="l" rtl="0" eaLnBrk="0">
                        <a:lnSpc>
                          <a:spcPct val="108000"/>
                        </a:lnSpc>
                      </a:pPr>
                      <a:endParaRPr lang="en-US" altLang="en-US" sz="1000" dirty="0"/>
                    </a:p>
                    <a:p>
                      <a:pPr algn="l" rtl="0" eaLnBrk="0">
                        <a:lnSpc>
                          <a:spcPct val="8000"/>
                        </a:lnSpc>
                      </a:pPr>
                      <a:endParaRPr lang="en-US" altLang="en-US" sz="100" dirty="0"/>
                    </a:p>
                    <a:p>
                      <a:pPr marL="74295" algn="l" rtl="0" eaLnBrk="0">
                        <a:lnSpc>
                          <a:spcPct val="104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种紧急情况下，您应该先评估摔倒者的生命危险程度，并采取适当的措施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来提供帮助。以下是一些</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议：</a:t>
                      </a:r>
                      <a:endParaRPr lang="en-US" altLang="en-US" sz="1200" dirty="0"/>
                    </a:p>
                    <a:p>
                      <a:pPr marL="73025" indent="104775" algn="l" rtl="0" eaLnBrk="0">
                        <a:lnSpc>
                          <a:spcPct val="104000"/>
                        </a:lnSpc>
                        <a:spcBef>
                          <a:spcPts val="132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保持冷静：在这种情况下，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保持冷静是非常重要的。您需要迅速判断摔倒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者的状况，并采取合适的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行动。</a:t>
                      </a:r>
                      <a:endParaRPr lang="en-US" altLang="en-US" sz="1200" dirty="0"/>
                    </a:p>
                    <a:p>
                      <a:pPr marL="74930" indent="96520" algn="l" rtl="0" eaLnBrk="0">
                        <a:lnSpc>
                          <a:spcPct val="103000"/>
                        </a:lnSpc>
                        <a:spcBef>
                          <a:spcPts val="131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拨打急救电话</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：当您确认有人需要紧急医疗救助时，立即拨打当地的急救</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电话(如中</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国的120)。向接警员详细说明现场情况，他们会指导您采取下一步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行动</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74930" indent="97790" algn="l" rtl="0" eaLnBrk="0">
                        <a:lnSpc>
                          <a:spcPct val="104000"/>
                        </a:lnSpc>
                        <a:spcBef>
                          <a:spcPts val="1320"/>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询问是否需要帮助：如果可能的话，靠近摔倒者并询问他们是否</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需要帮助。</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请尊重他们的意愿，如果他们表示不需要帮助，请给予空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间让他们自行处理。</a:t>
                      </a:r>
                      <a:endParaRPr lang="en-US" altLang="en-US" sz="1200" dirty="0"/>
                    </a:p>
                    <a:p>
                      <a:pPr marL="74295" indent="88900" algn="l" rtl="0" eaLnBrk="0">
                        <a:lnSpc>
                          <a:spcPct val="103000"/>
                        </a:lnSpc>
                        <a:spcBef>
                          <a:spcPts val="1330"/>
                        </a:spcBef>
                      </a:pP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提供必要的支持：</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如果摔倒者表示需要帮助，您可以尽力为</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们提供支持。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例如</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，为他们提供一个舒适的位置休息，但要确保您的行为不会让他们误解您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的意图</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79375" indent="95250" algn="l" rtl="0" eaLnBrk="0">
                        <a:lnSpc>
                          <a:spcPct val="104000"/>
                        </a:lnSpc>
                        <a:spcBef>
                          <a:spcPts val="131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5.</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记录事件：在等待急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救人员到来的过程中，您可以记录下事发时间、地点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以及与摔倒者的交流内容等信息。这些信息可</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对后续的调查和解决有帮助。</a:t>
                      </a:r>
                      <a:endParaRPr lang="en-US" altLang="en-US" sz="1200" dirty="0"/>
                    </a:p>
                    <a:p>
                      <a:pPr algn="l" rtl="0" eaLnBrk="0">
                        <a:lnSpc>
                          <a:spcPct val="102000"/>
                        </a:lnSpc>
                      </a:pPr>
                      <a:endParaRPr lang="en-US" altLang="en-US" sz="1100" dirty="0"/>
                    </a:p>
                    <a:p>
                      <a:pPr algn="l" rtl="0" eaLnBrk="0">
                        <a:lnSpc>
                          <a:spcPct val="9000"/>
                        </a:lnSpc>
                      </a:pPr>
                      <a:endParaRPr lang="en-US" altLang="en-US" sz="100" dirty="0"/>
                    </a:p>
                    <a:p>
                      <a:pPr marL="77470" indent="-1905" algn="l" rtl="0" eaLnBrk="0">
                        <a:lnSpc>
                          <a:spcPct val="102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关于诬陷的问题，您应该明确自己的立场并做出正确的选择。</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在这种情况下，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帮助他人应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该是首要任务。如果事后有人因此诬陷您，您可以积极配合调查并</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为自己辩护。同时，了解和掌握相关法律法规，以防止类似情</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况再次发生。</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418" name="table 418"/>
          <p:cNvGraphicFramePr>
            <a:graphicFrameLocks noGrp="1"/>
          </p:cNvGraphicFramePr>
          <p:nvPr/>
        </p:nvGraphicFramePr>
        <p:xfrm>
          <a:off x="6185661" y="1279905"/>
          <a:ext cx="5338444" cy="4754879"/>
        </p:xfrm>
        <a:graphic>
          <a:graphicData uri="http://schemas.openxmlformats.org/drawingml/2006/table">
            <a:tbl>
              <a:tblPr/>
              <a:tblGrid>
                <a:gridCol w="5338444"/>
              </a:tblGrid>
              <a:tr h="4742179">
                <a:tc>
                  <a:txBody>
                    <a:bodyPr/>
                    <a:lstStyle/>
                    <a:p>
                      <a:pPr algn="l" rtl="0" eaLnBrk="0">
                        <a:lnSpc>
                          <a:spcPct val="101000"/>
                        </a:lnSpc>
                      </a:pPr>
                      <a:endParaRPr lang="en-US" altLang="en-US" sz="1000" dirty="0"/>
                    </a:p>
                    <a:p>
                      <a:pPr algn="l" rtl="0" eaLnBrk="0">
                        <a:lnSpc>
                          <a:spcPct val="101000"/>
                        </a:lnSpc>
                      </a:pPr>
                      <a:endParaRPr lang="en-US" altLang="en-US" sz="1000" dirty="0"/>
                    </a:p>
                    <a:p>
                      <a:pPr algn="l" rtl="0" eaLnBrk="0">
                        <a:lnSpc>
                          <a:spcPct val="102000"/>
                        </a:lnSpc>
                      </a:pPr>
                      <a:endParaRPr lang="en-US" altLang="en-US" sz="1000" dirty="0"/>
                    </a:p>
                    <a:p>
                      <a:pPr algn="l" rtl="0" eaLnBrk="0">
                        <a:lnSpc>
                          <a:spcPct val="102000"/>
                        </a:lnSpc>
                      </a:pPr>
                      <a:endParaRPr lang="en-US" altLang="en-US" sz="1000" dirty="0"/>
                    </a:p>
                    <a:p>
                      <a:pPr algn="l" rtl="0" eaLnBrk="0">
                        <a:lnSpc>
                          <a:spcPct val="102000"/>
                        </a:lnSpc>
                      </a:pPr>
                      <a:endParaRPr lang="en-US" altLang="en-US" sz="1000" dirty="0"/>
                    </a:p>
                    <a:p>
                      <a:pPr algn="l" rtl="0" eaLnBrk="0">
                        <a:lnSpc>
                          <a:spcPct val="102000"/>
                        </a:lnSpc>
                      </a:pPr>
                      <a:endParaRPr lang="en-US" altLang="en-US" sz="1000" dirty="0"/>
                    </a:p>
                    <a:p>
                      <a:pPr algn="l" rtl="0" eaLnBrk="0">
                        <a:lnSpc>
                          <a:spcPct val="102000"/>
                        </a:lnSpc>
                      </a:pPr>
                      <a:endParaRPr lang="en-US" altLang="en-US" sz="1000" dirty="0"/>
                    </a:p>
                    <a:p>
                      <a:pPr algn="l" rtl="0" eaLnBrk="0">
                        <a:lnSpc>
                          <a:spcPct val="102000"/>
                        </a:lnSpc>
                      </a:pPr>
                      <a:endParaRPr lang="en-US" altLang="en-US" sz="1000" dirty="0"/>
                    </a:p>
                    <a:p>
                      <a:pPr algn="l" rtl="0" eaLnBrk="0">
                        <a:lnSpc>
                          <a:spcPct val="102000"/>
                        </a:lnSpc>
                      </a:pPr>
                      <a:endParaRPr lang="en-US" altLang="en-US" sz="1000" dirty="0"/>
                    </a:p>
                    <a:p>
                      <a:pPr algn="l" rtl="0" eaLnBrk="0">
                        <a:lnSpc>
                          <a:spcPct val="102000"/>
                        </a:lnSpc>
                      </a:pPr>
                      <a:endParaRPr lang="en-US" altLang="en-US" sz="1000" dirty="0"/>
                    </a:p>
                    <a:p>
                      <a:pPr algn="l" rtl="0" eaLnBrk="0">
                        <a:lnSpc>
                          <a:spcPct val="102000"/>
                        </a:lnSpc>
                      </a:pPr>
                      <a:endParaRPr lang="en-US" altLang="en-US" sz="1000" dirty="0"/>
                    </a:p>
                    <a:p>
                      <a:pPr algn="l" rtl="0" eaLnBrk="0">
                        <a:lnSpc>
                          <a:spcPct val="102000"/>
                        </a:lnSpc>
                      </a:pPr>
                      <a:endParaRPr lang="en-US" altLang="en-US" sz="1000" dirty="0"/>
                    </a:p>
                    <a:p>
                      <a:pPr algn="l" rtl="0" eaLnBrk="0">
                        <a:lnSpc>
                          <a:spcPct val="102000"/>
                        </a:lnSpc>
                      </a:pPr>
                      <a:endParaRPr lang="en-US" altLang="en-US" sz="1000" dirty="0"/>
                    </a:p>
                    <a:p>
                      <a:pPr algn="l" rtl="0" eaLnBrk="0">
                        <a:lnSpc>
                          <a:spcPct val="9000"/>
                        </a:lnSpc>
                      </a:pPr>
                      <a:endParaRPr lang="en-US" altLang="en-US" sz="100" dirty="0"/>
                    </a:p>
                    <a:p>
                      <a:pPr marL="373380" indent="0" algn="l" rtl="0" eaLnBrk="0">
                        <a:lnSpc>
                          <a:spcPct val="104000"/>
                        </a:lnSpc>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作为一个人工智能语言模型，目前我还没有学会如何回答这个问</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题</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我会持续学习，为您提供</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好的服务。</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419" name="textbox 419"/>
          <p:cNvSpPr/>
          <p:nvPr/>
        </p:nvSpPr>
        <p:spPr>
          <a:xfrm>
            <a:off x="4260210" y="302138"/>
            <a:ext cx="6475095" cy="504190"/>
          </a:xfrm>
          <a:prstGeom prst="rect">
            <a:avLst/>
          </a:prstGeom>
        </p:spPr>
        <p:txBody>
          <a:bodyPr vert="horz" wrap="square" lIns="0" tIns="0" rIns="0" bIns="0"/>
          <a:lstStyle/>
          <a:p>
            <a:pPr algn="l" rtl="0" eaLnBrk="0">
              <a:lnSpc>
                <a:spcPct val="74000"/>
              </a:lnSpc>
            </a:pPr>
            <a:endParaRPr lang="en-US" altLang="en-US" sz="100" dirty="0"/>
          </a:p>
          <a:p>
            <a:pPr marL="13335" indent="-635" algn="l" rtl="0" eaLnBrk="0">
              <a:lnSpc>
                <a:spcPct val="105000"/>
              </a:lnSpc>
            </a:pPr>
            <a:r>
              <a:rPr sz="1500" spc="60" dirty="0">
                <a:solidFill>
                  <a:srgbClr val="2264B4">
                    <a:alpha val="100000"/>
                  </a:srgbClr>
                </a:solidFill>
                <a:latin typeface="微软雅黑" panose="020B0503020204020204" charset="-122"/>
                <a:ea typeface="微软雅黑" panose="020B0503020204020204" charset="-122"/>
                <a:cs typeface="微软雅黑" panose="020B0503020204020204" charset="-122"/>
              </a:rPr>
              <a:t>有一个人摔倒了，看上去有生命危险，周围也没有别人，</a:t>
            </a:r>
            <a:r>
              <a:rPr sz="1500" spc="6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60" dirty="0">
                <a:solidFill>
                  <a:srgbClr val="2264B4">
                    <a:alpha val="100000"/>
                  </a:srgbClr>
                </a:solidFill>
                <a:latin typeface="微软雅黑" panose="020B0503020204020204" charset="-122"/>
                <a:ea typeface="微软雅黑" panose="020B0503020204020204" charset="-122"/>
                <a:cs typeface="微软雅黑" panose="020B0503020204020204" charset="-122"/>
              </a:rPr>
              <a:t>只有我能帮他</a:t>
            </a:r>
            <a:r>
              <a:rPr sz="15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90" dirty="0">
                <a:solidFill>
                  <a:srgbClr val="2264B4">
                    <a:alpha val="100000"/>
                  </a:srgbClr>
                </a:solidFill>
                <a:latin typeface="微软雅黑" panose="020B0503020204020204" charset="-122"/>
                <a:ea typeface="微软雅黑" panose="020B0503020204020204" charset="-122"/>
                <a:cs typeface="微软雅黑" panose="020B0503020204020204" charset="-122"/>
              </a:rPr>
              <a:t>但是我又怕他诬陷我，我应该怎么做</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1500" dirty="0"/>
          </a:p>
        </p:txBody>
      </p:sp>
      <p:sp>
        <p:nvSpPr>
          <p:cNvPr id="420" name="textbox 420"/>
          <p:cNvSpPr/>
          <p:nvPr/>
        </p:nvSpPr>
        <p:spPr>
          <a:xfrm>
            <a:off x="812082" y="314661"/>
            <a:ext cx="3328670"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基础能力案例介绍--</a:t>
            </a:r>
            <a:r>
              <a:rPr sz="2700" spc="1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pic>
        <p:nvPicPr>
          <p:cNvPr id="421" name="picture 421"/>
          <p:cNvPicPr>
            <a:picLocks noChangeAspect="1"/>
          </p:cNvPicPr>
          <p:nvPr/>
        </p:nvPicPr>
        <p:blipFill>
          <a:blip r:embed="rId1"/>
          <a:stretch>
            <a:fillRect/>
          </a:stretch>
        </p:blipFill>
        <p:spPr>
          <a:xfrm rot="21600000">
            <a:off x="11441938" y="0"/>
            <a:ext cx="750061" cy="754634"/>
          </a:xfrm>
          <a:prstGeom prst="rect">
            <a:avLst/>
          </a:prstGeom>
        </p:spPr>
      </p:pic>
      <p:sp>
        <p:nvSpPr>
          <p:cNvPr id="422" name="textbox 422"/>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423" name="textbox 423"/>
          <p:cNvSpPr/>
          <p:nvPr/>
        </p:nvSpPr>
        <p:spPr>
          <a:xfrm>
            <a:off x="829055" y="1060703"/>
            <a:ext cx="1224280" cy="379729"/>
          </a:xfrm>
          <a:prstGeom prst="rect">
            <a:avLst/>
          </a:prstGeom>
          <a:solidFill>
            <a:srgbClr val="FFFFFF"/>
          </a:solidFill>
        </p:spPr>
        <p:txBody>
          <a:bodyPr vert="horz" wrap="square" lIns="0" tIns="0" rIns="0" bIns="0"/>
          <a:lstStyle/>
          <a:p>
            <a:pPr algn="l" rtl="0" eaLnBrk="0">
              <a:lnSpc>
                <a:spcPct val="110000"/>
              </a:lnSpc>
            </a:pPr>
            <a:endParaRPr lang="en-US" altLang="en-US" sz="600" dirty="0"/>
          </a:p>
          <a:p>
            <a:pPr marL="436880" algn="l" rtl="0" eaLnBrk="0">
              <a:lnSpc>
                <a:spcPct val="98000"/>
              </a:lnSpc>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星火</a:t>
            </a:r>
            <a:endParaRPr lang="en-US" altLang="en-US" sz="1400" dirty="0"/>
          </a:p>
        </p:txBody>
      </p:sp>
      <p:sp>
        <p:nvSpPr>
          <p:cNvPr id="424" name="textbox 424"/>
          <p:cNvSpPr/>
          <p:nvPr/>
        </p:nvSpPr>
        <p:spPr>
          <a:xfrm>
            <a:off x="6545580" y="1101852"/>
            <a:ext cx="1188719" cy="379729"/>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23939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通</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义千问</a:t>
            </a:r>
            <a:endParaRPr lang="en-US" altLang="en-US" sz="1400" dirty="0"/>
          </a:p>
        </p:txBody>
      </p:sp>
      <p:sp>
        <p:nvSpPr>
          <p:cNvPr id="425" name="textbox 425"/>
          <p:cNvSpPr/>
          <p:nvPr/>
        </p:nvSpPr>
        <p:spPr>
          <a:xfrm>
            <a:off x="11820612" y="6593617"/>
            <a:ext cx="118745" cy="117475"/>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5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26</a:t>
            </a:r>
            <a:endParaRPr lang="en-US" altLang="en-US" sz="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6" name="table 426"/>
          <p:cNvGraphicFramePr>
            <a:graphicFrameLocks noGrp="1"/>
          </p:cNvGraphicFramePr>
          <p:nvPr/>
        </p:nvGraphicFramePr>
        <p:xfrm>
          <a:off x="533146" y="1354582"/>
          <a:ext cx="5363209" cy="4759325"/>
        </p:xfrm>
        <a:graphic>
          <a:graphicData uri="http://schemas.openxmlformats.org/drawingml/2006/table">
            <a:tbl>
              <a:tblPr/>
              <a:tblGrid>
                <a:gridCol w="5363209"/>
              </a:tblGrid>
              <a:tr h="4746625">
                <a:tc>
                  <a:txBody>
                    <a:bodyPr/>
                    <a:lstStyle/>
                    <a:p>
                      <a:pPr algn="l" rtl="0" eaLnBrk="0">
                        <a:lnSpc>
                          <a:spcPct val="117000"/>
                        </a:lnSpc>
                      </a:pPr>
                      <a:endParaRPr lang="en-US" altLang="en-US" sz="1000" dirty="0"/>
                    </a:p>
                    <a:p>
                      <a:pPr algn="l" rtl="0" eaLnBrk="0">
                        <a:lnSpc>
                          <a:spcPct val="118000"/>
                        </a:lnSpc>
                      </a:pPr>
                      <a:endParaRPr lang="en-US" altLang="en-US" sz="1000" dirty="0"/>
                    </a:p>
                    <a:p>
                      <a:pPr algn="l" rtl="0" eaLnBrk="0">
                        <a:lnSpc>
                          <a:spcPct val="118000"/>
                        </a:lnSpc>
                      </a:pPr>
                      <a:endParaRPr lang="en-US" altLang="en-US" sz="1000" dirty="0"/>
                    </a:p>
                    <a:p>
                      <a:pPr algn="l" rtl="0" eaLnBrk="0">
                        <a:lnSpc>
                          <a:spcPct val="118000"/>
                        </a:lnSpc>
                      </a:pPr>
                      <a:endParaRPr lang="en-US" altLang="en-US" sz="1000" dirty="0"/>
                    </a:p>
                    <a:p>
                      <a:pPr marL="234315" indent="-635" algn="l" rtl="0" eaLnBrk="0">
                        <a:lnSpc>
                          <a:spcPct val="104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有人摔倒了,而且周围没有其他人可以帮忙,你可以尝试以下步骤来帮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助他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们:</a:t>
                      </a:r>
                      <a:endParaRPr lang="en-US" altLang="en-US" sz="1200" dirty="0"/>
                    </a:p>
                    <a:p>
                      <a:pPr marL="247650" algn="l" rtl="0" eaLnBrk="0">
                        <a:lnSpc>
                          <a:spcPct val="97000"/>
                        </a:lnSpc>
                        <a:spcBef>
                          <a:spcPts val="1475"/>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立即拨打紧急电话,如911等,通知当地的急救人员或警察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34315" indent="6985" algn="l" rtl="0" eaLnBrk="0">
                        <a:lnSpc>
                          <a:spcPct val="103000"/>
                        </a:lnSpc>
                        <a:spcBef>
                          <a:spcPts val="132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在等待急救人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员或警察到达之前,尝试扶起他们,确保他们没有其他受伤</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或不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适。如果不确定他们是否需要帮助,可以询问他们是否需要紧急医疗</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援助</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33680" indent="8890" algn="l" rtl="0" eaLnBrk="0">
                        <a:lnSpc>
                          <a:spcPct val="99000"/>
                        </a:lnSpc>
                        <a:spcBef>
                          <a:spcPts val="148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如果他们意识清</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醒并且同意你帮助他们,可以询问他们是否需要任何帮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助,</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如提供紧急医疗援助,或者是否需要他们去某个地方等待急救人员。如</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果他们同意,你可以提供</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需的帮助。</a:t>
                      </a:r>
                      <a:endParaRPr lang="en-US" altLang="en-US" sz="1200" dirty="0"/>
                    </a:p>
                    <a:p>
                      <a:pPr marL="232410" indent="635" algn="l" rtl="0" eaLnBrk="0">
                        <a:lnSpc>
                          <a:spcPct val="103000"/>
                        </a:lnSpc>
                        <a:spcBef>
                          <a:spcPts val="131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如果他们认为你帮助他们的方式或行动可能会给他们带来不必要的风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险</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或不便,他们可以随时要求你停止帮助。如果他们诬陷你,你可以尽量提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供证据来证明你的清白。</a:t>
                      </a:r>
                      <a:endParaRPr lang="en-US" altLang="en-US" sz="1200" dirty="0"/>
                    </a:p>
                    <a:p>
                      <a:pPr algn="l" rtl="0" eaLnBrk="0">
                        <a:lnSpc>
                          <a:spcPct val="108000"/>
                        </a:lnSpc>
                      </a:pPr>
                      <a:endParaRPr lang="en-US" altLang="en-US" sz="1000" dirty="0"/>
                    </a:p>
                    <a:p>
                      <a:pPr marL="233045" indent="635" algn="l" rtl="0" eaLnBrk="0">
                        <a:lnSpc>
                          <a:spcPct val="105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总之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,当有人需要帮助时,最重要的是保持冷静,并采取适当的行动,以确保</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他们的安全和福</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427" name="table 427"/>
          <p:cNvGraphicFramePr>
            <a:graphicFrameLocks noGrp="1"/>
          </p:cNvGraphicFramePr>
          <p:nvPr/>
        </p:nvGraphicFramePr>
        <p:xfrm>
          <a:off x="6185661" y="1359153"/>
          <a:ext cx="5338444" cy="4754879"/>
        </p:xfrm>
        <a:graphic>
          <a:graphicData uri="http://schemas.openxmlformats.org/drawingml/2006/table">
            <a:tbl>
              <a:tblPr/>
              <a:tblGrid>
                <a:gridCol w="5338444"/>
              </a:tblGrid>
              <a:tr h="4742179">
                <a:tc>
                  <a:txBody>
                    <a:bodyPr/>
                    <a:lstStyle/>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4000"/>
                        </a:lnSpc>
                      </a:pPr>
                      <a:endParaRPr lang="en-US" altLang="en-US" sz="1000" dirty="0"/>
                    </a:p>
                    <a:p>
                      <a:pPr marL="450850" indent="1270" algn="l" rtl="0" eaLnBrk="0">
                        <a:lnSpc>
                          <a:spcPct val="150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种情况下，你应该先评估伤者的状况，如果情况紧急，需要立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采取行动。如果你有急救知识，可以先进行急救处理，如进行心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复苏、止血等。如果伤者需要紧急就医，你可以拨打急救电话或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联系当地的医疗机构。</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在行动之前，你可以先向</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伤</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者表明你的意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图</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，询问他是否需要帮助。如果他同意，你可以开始行动。如果他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拒绝，你可以尊重他的决定，不要强行干涉。</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如果你担</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心被诬陷，</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可以先拍摄现场的照片或视频，记录下你的行动过程，以备后续</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证明。同时，你也可以寻求周围人的帮助，让他们为你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作证。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要的是，不要因为担心被诬陷而放弃帮助他人。如果你认为自己</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能力帮助他人，那么就勇敢地伸出援手，不要让自己的恐惧阻碍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你行善</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428" name="textbox 428"/>
          <p:cNvSpPr/>
          <p:nvPr/>
        </p:nvSpPr>
        <p:spPr>
          <a:xfrm>
            <a:off x="4260210" y="302138"/>
            <a:ext cx="6475095" cy="504190"/>
          </a:xfrm>
          <a:prstGeom prst="rect">
            <a:avLst/>
          </a:prstGeom>
        </p:spPr>
        <p:txBody>
          <a:bodyPr vert="horz" wrap="square" lIns="0" tIns="0" rIns="0" bIns="0"/>
          <a:lstStyle/>
          <a:p>
            <a:pPr algn="l" rtl="0" eaLnBrk="0">
              <a:lnSpc>
                <a:spcPct val="74000"/>
              </a:lnSpc>
            </a:pPr>
            <a:endParaRPr lang="en-US" altLang="en-US" sz="100" dirty="0"/>
          </a:p>
          <a:p>
            <a:pPr marL="13335" indent="-635" algn="l" rtl="0" eaLnBrk="0">
              <a:lnSpc>
                <a:spcPct val="105000"/>
              </a:lnSpc>
            </a:pPr>
            <a:r>
              <a:rPr sz="1500" spc="60" dirty="0">
                <a:solidFill>
                  <a:srgbClr val="2264B4">
                    <a:alpha val="100000"/>
                  </a:srgbClr>
                </a:solidFill>
                <a:latin typeface="微软雅黑" panose="020B0503020204020204" charset="-122"/>
                <a:ea typeface="微软雅黑" panose="020B0503020204020204" charset="-122"/>
                <a:cs typeface="微软雅黑" panose="020B0503020204020204" charset="-122"/>
              </a:rPr>
              <a:t>有一个人摔倒了，看上去有生命危险，周围也没有别人，</a:t>
            </a:r>
            <a:r>
              <a:rPr sz="1500" spc="6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60" dirty="0">
                <a:solidFill>
                  <a:srgbClr val="2264B4">
                    <a:alpha val="100000"/>
                  </a:srgbClr>
                </a:solidFill>
                <a:latin typeface="微软雅黑" panose="020B0503020204020204" charset="-122"/>
                <a:ea typeface="微软雅黑" panose="020B0503020204020204" charset="-122"/>
                <a:cs typeface="微软雅黑" panose="020B0503020204020204" charset="-122"/>
              </a:rPr>
              <a:t>只有我能帮他</a:t>
            </a:r>
            <a:r>
              <a:rPr sz="15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90" dirty="0">
                <a:solidFill>
                  <a:srgbClr val="2264B4">
                    <a:alpha val="100000"/>
                  </a:srgbClr>
                </a:solidFill>
                <a:latin typeface="微软雅黑" panose="020B0503020204020204" charset="-122"/>
                <a:ea typeface="微软雅黑" panose="020B0503020204020204" charset="-122"/>
                <a:cs typeface="微软雅黑" panose="020B0503020204020204" charset="-122"/>
              </a:rPr>
              <a:t>但是我又怕他诬陷我，我应该怎么做</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1500" dirty="0"/>
          </a:p>
        </p:txBody>
      </p:sp>
      <p:sp>
        <p:nvSpPr>
          <p:cNvPr id="429" name="textbox 429"/>
          <p:cNvSpPr/>
          <p:nvPr/>
        </p:nvSpPr>
        <p:spPr>
          <a:xfrm>
            <a:off x="812082" y="314661"/>
            <a:ext cx="3328670"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基础能力案例介绍--</a:t>
            </a:r>
            <a:r>
              <a:rPr sz="2700" spc="1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pic>
        <p:nvPicPr>
          <p:cNvPr id="430" name="picture 430"/>
          <p:cNvPicPr>
            <a:picLocks noChangeAspect="1"/>
          </p:cNvPicPr>
          <p:nvPr/>
        </p:nvPicPr>
        <p:blipFill>
          <a:blip r:embed="rId1"/>
          <a:stretch>
            <a:fillRect/>
          </a:stretch>
        </p:blipFill>
        <p:spPr>
          <a:xfrm rot="21600000">
            <a:off x="11441938" y="0"/>
            <a:ext cx="750061" cy="754634"/>
          </a:xfrm>
          <a:prstGeom prst="rect">
            <a:avLst/>
          </a:prstGeom>
        </p:spPr>
      </p:pic>
      <p:sp>
        <p:nvSpPr>
          <p:cNvPr id="431" name="textbox 431"/>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432" name="textbox 432"/>
          <p:cNvSpPr/>
          <p:nvPr/>
        </p:nvSpPr>
        <p:spPr>
          <a:xfrm>
            <a:off x="740663" y="1181100"/>
            <a:ext cx="1224280" cy="400684"/>
          </a:xfrm>
          <a:prstGeom prst="rect">
            <a:avLst/>
          </a:prstGeom>
          <a:solidFill>
            <a:srgbClr val="FFFFFF"/>
          </a:solidFill>
        </p:spPr>
        <p:txBody>
          <a:bodyPr vert="horz" wrap="square" lIns="0" tIns="0" rIns="0" bIns="0"/>
          <a:lstStyle/>
          <a:p>
            <a:pPr algn="l" rtl="0" eaLnBrk="0">
              <a:lnSpc>
                <a:spcPct val="111000"/>
              </a:lnSpc>
            </a:pPr>
            <a:endParaRPr lang="en-US" altLang="en-US" sz="600" dirty="0"/>
          </a:p>
          <a:p>
            <a:pPr marL="224790" algn="l" rtl="0" eaLnBrk="0">
              <a:lnSpc>
                <a:spcPct val="87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Chat</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GLM</a:t>
            </a:r>
            <a:endParaRPr lang="en-US" altLang="en-US" sz="1400" dirty="0"/>
          </a:p>
        </p:txBody>
      </p:sp>
      <p:sp>
        <p:nvSpPr>
          <p:cNvPr id="433" name="textbox 433"/>
          <p:cNvSpPr/>
          <p:nvPr/>
        </p:nvSpPr>
        <p:spPr>
          <a:xfrm>
            <a:off x="6554723" y="1185672"/>
            <a:ext cx="1188719" cy="379729"/>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41973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商量</a:t>
            </a:r>
            <a:endParaRPr lang="en-US" altLang="en-US" sz="1400" dirty="0"/>
          </a:p>
        </p:txBody>
      </p:sp>
      <p:sp>
        <p:nvSpPr>
          <p:cNvPr id="434" name="textbox 434"/>
          <p:cNvSpPr/>
          <p:nvPr/>
        </p:nvSpPr>
        <p:spPr>
          <a:xfrm>
            <a:off x="11820612" y="6593923"/>
            <a:ext cx="118745" cy="117475"/>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5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27</a:t>
            </a:r>
            <a:endParaRPr lang="en-US" altLang="en-US" sz="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 name="picture 435"/>
          <p:cNvPicPr>
            <a:picLocks noChangeAspect="1"/>
          </p:cNvPicPr>
          <p:nvPr/>
        </p:nvPicPr>
        <p:blipFill>
          <a:blip r:embed="rId1"/>
          <a:stretch>
            <a:fillRect/>
          </a:stretch>
        </p:blipFill>
        <p:spPr>
          <a:xfrm rot="21600000">
            <a:off x="0" y="2587752"/>
            <a:ext cx="5943600" cy="3712463"/>
          </a:xfrm>
          <a:prstGeom prst="rect">
            <a:avLst/>
          </a:prstGeom>
        </p:spPr>
      </p:pic>
      <p:sp>
        <p:nvSpPr>
          <p:cNvPr id="436" name="textbox 436"/>
          <p:cNvSpPr/>
          <p:nvPr/>
        </p:nvSpPr>
        <p:spPr>
          <a:xfrm>
            <a:off x="486181" y="1079601"/>
            <a:ext cx="10698480" cy="686434"/>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1000"/>
              </a:lnSpc>
            </a:pPr>
            <a:r>
              <a:rPr sz="1800" spc="10" dirty="0">
                <a:solidFill>
                  <a:srgbClr val="000000">
                    <a:alpha val="100000"/>
                  </a:srgbClr>
                </a:solidFill>
                <a:latin typeface="Arial" panose="020B0604020202020204"/>
                <a:ea typeface="Arial" panose="020B0604020202020204"/>
                <a:cs typeface="Arial" panose="020B0604020202020204"/>
              </a:rPr>
              <a:t>•</a:t>
            </a:r>
            <a:r>
              <a:rPr sz="1800" spc="10" dirty="0">
                <a:solidFill>
                  <a:srgbClr val="000000">
                    <a:alpha val="100000"/>
                  </a:srgbClr>
                </a:solidFill>
                <a:latin typeface="Arial" panose="020B0604020202020204"/>
                <a:ea typeface="Arial" panose="020B0604020202020204"/>
                <a:cs typeface="Arial" panose="020B0604020202020204"/>
              </a:rPr>
              <a:t>   </a:t>
            </a:r>
            <a:r>
              <a:rPr sz="1800" spc="1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在智商测试部分，百度文心一言在该环节意外超过</a:t>
            </a:r>
            <a:r>
              <a:rPr sz="1800" b="1" spc="0" dirty="0">
                <a:solidFill>
                  <a:srgbClr val="000000">
                    <a:alpha val="100000"/>
                  </a:srgbClr>
                </a:solidFill>
                <a:latin typeface="等线" panose="02010600030101010101" charset="-122"/>
                <a:ea typeface="等线" panose="02010600030101010101" charset="-122"/>
                <a:cs typeface="等线" panose="02010600030101010101" charset="-122"/>
              </a:rPr>
              <a:t>ChatGPT</a:t>
            </a:r>
            <a:r>
              <a:rPr sz="1800" b="1" spc="10" dirty="0">
                <a:solidFill>
                  <a:srgbClr val="000000">
                    <a:alpha val="100000"/>
                  </a:srgbClr>
                </a:solidFill>
                <a:latin typeface="等线" panose="02010600030101010101" charset="-122"/>
                <a:ea typeface="等线" panose="02010600030101010101" charset="-122"/>
                <a:cs typeface="等线" panose="02010600030101010101" charset="-122"/>
              </a:rPr>
              <a:t>3.5</a:t>
            </a:r>
            <a:r>
              <a:rPr sz="1800" spc="1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，表现突出，阿里巴巴通义</a:t>
            </a:r>
            <a:r>
              <a:rPr sz="1800" spc="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千问分数接近</a:t>
            </a:r>
            <a:endParaRPr lang="en-US" altLang="en-US" sz="1800" dirty="0"/>
          </a:p>
          <a:p>
            <a:pPr marL="298450" algn="l" rtl="0" eaLnBrk="0">
              <a:lnSpc>
                <a:spcPts val="3075"/>
              </a:lnSpc>
            </a:pPr>
            <a:r>
              <a:rPr sz="1800" b="1" spc="-40" dirty="0">
                <a:solidFill>
                  <a:srgbClr val="000000">
                    <a:alpha val="100000"/>
                  </a:srgbClr>
                </a:solidFill>
                <a:latin typeface="等线" panose="02010600030101010101" charset="-122"/>
                <a:ea typeface="等线" panose="02010600030101010101" charset="-122"/>
                <a:cs typeface="等线" panose="02010600030101010101" charset="-122"/>
              </a:rPr>
              <a:t>GPT3.5</a:t>
            </a:r>
            <a:r>
              <a:rPr sz="1800" spc="-4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，商汤商量、讯飞星火、智谱</a:t>
            </a:r>
            <a:r>
              <a:rPr sz="1800" b="1" spc="-40" dirty="0">
                <a:solidFill>
                  <a:srgbClr val="000000">
                    <a:alpha val="100000"/>
                  </a:srgbClr>
                </a:solidFill>
                <a:latin typeface="等线" panose="02010600030101010101" charset="-122"/>
                <a:ea typeface="等线" panose="02010600030101010101" charset="-122"/>
                <a:cs typeface="等线" panose="02010600030101010101" charset="-122"/>
              </a:rPr>
              <a:t>ChatGLM</a:t>
            </a:r>
            <a:r>
              <a:rPr sz="1800" spc="-4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表现尚佳；</a:t>
            </a:r>
            <a:r>
              <a:rPr sz="1800" spc="-40" dirty="0">
                <a:solidFill>
                  <a:srgbClr val="000000">
                    <a:alpha val="100000"/>
                  </a:srgbClr>
                </a:solidFill>
                <a:latin typeface="仿宋" panose="02010609060101010101" charset="-122"/>
                <a:ea typeface="仿宋" panose="02010609060101010101" charset="-122"/>
                <a:cs typeface="仿宋" panose="02010609060101010101" charset="-122"/>
              </a:rPr>
              <a:t> </a:t>
            </a:r>
            <a:r>
              <a:rPr sz="1800" b="1" spc="-40" dirty="0">
                <a:solidFill>
                  <a:srgbClr val="000000">
                    <a:alpha val="100000"/>
                  </a:srgbClr>
                </a:solidFill>
                <a:latin typeface="等线" panose="02010600030101010101" charset="-122"/>
                <a:ea typeface="等线" panose="02010600030101010101" charset="-122"/>
                <a:cs typeface="等线" panose="02010600030101010101" charset="-122"/>
              </a:rPr>
              <a:t>Vi</a:t>
            </a:r>
            <a:r>
              <a:rPr sz="1800" b="1" spc="-30" dirty="0">
                <a:solidFill>
                  <a:srgbClr val="000000">
                    <a:alpha val="100000"/>
                  </a:srgbClr>
                </a:solidFill>
                <a:latin typeface="等线" panose="02010600030101010101" charset="-122"/>
                <a:ea typeface="等线" panose="02010600030101010101" charset="-122"/>
                <a:cs typeface="等线" panose="02010600030101010101" charset="-122"/>
              </a:rPr>
              <a:t>c</a:t>
            </a:r>
            <a:r>
              <a:rPr sz="1800" b="1" spc="0" dirty="0">
                <a:solidFill>
                  <a:srgbClr val="000000">
                    <a:alpha val="100000"/>
                  </a:srgbClr>
                </a:solidFill>
                <a:latin typeface="等线" panose="02010600030101010101" charset="-122"/>
                <a:ea typeface="等线" panose="02010600030101010101" charset="-122"/>
                <a:cs typeface="等线" panose="02010600030101010101" charset="-122"/>
              </a:rPr>
              <a:t>una</a:t>
            </a:r>
            <a:r>
              <a:rPr sz="1800" b="1" spc="-40" dirty="0">
                <a:solidFill>
                  <a:srgbClr val="000000">
                    <a:alpha val="100000"/>
                  </a:srgbClr>
                </a:solidFill>
                <a:latin typeface="等线" panose="02010600030101010101" charset="-122"/>
                <a:ea typeface="等线" panose="02010600030101010101" charset="-122"/>
                <a:cs typeface="等线" panose="02010600030101010101" charset="-122"/>
              </a:rPr>
              <a:t>-13</a:t>
            </a:r>
            <a:r>
              <a:rPr sz="1800" b="1" spc="0" dirty="0">
                <a:solidFill>
                  <a:srgbClr val="000000">
                    <a:alpha val="100000"/>
                  </a:srgbClr>
                </a:solidFill>
                <a:latin typeface="等线" panose="02010600030101010101" charset="-122"/>
                <a:ea typeface="等线" panose="02010600030101010101" charset="-122"/>
                <a:cs typeface="等线" panose="02010600030101010101" charset="-122"/>
              </a:rPr>
              <a:t>B</a:t>
            </a:r>
            <a:r>
              <a:rPr sz="1800" spc="-4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表现有待改进。</a:t>
            </a:r>
            <a:endParaRPr lang="en-US" altLang="en-US" sz="1800" dirty="0"/>
          </a:p>
        </p:txBody>
      </p:sp>
      <p:sp>
        <p:nvSpPr>
          <p:cNvPr id="437" name="textbox 437"/>
          <p:cNvSpPr/>
          <p:nvPr/>
        </p:nvSpPr>
        <p:spPr>
          <a:xfrm>
            <a:off x="-9194" y="6375603"/>
            <a:ext cx="12218034" cy="437515"/>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7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注1：</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基于评测条件、评测时间等限制，本次评测最终结果不可避免存在一定主观性，未来将进一步优化完善评测模型，提供更精确结果</a:t>
            </a:r>
            <a:endParaRPr lang="en-US" altLang="en-US" sz="1200" dirty="0"/>
          </a:p>
          <a:p>
            <a:pPr marL="12700" algn="l" rtl="0" eaLnBrk="0">
              <a:lnSpc>
                <a:spcPts val="1525"/>
              </a:lnSpc>
              <a:spcBef>
                <a:spcPts val="32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注2：G</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PT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GPT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3.5对部分中国语境问题</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如“</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请问以下逻辑是否成立：“有些石头不是鱼，有些石头是姐妹，所以有些姐妹不是鱼”回答，或受语言影响，分数低于中国大模型</a:t>
            </a:r>
            <a:r>
              <a:rPr sz="1200" spc="-10" baseline="64000" dirty="0">
                <a:solidFill>
                  <a:srgbClr val="000000">
                    <a:alpha val="100000"/>
                  </a:srgbClr>
                </a:solidFill>
                <a:latin typeface="楷体" panose="02010609060101010101" charset="-122"/>
                <a:ea typeface="楷体" panose="02010609060101010101" charset="-122"/>
                <a:cs typeface="楷体" panose="02010609060101010101" charset="-122"/>
              </a:rPr>
              <a:t>28</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回答</a:t>
            </a:r>
            <a:endParaRPr lang="en-US" altLang="en-US" sz="1200" dirty="0"/>
          </a:p>
        </p:txBody>
      </p:sp>
      <p:grpSp>
        <p:nvGrpSpPr>
          <p:cNvPr id="36" name="group 36"/>
          <p:cNvGrpSpPr/>
          <p:nvPr/>
        </p:nvGrpSpPr>
        <p:grpSpPr>
          <a:xfrm rot="21600000">
            <a:off x="6582156" y="3470147"/>
            <a:ext cx="1520951" cy="1857755"/>
            <a:chOff x="0" y="0"/>
            <a:chExt cx="1520951" cy="1857755"/>
          </a:xfrm>
        </p:grpSpPr>
        <p:pic>
          <p:nvPicPr>
            <p:cNvPr id="438" name="picture 438"/>
            <p:cNvPicPr>
              <a:picLocks noChangeAspect="1"/>
            </p:cNvPicPr>
            <p:nvPr/>
          </p:nvPicPr>
          <p:blipFill>
            <a:blip r:embed="rId2"/>
            <a:stretch>
              <a:fillRect/>
            </a:stretch>
          </p:blipFill>
          <p:spPr>
            <a:xfrm rot="21600000">
              <a:off x="0" y="0"/>
              <a:ext cx="1520951" cy="1857755"/>
            </a:xfrm>
            <a:prstGeom prst="rect">
              <a:avLst/>
            </a:prstGeom>
          </p:spPr>
        </p:pic>
        <p:sp>
          <p:nvSpPr>
            <p:cNvPr id="439" name="textbox 439"/>
            <p:cNvSpPr/>
            <p:nvPr/>
          </p:nvSpPr>
          <p:spPr>
            <a:xfrm>
              <a:off x="-12700" y="-12700"/>
              <a:ext cx="1546860" cy="1910079"/>
            </a:xfrm>
            <a:prstGeom prst="rect">
              <a:avLst/>
            </a:prstGeom>
          </p:spPr>
          <p:txBody>
            <a:bodyPr vert="horz" wrap="square" lIns="0" tIns="0" rIns="0" bIns="0"/>
            <a:lstStyle/>
            <a:p>
              <a:pPr algn="l" rtl="0" eaLnBrk="0">
                <a:lnSpc>
                  <a:spcPct val="131000"/>
                </a:lnSpc>
              </a:pPr>
              <a:endParaRPr lang="en-US" altLang="en-US" sz="200" dirty="0"/>
            </a:p>
            <a:p>
              <a:pPr algn="r" rtl="0" eaLnBrk="0">
                <a:lnSpc>
                  <a:spcPct val="73000"/>
                </a:lnSpc>
                <a:spcBef>
                  <a:spcPts val="0"/>
                </a:spcBef>
              </a:pPr>
              <a:r>
                <a:rPr sz="900" spc="-20" dirty="0">
                  <a:solidFill>
                    <a:srgbClr val="404040">
                      <a:alpha val="100000"/>
                    </a:srgbClr>
                  </a:solidFill>
                  <a:latin typeface="Calibri" panose="020F0502020204030204"/>
                  <a:ea typeface="Calibri" panose="020F0502020204030204"/>
                  <a:cs typeface="Calibri" panose="020F0502020204030204"/>
                </a:rPr>
                <a:t>35</a:t>
              </a:r>
              <a:r>
                <a:rPr sz="900" spc="0" dirty="0">
                  <a:solidFill>
                    <a:srgbClr val="404040">
                      <a:alpha val="100000"/>
                    </a:srgbClr>
                  </a:solidFill>
                  <a:latin typeface="Calibri" panose="020F0502020204030204"/>
                  <a:ea typeface="Calibri" panose="020F0502020204030204"/>
                  <a:cs typeface="Calibri" panose="020F0502020204030204"/>
                </a:rPr>
                <a:t>5</a:t>
              </a:r>
              <a:endParaRPr lang="en-US" altLang="en-US" sz="900" dirty="0"/>
            </a:p>
          </p:txBody>
        </p:sp>
      </p:grpSp>
      <p:sp>
        <p:nvSpPr>
          <p:cNvPr id="440" name="textbox 440"/>
          <p:cNvSpPr/>
          <p:nvPr/>
        </p:nvSpPr>
        <p:spPr>
          <a:xfrm>
            <a:off x="815278" y="314661"/>
            <a:ext cx="3214370" cy="436244"/>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智商测试指数及述</a:t>
            </a:r>
            <a:r>
              <a:rPr sz="2700" spc="8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评</a:t>
            </a:r>
            <a:endParaRPr lang="en-US" altLang="en-US" sz="2700" dirty="0"/>
          </a:p>
        </p:txBody>
      </p:sp>
      <p:pic>
        <p:nvPicPr>
          <p:cNvPr id="441" name="picture 441"/>
          <p:cNvPicPr>
            <a:picLocks noChangeAspect="1"/>
          </p:cNvPicPr>
          <p:nvPr/>
        </p:nvPicPr>
        <p:blipFill>
          <a:blip r:embed="rId3"/>
          <a:stretch>
            <a:fillRect/>
          </a:stretch>
        </p:blipFill>
        <p:spPr>
          <a:xfrm rot="21600000">
            <a:off x="7484871" y="5445886"/>
            <a:ext cx="1143635" cy="691235"/>
          </a:xfrm>
          <a:prstGeom prst="rect">
            <a:avLst/>
          </a:prstGeom>
        </p:spPr>
      </p:pic>
      <p:pic>
        <p:nvPicPr>
          <p:cNvPr id="442" name="picture 442"/>
          <p:cNvPicPr>
            <a:picLocks noChangeAspect="1"/>
          </p:cNvPicPr>
          <p:nvPr/>
        </p:nvPicPr>
        <p:blipFill>
          <a:blip r:embed="rId4"/>
          <a:stretch>
            <a:fillRect/>
          </a:stretch>
        </p:blipFill>
        <p:spPr>
          <a:xfrm rot="21600000">
            <a:off x="6245225" y="5454269"/>
            <a:ext cx="1067689" cy="687349"/>
          </a:xfrm>
          <a:prstGeom prst="rect">
            <a:avLst/>
          </a:prstGeom>
        </p:spPr>
      </p:pic>
      <p:pic>
        <p:nvPicPr>
          <p:cNvPr id="443" name="picture 443"/>
          <p:cNvPicPr>
            <a:picLocks noChangeAspect="1"/>
          </p:cNvPicPr>
          <p:nvPr/>
        </p:nvPicPr>
        <p:blipFill>
          <a:blip r:embed="rId5"/>
          <a:stretch>
            <a:fillRect/>
          </a:stretch>
        </p:blipFill>
        <p:spPr>
          <a:xfrm rot="21600000">
            <a:off x="9470517" y="5494020"/>
            <a:ext cx="860170" cy="671360"/>
          </a:xfrm>
          <a:prstGeom prst="rect">
            <a:avLst/>
          </a:prstGeom>
        </p:spPr>
      </p:pic>
      <p:pic>
        <p:nvPicPr>
          <p:cNvPr id="444" name="picture 444"/>
          <p:cNvPicPr>
            <a:picLocks noChangeAspect="1"/>
          </p:cNvPicPr>
          <p:nvPr/>
        </p:nvPicPr>
        <p:blipFill>
          <a:blip r:embed="rId6"/>
          <a:stretch>
            <a:fillRect/>
          </a:stretch>
        </p:blipFill>
        <p:spPr>
          <a:xfrm rot="21600000">
            <a:off x="11441938" y="0"/>
            <a:ext cx="750061" cy="754634"/>
          </a:xfrm>
          <a:prstGeom prst="rect">
            <a:avLst/>
          </a:prstGeom>
        </p:spPr>
      </p:pic>
      <p:sp>
        <p:nvSpPr>
          <p:cNvPr id="445" name="textbox 445"/>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grpSp>
        <p:nvGrpSpPr>
          <p:cNvPr id="38" name="group 38"/>
          <p:cNvGrpSpPr/>
          <p:nvPr/>
        </p:nvGrpSpPr>
        <p:grpSpPr>
          <a:xfrm rot="21600000">
            <a:off x="8555735" y="3595890"/>
            <a:ext cx="205740" cy="1732013"/>
            <a:chOff x="0" y="0"/>
            <a:chExt cx="205740" cy="1732013"/>
          </a:xfrm>
        </p:grpSpPr>
        <p:sp>
          <p:nvSpPr>
            <p:cNvPr id="446" name="rect"/>
            <p:cNvSpPr/>
            <p:nvPr/>
          </p:nvSpPr>
          <p:spPr>
            <a:xfrm>
              <a:off x="0" y="160769"/>
              <a:ext cx="205740" cy="1571243"/>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447" name="textbox 447"/>
            <p:cNvSpPr/>
            <p:nvPr/>
          </p:nvSpPr>
          <p:spPr>
            <a:xfrm>
              <a:off x="9525" y="-12700"/>
              <a:ext cx="193675"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33</a:t>
              </a:r>
              <a:r>
                <a:rPr sz="900" spc="0" dirty="0">
                  <a:solidFill>
                    <a:srgbClr val="404040">
                      <a:alpha val="100000"/>
                    </a:srgbClr>
                  </a:solidFill>
                  <a:latin typeface="Calibri" panose="020F0502020204030204"/>
                  <a:ea typeface="Calibri" panose="020F0502020204030204"/>
                  <a:cs typeface="Calibri" panose="020F0502020204030204"/>
                </a:rPr>
                <a:t>4</a:t>
              </a:r>
              <a:endParaRPr lang="en-US" altLang="en-US" sz="900" dirty="0"/>
            </a:p>
          </p:txBody>
        </p:sp>
      </p:grpSp>
      <p:grpSp>
        <p:nvGrpSpPr>
          <p:cNvPr id="40" name="group 40"/>
          <p:cNvGrpSpPr/>
          <p:nvPr/>
        </p:nvGrpSpPr>
        <p:grpSpPr>
          <a:xfrm rot="21600000">
            <a:off x="9212580" y="3624211"/>
            <a:ext cx="207264" cy="1703692"/>
            <a:chOff x="0" y="0"/>
            <a:chExt cx="207264" cy="1703692"/>
          </a:xfrm>
        </p:grpSpPr>
        <p:sp>
          <p:nvSpPr>
            <p:cNvPr id="448" name="rect"/>
            <p:cNvSpPr/>
            <p:nvPr/>
          </p:nvSpPr>
          <p:spPr>
            <a:xfrm>
              <a:off x="0" y="161404"/>
              <a:ext cx="207264" cy="1542288"/>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449" name="textbox 449"/>
            <p:cNvSpPr/>
            <p:nvPr/>
          </p:nvSpPr>
          <p:spPr>
            <a:xfrm>
              <a:off x="10414" y="-12700"/>
              <a:ext cx="193675"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32</a:t>
              </a:r>
              <a:r>
                <a:rPr sz="900" spc="0" dirty="0">
                  <a:solidFill>
                    <a:srgbClr val="404040">
                      <a:alpha val="100000"/>
                    </a:srgbClr>
                  </a:solidFill>
                  <a:latin typeface="Calibri" panose="020F0502020204030204"/>
                  <a:ea typeface="Calibri" panose="020F0502020204030204"/>
                  <a:cs typeface="Calibri" panose="020F0502020204030204"/>
                </a:rPr>
                <a:t>8</a:t>
              </a:r>
              <a:endParaRPr lang="en-US" altLang="en-US" sz="900" dirty="0"/>
            </a:p>
          </p:txBody>
        </p:sp>
      </p:grpSp>
      <p:sp>
        <p:nvSpPr>
          <p:cNvPr id="450" name="textbox 450"/>
          <p:cNvSpPr/>
          <p:nvPr/>
        </p:nvSpPr>
        <p:spPr>
          <a:xfrm>
            <a:off x="8032931" y="2814949"/>
            <a:ext cx="1823085" cy="232409"/>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7000"/>
              </a:lnSpc>
            </a:pPr>
            <a:r>
              <a:rPr sz="1400" spc="0" dirty="0">
                <a:ln w="3175" cap="flat" cmpd="sng">
                  <a:solidFill>
                    <a:srgbClr val="595959">
                      <a:alpha val="100000"/>
                    </a:srgbClr>
                  </a:solidFill>
                  <a:prstDash val="solid"/>
                  <a:miter lim="0"/>
                </a:ln>
                <a:solidFill>
                  <a:srgbClr val="595959">
                    <a:alpha val="100000"/>
                  </a:srgbClr>
                </a:solidFill>
                <a:latin typeface="微软雅黑" panose="020B0503020204020204" charset="-122"/>
                <a:ea typeface="微软雅黑" panose="020B0503020204020204" charset="-122"/>
                <a:cs typeface="微软雅黑" panose="020B0503020204020204" charset="-122"/>
              </a:rPr>
              <a:t>AI</a:t>
            </a:r>
            <a:r>
              <a:rPr sz="1400" spc="20" dirty="0">
                <a:ln w="3175" cap="flat" cmpd="sng">
                  <a:solidFill>
                    <a:srgbClr val="595959">
                      <a:alpha val="100000"/>
                    </a:srgbClr>
                  </a:solidFill>
                  <a:prstDash val="solid"/>
                  <a:miter lim="0"/>
                </a:ln>
                <a:solidFill>
                  <a:srgbClr val="595959">
                    <a:alpha val="100000"/>
                  </a:srgbClr>
                </a:solidFill>
                <a:latin typeface="微软雅黑" panose="020B0503020204020204" charset="-122"/>
                <a:ea typeface="微软雅黑" panose="020B0503020204020204" charset="-122"/>
                <a:cs typeface="微软雅黑" panose="020B0503020204020204" charset="-122"/>
              </a:rPr>
              <a:t>大模型智商测试</a:t>
            </a:r>
            <a:r>
              <a:rPr sz="1400" spc="10" dirty="0">
                <a:ln w="3175" cap="flat" cmpd="sng">
                  <a:solidFill>
                    <a:srgbClr val="595959">
                      <a:alpha val="100000"/>
                    </a:srgbClr>
                  </a:solidFill>
                  <a:prstDash val="solid"/>
                  <a:miter lim="0"/>
                </a:ln>
                <a:solidFill>
                  <a:srgbClr val="595959">
                    <a:alpha val="100000"/>
                  </a:srgbClr>
                </a:solidFill>
                <a:latin typeface="微软雅黑" panose="020B0503020204020204" charset="-122"/>
                <a:ea typeface="微软雅黑" panose="020B0503020204020204" charset="-122"/>
                <a:cs typeface="微软雅黑" panose="020B0503020204020204" charset="-122"/>
              </a:rPr>
              <a:t>指</a:t>
            </a:r>
            <a:r>
              <a:rPr sz="1400" spc="0" dirty="0">
                <a:ln w="3175" cap="flat" cmpd="sng">
                  <a:solidFill>
                    <a:srgbClr val="595959">
                      <a:alpha val="100000"/>
                    </a:srgbClr>
                  </a:solidFill>
                  <a:prstDash val="solid"/>
                  <a:miter lim="0"/>
                </a:ln>
                <a:solidFill>
                  <a:srgbClr val="595959">
                    <a:alpha val="100000"/>
                  </a:srgbClr>
                </a:solidFill>
                <a:latin typeface="微软雅黑" panose="020B0503020204020204" charset="-122"/>
                <a:ea typeface="微软雅黑" panose="020B0503020204020204" charset="-122"/>
                <a:cs typeface="微软雅黑" panose="020B0503020204020204" charset="-122"/>
              </a:rPr>
              <a:t>数</a:t>
            </a:r>
            <a:endParaRPr lang="en-US" altLang="en-US" sz="1400" dirty="0"/>
          </a:p>
        </p:txBody>
      </p:sp>
      <p:grpSp>
        <p:nvGrpSpPr>
          <p:cNvPr id="42" name="group 42"/>
          <p:cNvGrpSpPr/>
          <p:nvPr/>
        </p:nvGrpSpPr>
        <p:grpSpPr>
          <a:xfrm rot="21600000">
            <a:off x="9870947" y="3727589"/>
            <a:ext cx="205740" cy="1600314"/>
            <a:chOff x="0" y="0"/>
            <a:chExt cx="205740" cy="1600314"/>
          </a:xfrm>
        </p:grpSpPr>
        <p:sp>
          <p:nvSpPr>
            <p:cNvPr id="451" name="rect"/>
            <p:cNvSpPr/>
            <p:nvPr/>
          </p:nvSpPr>
          <p:spPr>
            <a:xfrm>
              <a:off x="0" y="161658"/>
              <a:ext cx="205740" cy="1438656"/>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452" name="textbox 452"/>
            <p:cNvSpPr/>
            <p:nvPr/>
          </p:nvSpPr>
          <p:spPr>
            <a:xfrm>
              <a:off x="9779" y="-12700"/>
              <a:ext cx="193675"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30</a:t>
              </a:r>
              <a:r>
                <a:rPr sz="900" spc="0" dirty="0">
                  <a:solidFill>
                    <a:srgbClr val="404040">
                      <a:alpha val="100000"/>
                    </a:srgbClr>
                  </a:solidFill>
                  <a:latin typeface="Calibri" panose="020F0502020204030204"/>
                  <a:ea typeface="Calibri" panose="020F0502020204030204"/>
                  <a:cs typeface="Calibri" panose="020F0502020204030204"/>
                </a:rPr>
                <a:t>6</a:t>
              </a:r>
              <a:endParaRPr lang="en-US" altLang="en-US" sz="900" dirty="0"/>
            </a:p>
          </p:txBody>
        </p:sp>
      </p:grpSp>
      <p:grpSp>
        <p:nvGrpSpPr>
          <p:cNvPr id="44" name="group 44"/>
          <p:cNvGrpSpPr/>
          <p:nvPr/>
        </p:nvGrpSpPr>
        <p:grpSpPr>
          <a:xfrm rot="21600000">
            <a:off x="10529316" y="3897007"/>
            <a:ext cx="205740" cy="1430896"/>
            <a:chOff x="0" y="0"/>
            <a:chExt cx="205740" cy="1430896"/>
          </a:xfrm>
        </p:grpSpPr>
        <p:sp>
          <p:nvSpPr>
            <p:cNvPr id="453" name="rect"/>
            <p:cNvSpPr/>
            <p:nvPr/>
          </p:nvSpPr>
          <p:spPr>
            <a:xfrm>
              <a:off x="0" y="161404"/>
              <a:ext cx="205740" cy="1269491"/>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454" name="textbox 454"/>
            <p:cNvSpPr/>
            <p:nvPr/>
          </p:nvSpPr>
          <p:spPr>
            <a:xfrm>
              <a:off x="10211" y="-12700"/>
              <a:ext cx="193039"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27</a:t>
              </a:r>
              <a:r>
                <a:rPr sz="900" spc="0" dirty="0">
                  <a:solidFill>
                    <a:srgbClr val="404040">
                      <a:alpha val="100000"/>
                    </a:srgbClr>
                  </a:solidFill>
                  <a:latin typeface="Calibri" panose="020F0502020204030204"/>
                  <a:ea typeface="Calibri" panose="020F0502020204030204"/>
                  <a:cs typeface="Calibri" panose="020F0502020204030204"/>
                </a:rPr>
                <a:t>0</a:t>
              </a:r>
              <a:endParaRPr lang="en-US" altLang="en-US" sz="900" dirty="0"/>
            </a:p>
          </p:txBody>
        </p:sp>
      </p:grpSp>
      <p:pic>
        <p:nvPicPr>
          <p:cNvPr id="455" name="picture 455"/>
          <p:cNvPicPr>
            <a:picLocks noChangeAspect="1"/>
          </p:cNvPicPr>
          <p:nvPr/>
        </p:nvPicPr>
        <p:blipFill>
          <a:blip r:embed="rId7"/>
          <a:stretch>
            <a:fillRect/>
          </a:stretch>
        </p:blipFill>
        <p:spPr>
          <a:xfrm rot="21600000">
            <a:off x="10765790" y="5453760"/>
            <a:ext cx="516635" cy="488213"/>
          </a:xfrm>
          <a:prstGeom prst="rect">
            <a:avLst/>
          </a:prstGeom>
        </p:spPr>
      </p:pic>
      <p:grpSp>
        <p:nvGrpSpPr>
          <p:cNvPr id="46" name="group 46"/>
          <p:cNvGrpSpPr/>
          <p:nvPr/>
        </p:nvGrpSpPr>
        <p:grpSpPr>
          <a:xfrm rot="21600000">
            <a:off x="11186159" y="4169803"/>
            <a:ext cx="207264" cy="1158100"/>
            <a:chOff x="0" y="0"/>
            <a:chExt cx="207264" cy="1158100"/>
          </a:xfrm>
        </p:grpSpPr>
        <p:sp>
          <p:nvSpPr>
            <p:cNvPr id="456" name="rect"/>
            <p:cNvSpPr/>
            <p:nvPr/>
          </p:nvSpPr>
          <p:spPr>
            <a:xfrm>
              <a:off x="0" y="161404"/>
              <a:ext cx="207264" cy="996696"/>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457" name="textbox 457"/>
            <p:cNvSpPr/>
            <p:nvPr/>
          </p:nvSpPr>
          <p:spPr>
            <a:xfrm>
              <a:off x="11100" y="-12700"/>
              <a:ext cx="193039" cy="126364"/>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21</a:t>
              </a:r>
              <a:r>
                <a:rPr sz="900" spc="0" dirty="0">
                  <a:solidFill>
                    <a:srgbClr val="404040">
                      <a:alpha val="100000"/>
                    </a:srgbClr>
                  </a:solidFill>
                  <a:latin typeface="Calibri" panose="020F0502020204030204"/>
                  <a:ea typeface="Calibri" panose="020F0502020204030204"/>
                  <a:cs typeface="Calibri" panose="020F0502020204030204"/>
                </a:rPr>
                <a:t>2</a:t>
              </a:r>
              <a:endParaRPr lang="en-US" altLang="en-US" sz="900" dirty="0"/>
            </a:p>
          </p:txBody>
        </p:sp>
      </p:grpSp>
      <p:pic>
        <p:nvPicPr>
          <p:cNvPr id="458" name="picture 458"/>
          <p:cNvPicPr>
            <a:picLocks noChangeAspect="1"/>
          </p:cNvPicPr>
          <p:nvPr/>
        </p:nvPicPr>
        <p:blipFill>
          <a:blip r:embed="rId8"/>
          <a:stretch>
            <a:fillRect/>
          </a:stretch>
        </p:blipFill>
        <p:spPr>
          <a:xfrm rot="21600000">
            <a:off x="8785986" y="5519801"/>
            <a:ext cx="474471" cy="477189"/>
          </a:xfrm>
          <a:prstGeom prst="rect">
            <a:avLst/>
          </a:prstGeom>
        </p:spPr>
      </p:pic>
      <p:sp>
        <p:nvSpPr>
          <p:cNvPr id="459" name="textbox 459"/>
          <p:cNvSpPr/>
          <p:nvPr/>
        </p:nvSpPr>
        <p:spPr>
          <a:xfrm>
            <a:off x="6591681" y="3296424"/>
            <a:ext cx="851535" cy="206375"/>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630"/>
              </a:lnSpc>
            </a:pPr>
            <a:r>
              <a:rPr sz="900" spc="-20" dirty="0">
                <a:solidFill>
                  <a:srgbClr val="404040">
                    <a:alpha val="100000"/>
                  </a:srgbClr>
                </a:solidFill>
                <a:latin typeface="Calibri" panose="020F0502020204030204"/>
                <a:ea typeface="Calibri" panose="020F0502020204030204"/>
                <a:cs typeface="Calibri" panose="020F0502020204030204"/>
              </a:rPr>
              <a:t>39</a:t>
            </a:r>
            <a:r>
              <a:rPr sz="900" spc="0" dirty="0">
                <a:solidFill>
                  <a:srgbClr val="404040">
                    <a:alpha val="100000"/>
                  </a:srgbClr>
                </a:solidFill>
                <a:latin typeface="Calibri" panose="020F0502020204030204"/>
                <a:ea typeface="Calibri" panose="020F0502020204030204"/>
                <a:cs typeface="Calibri" panose="020F0502020204030204"/>
              </a:rPr>
              <a:t>5</a:t>
            </a:r>
            <a:endParaRPr lang="en-US" altLang="en-US" sz="900" dirty="0"/>
          </a:p>
          <a:p>
            <a:pPr algn="r" rtl="0" eaLnBrk="0">
              <a:lnSpc>
                <a:spcPct val="73000"/>
              </a:lnSpc>
              <a:spcBef>
                <a:spcPts val="5"/>
              </a:spcBef>
            </a:pPr>
            <a:r>
              <a:rPr sz="900" spc="-20" dirty="0">
                <a:solidFill>
                  <a:srgbClr val="404040">
                    <a:alpha val="100000"/>
                  </a:srgbClr>
                </a:solidFill>
                <a:latin typeface="Calibri" panose="020F0502020204030204"/>
                <a:ea typeface="Calibri" panose="020F0502020204030204"/>
                <a:cs typeface="Calibri" panose="020F0502020204030204"/>
              </a:rPr>
              <a:t>37</a:t>
            </a:r>
            <a:r>
              <a:rPr sz="900" spc="0" dirty="0">
                <a:solidFill>
                  <a:srgbClr val="404040">
                    <a:alpha val="100000"/>
                  </a:srgbClr>
                </a:solidFill>
                <a:latin typeface="Calibri" panose="020F0502020204030204"/>
                <a:ea typeface="Calibri" panose="020F0502020204030204"/>
                <a:cs typeface="Calibri" panose="020F0502020204030204"/>
              </a:rPr>
              <a:t>8</a:t>
            </a:r>
            <a:endParaRPr lang="en-US" altLang="en-US" sz="900" dirty="0"/>
          </a:p>
        </p:txBody>
      </p:sp>
      <p:pic>
        <p:nvPicPr>
          <p:cNvPr id="460" name="picture 460"/>
          <p:cNvPicPr>
            <a:picLocks noChangeAspect="1"/>
          </p:cNvPicPr>
          <p:nvPr/>
        </p:nvPicPr>
        <p:blipFill>
          <a:blip r:embed="rId9"/>
          <a:stretch>
            <a:fillRect/>
          </a:stretch>
        </p:blipFill>
        <p:spPr>
          <a:xfrm rot="21600000">
            <a:off x="10345673" y="5494528"/>
            <a:ext cx="255651" cy="256362"/>
          </a:xfrm>
          <a:prstGeom prst="rect">
            <a:avLst/>
          </a:prstGeom>
        </p:spPr>
      </p:pic>
      <p:sp>
        <p:nvSpPr>
          <p:cNvPr id="461" name="rect"/>
          <p:cNvSpPr/>
          <p:nvPr/>
        </p:nvSpPr>
        <p:spPr>
          <a:xfrm>
            <a:off x="6356603" y="5323141"/>
            <a:ext cx="5262372" cy="9525"/>
          </a:xfrm>
          <a:prstGeom prst="rect">
            <a:avLst/>
          </a:prstGeom>
          <a:solidFill>
            <a:srgbClr val="D9D9D9">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2" name="table 462"/>
          <p:cNvGraphicFramePr>
            <a:graphicFrameLocks noGrp="1"/>
          </p:cNvGraphicFramePr>
          <p:nvPr/>
        </p:nvGraphicFramePr>
        <p:xfrm>
          <a:off x="1046733" y="3785361"/>
          <a:ext cx="4849494" cy="2505710"/>
        </p:xfrm>
        <a:graphic>
          <a:graphicData uri="http://schemas.openxmlformats.org/drawingml/2006/table">
            <a:tbl>
              <a:tblPr/>
              <a:tblGrid>
                <a:gridCol w="4849494"/>
              </a:tblGrid>
              <a:tr h="2493010">
                <a:tc>
                  <a:txBody>
                    <a:bodyPr/>
                    <a:lstStyle/>
                    <a:p>
                      <a:pPr algn="l" rtl="0" eaLnBrk="0">
                        <a:lnSpc>
                          <a:spcPct val="119000"/>
                        </a:lnSpc>
                      </a:pPr>
                      <a:endParaRPr lang="en-US" altLang="en-US" sz="1000" dirty="0"/>
                    </a:p>
                    <a:p>
                      <a:pPr algn="l" rtl="0" eaLnBrk="0">
                        <a:lnSpc>
                          <a:spcPct val="119000"/>
                        </a:lnSpc>
                      </a:pPr>
                      <a:endParaRPr lang="en-US" altLang="en-US" sz="1000" dirty="0"/>
                    </a:p>
                    <a:p>
                      <a:pPr algn="l" rtl="0" eaLnBrk="0">
                        <a:lnSpc>
                          <a:spcPct val="119000"/>
                        </a:lnSpc>
                      </a:pPr>
                      <a:endParaRPr lang="en-US" altLang="en-US" sz="1000" dirty="0"/>
                    </a:p>
                    <a:p>
                      <a:pPr algn="l" rtl="0" eaLnBrk="0">
                        <a:lnSpc>
                          <a:spcPct val="119000"/>
                        </a:lnSpc>
                      </a:pPr>
                      <a:endParaRPr lang="en-US" altLang="en-US" sz="1000" dirty="0"/>
                    </a:p>
                    <a:p>
                      <a:pPr marL="257175" indent="6985" algn="l" rtl="0" eaLnBrk="0">
                        <a:lnSpc>
                          <a:spcPct val="151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比如说，福如东</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海寿，可以这样表述：东海毛骊茂茂，而南山只</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有荒芜</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463" name="table 463"/>
          <p:cNvGraphicFramePr>
            <a:graphicFrameLocks noGrp="1"/>
          </p:cNvGraphicFramePr>
          <p:nvPr/>
        </p:nvGraphicFramePr>
        <p:xfrm>
          <a:off x="6161278" y="3785361"/>
          <a:ext cx="4849494" cy="2505710"/>
        </p:xfrm>
        <a:graphic>
          <a:graphicData uri="http://schemas.openxmlformats.org/drawingml/2006/table">
            <a:tbl>
              <a:tblPr/>
              <a:tblGrid>
                <a:gridCol w="4849494"/>
              </a:tblGrid>
              <a:tr h="2493010">
                <a:tc>
                  <a:txBody>
                    <a:bodyPr/>
                    <a:lstStyle/>
                    <a:p>
                      <a:pPr algn="l" rtl="0" eaLnBrk="0">
                        <a:lnSpc>
                          <a:spcPct val="113000"/>
                        </a:lnSpc>
                      </a:pPr>
                      <a:endParaRPr lang="en-US" altLang="en-US" sz="1000" dirty="0"/>
                    </a:p>
                    <a:p>
                      <a:pPr algn="l" rtl="0" eaLnBrk="0">
                        <a:lnSpc>
                          <a:spcPct val="113000"/>
                        </a:lnSpc>
                      </a:pPr>
                      <a:endParaRPr lang="en-US" altLang="en-US" sz="1000" dirty="0"/>
                    </a:p>
                    <a:p>
                      <a:pPr algn="l" rtl="0" eaLnBrk="0">
                        <a:lnSpc>
                          <a:spcPct val="113000"/>
                        </a:lnSpc>
                      </a:pPr>
                      <a:endParaRPr lang="en-US" altLang="en-US" sz="1000" dirty="0"/>
                    </a:p>
                    <a:p>
                      <a:pPr algn="l" rtl="0" eaLnBrk="0">
                        <a:lnSpc>
                          <a:spcPct val="113000"/>
                        </a:lnSpc>
                      </a:pPr>
                      <a:endParaRPr lang="en-US" altLang="en-US" sz="1000" dirty="0"/>
                    </a:p>
                    <a:p>
                      <a:pPr marL="184150" indent="1270" algn="l" rtl="0" eaLnBrk="0">
                        <a:lnSpc>
                          <a:spcPct val="151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福如</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东海寿比南山，也可以表达为“福如东海寿比南山，年逾古稀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似春。”，意思是福气像东海那样大，寿命像南山一样长，古稀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之年的老人精神状态却像</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天一样活力十足。</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464" name="table 464"/>
          <p:cNvGraphicFramePr>
            <a:graphicFrameLocks noGrp="1"/>
          </p:cNvGraphicFramePr>
          <p:nvPr/>
        </p:nvGraphicFramePr>
        <p:xfrm>
          <a:off x="1046733" y="1197864"/>
          <a:ext cx="4849494" cy="2322195"/>
        </p:xfrm>
        <a:graphic>
          <a:graphicData uri="http://schemas.openxmlformats.org/drawingml/2006/table">
            <a:tbl>
              <a:tblPr/>
              <a:tblGrid>
                <a:gridCol w="4849494"/>
              </a:tblGrid>
              <a:tr h="2309495">
                <a:tc>
                  <a:txBody>
                    <a:bodyPr/>
                    <a:lstStyle/>
                    <a:p>
                      <a:pPr algn="l" rtl="0" eaLnBrk="0">
                        <a:lnSpc>
                          <a:spcPct val="112000"/>
                        </a:lnSpc>
                      </a:pPr>
                      <a:endParaRPr lang="en-US" altLang="en-US" sz="1000" dirty="0"/>
                    </a:p>
                    <a:p>
                      <a:pPr algn="l" rtl="0" eaLnBrk="0">
                        <a:lnSpc>
                          <a:spcPct val="112000"/>
                        </a:lnSpc>
                      </a:pPr>
                      <a:endParaRPr lang="en-US" altLang="en-US" sz="1000" dirty="0"/>
                    </a:p>
                    <a:p>
                      <a:pPr algn="l" rtl="0" eaLnBrk="0">
                        <a:lnSpc>
                          <a:spcPct val="112000"/>
                        </a:lnSpc>
                      </a:pPr>
                      <a:endParaRPr lang="en-US" altLang="en-US" sz="1000" dirty="0"/>
                    </a:p>
                    <a:p>
                      <a:pPr algn="l" rtl="0" eaLnBrk="0">
                        <a:lnSpc>
                          <a:spcPct val="112000"/>
                        </a:lnSpc>
                      </a:pPr>
                      <a:endParaRPr lang="en-US" altLang="en-US" sz="1000" dirty="0"/>
                    </a:p>
                    <a:p>
                      <a:pPr algn="l" rtl="0" eaLnBrk="0">
                        <a:lnSpc>
                          <a:spcPct val="112000"/>
                        </a:lnSpc>
                      </a:pPr>
                      <a:endParaRPr lang="en-US" altLang="en-US" sz="1000" dirty="0"/>
                    </a:p>
                    <a:p>
                      <a:pPr algn="l" rtl="0" eaLnBrk="0">
                        <a:lnSpc>
                          <a:spcPct val="112000"/>
                        </a:lnSpc>
                      </a:pPr>
                      <a:endParaRPr lang="en-US" altLang="en-US" sz="1000" dirty="0"/>
                    </a:p>
                    <a:p>
                      <a:pPr algn="l" rtl="0" eaLnBrk="0">
                        <a:lnSpc>
                          <a:spcPct val="9000"/>
                        </a:lnSpc>
                      </a:pPr>
                      <a:endParaRPr lang="en-US" altLang="en-US" sz="100" dirty="0"/>
                    </a:p>
                    <a:p>
                      <a:pPr marL="327025" algn="l" rtl="0" eaLnBrk="0">
                        <a:lnSpc>
                          <a:spcPct val="97000"/>
                        </a:lnSpc>
                      </a:pP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愿你福气深如海洋，寿命长如绵延的</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山</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脉。</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465" name="table 465"/>
          <p:cNvGraphicFramePr>
            <a:graphicFrameLocks noGrp="1"/>
          </p:cNvGraphicFramePr>
          <p:nvPr/>
        </p:nvGraphicFramePr>
        <p:xfrm>
          <a:off x="6161278" y="1346961"/>
          <a:ext cx="4849494" cy="2173604"/>
        </p:xfrm>
        <a:graphic>
          <a:graphicData uri="http://schemas.openxmlformats.org/drawingml/2006/table">
            <a:tbl>
              <a:tblPr/>
              <a:tblGrid>
                <a:gridCol w="4849494"/>
              </a:tblGrid>
              <a:tr h="2160904">
                <a:tc>
                  <a:txBody>
                    <a:bodyPr/>
                    <a:lstStyle/>
                    <a:p>
                      <a:pPr algn="l" rtl="0" eaLnBrk="0">
                        <a:lnSpc>
                          <a:spcPct val="107000"/>
                        </a:lnSpc>
                      </a:pPr>
                      <a:endParaRPr lang="en-US" altLang="en-US" sz="1000" dirty="0"/>
                    </a:p>
                    <a:p>
                      <a:pPr algn="l" rtl="0" eaLnBrk="0">
                        <a:lnSpc>
                          <a:spcPct val="107000"/>
                        </a:lnSpc>
                      </a:pPr>
                      <a:endParaRPr lang="en-US" altLang="en-US" sz="1000" dirty="0"/>
                    </a:p>
                    <a:p>
                      <a:pPr algn="l" rtl="0" eaLnBrk="0">
                        <a:lnSpc>
                          <a:spcPct val="107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marL="250825" algn="l" rtl="0" eaLnBrk="0">
                        <a:lnSpc>
                          <a:spcPct val="97000"/>
                        </a:lnSpc>
                        <a:spcBef>
                          <a:spcPts val="0"/>
                        </a:spcBef>
                      </a:pPr>
                      <a:r>
                        <a:rPr sz="12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福如大海，寿比绵山</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466" name="textbox 466"/>
          <p:cNvSpPr/>
          <p:nvPr/>
        </p:nvSpPr>
        <p:spPr>
          <a:xfrm>
            <a:off x="815278" y="314661"/>
            <a:ext cx="6525894"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4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智商测试案例介绍---</a:t>
            </a:r>
            <a:r>
              <a:rPr sz="18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福如东海寿比南山，换</a:t>
            </a:r>
            <a:r>
              <a:rPr sz="18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一</a:t>
            </a:r>
            <a:r>
              <a:rPr sz="18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种说法</a:t>
            </a:r>
            <a:endParaRPr lang="en-US" altLang="en-US" sz="1800" dirty="0"/>
          </a:p>
        </p:txBody>
      </p:sp>
      <p:pic>
        <p:nvPicPr>
          <p:cNvPr id="467" name="picture 467"/>
          <p:cNvPicPr>
            <a:picLocks noChangeAspect="1"/>
          </p:cNvPicPr>
          <p:nvPr/>
        </p:nvPicPr>
        <p:blipFill>
          <a:blip r:embed="rId1"/>
          <a:stretch>
            <a:fillRect/>
          </a:stretch>
        </p:blipFill>
        <p:spPr>
          <a:xfrm rot="21600000">
            <a:off x="11441938" y="0"/>
            <a:ext cx="750061" cy="754634"/>
          </a:xfrm>
          <a:prstGeom prst="rect">
            <a:avLst/>
          </a:prstGeom>
        </p:spPr>
      </p:pic>
      <p:sp>
        <p:nvSpPr>
          <p:cNvPr id="468" name="textbox 468"/>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469" name="textbox 469"/>
          <p:cNvSpPr/>
          <p:nvPr/>
        </p:nvSpPr>
        <p:spPr>
          <a:xfrm>
            <a:off x="1298447" y="3613403"/>
            <a:ext cx="1225550" cy="400684"/>
          </a:xfrm>
          <a:prstGeom prst="rect">
            <a:avLst/>
          </a:prstGeom>
          <a:solidFill>
            <a:srgbClr val="FFFFFF"/>
          </a:solidFill>
        </p:spPr>
        <p:txBody>
          <a:bodyPr vert="horz" wrap="square" lIns="0" tIns="0" rIns="0" bIns="0"/>
          <a:lstStyle/>
          <a:p>
            <a:pPr algn="l" rtl="0" eaLnBrk="0">
              <a:lnSpc>
                <a:spcPct val="113000"/>
              </a:lnSpc>
            </a:pPr>
            <a:endParaRPr lang="en-US" altLang="en-US" sz="600" dirty="0"/>
          </a:p>
          <a:p>
            <a:pPr marL="126365" algn="l" rtl="0" eaLnBrk="0">
              <a:lnSpc>
                <a:spcPct val="86000"/>
              </a:lnSpc>
              <a:spcBef>
                <a:spcPts val="0"/>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Vicuna</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-1</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B</a:t>
            </a:r>
            <a:endParaRPr lang="en-US" altLang="en-US" sz="1400" dirty="0"/>
          </a:p>
        </p:txBody>
      </p:sp>
      <p:sp>
        <p:nvSpPr>
          <p:cNvPr id="470" name="textbox 470"/>
          <p:cNvSpPr/>
          <p:nvPr/>
        </p:nvSpPr>
        <p:spPr>
          <a:xfrm>
            <a:off x="6429755" y="3613403"/>
            <a:ext cx="1189355" cy="379095"/>
          </a:xfrm>
          <a:prstGeom prst="rect">
            <a:avLst/>
          </a:prstGeom>
          <a:solidFill>
            <a:srgbClr val="FFFFFF"/>
          </a:solidFill>
        </p:spPr>
        <p:txBody>
          <a:bodyPr vert="horz" wrap="square" lIns="0" tIns="0" rIns="0" bIns="0"/>
          <a:lstStyle/>
          <a:p>
            <a:pPr algn="l" rtl="0" eaLnBrk="0">
              <a:lnSpc>
                <a:spcPct val="108000"/>
              </a:lnSpc>
            </a:pPr>
            <a:endParaRPr lang="en-US" altLang="en-US" sz="600" dirty="0"/>
          </a:p>
          <a:p>
            <a:pPr marL="241300"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文心</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一言</a:t>
            </a:r>
            <a:endParaRPr lang="en-US" altLang="en-US" sz="1400" dirty="0"/>
          </a:p>
        </p:txBody>
      </p:sp>
      <p:sp>
        <p:nvSpPr>
          <p:cNvPr id="471" name="textbox 471"/>
          <p:cNvSpPr/>
          <p:nvPr/>
        </p:nvSpPr>
        <p:spPr>
          <a:xfrm>
            <a:off x="6589776" y="1149096"/>
            <a:ext cx="1028700" cy="401954"/>
          </a:xfrm>
          <a:prstGeom prst="rect">
            <a:avLst/>
          </a:prstGeom>
          <a:solidFill>
            <a:srgbClr val="FFFFFF"/>
          </a:solidFill>
        </p:spPr>
        <p:txBody>
          <a:bodyPr vert="horz" wrap="square" lIns="0" tIns="0" rIns="0" bIns="0"/>
          <a:lstStyle/>
          <a:p>
            <a:pPr algn="l" rtl="0" eaLnBrk="0">
              <a:lnSpc>
                <a:spcPct val="101000"/>
              </a:lnSpc>
            </a:pPr>
            <a:endParaRPr lang="en-US" altLang="en-US" sz="700" dirty="0"/>
          </a:p>
          <a:p>
            <a:pPr marL="224790" algn="l" rtl="0" eaLnBrk="0">
              <a:lnSpc>
                <a:spcPct val="84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GPT</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5</a:t>
            </a:r>
            <a:endParaRPr lang="en-US" altLang="en-US" sz="1400" dirty="0"/>
          </a:p>
        </p:txBody>
      </p:sp>
      <p:sp>
        <p:nvSpPr>
          <p:cNvPr id="472" name="textbox 472"/>
          <p:cNvSpPr/>
          <p:nvPr/>
        </p:nvSpPr>
        <p:spPr>
          <a:xfrm>
            <a:off x="1473708" y="1197864"/>
            <a:ext cx="835660" cy="353059"/>
          </a:xfrm>
          <a:prstGeom prst="rect">
            <a:avLst/>
          </a:prstGeom>
          <a:solidFill>
            <a:srgbClr val="FFFFFF"/>
          </a:solidFill>
        </p:spPr>
        <p:txBody>
          <a:bodyPr vert="horz" wrap="square" lIns="0" tIns="0" rIns="0" bIns="0"/>
          <a:lstStyle/>
          <a:p>
            <a:pPr algn="l" rtl="0" eaLnBrk="0">
              <a:lnSpc>
                <a:spcPct val="109000"/>
              </a:lnSpc>
            </a:pPr>
            <a:endParaRPr lang="en-US" altLang="en-US" sz="500" dirty="0"/>
          </a:p>
          <a:p>
            <a:pPr marL="201295" algn="l" rtl="0" eaLnBrk="0">
              <a:lnSpc>
                <a:spcPct val="84000"/>
              </a:lnSpc>
              <a:spcBef>
                <a:spcPts val="5"/>
              </a:spcBef>
            </a:pP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G</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P</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T</a:t>
            </a: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4</a:t>
            </a:r>
            <a:endParaRPr lang="en-US" altLang="en-US" sz="1400" dirty="0"/>
          </a:p>
        </p:txBody>
      </p:sp>
      <p:sp>
        <p:nvSpPr>
          <p:cNvPr id="473" name="textbox 473"/>
          <p:cNvSpPr/>
          <p:nvPr/>
        </p:nvSpPr>
        <p:spPr>
          <a:xfrm>
            <a:off x="11820612" y="6593923"/>
            <a:ext cx="118745" cy="11811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6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29</a:t>
            </a:r>
            <a:endParaRPr lang="en-US" alt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
          <p:cNvSpPr/>
          <p:nvPr/>
        </p:nvSpPr>
        <p:spPr>
          <a:xfrm>
            <a:off x="0" y="0"/>
            <a:ext cx="3191255" cy="6857999"/>
          </a:xfrm>
          <a:prstGeom prst="rect">
            <a:avLst/>
          </a:prstGeom>
          <a:solidFill>
            <a:srgbClr val="9DC3E6">
              <a:alpha val="100000"/>
            </a:srgbClr>
          </a:solidFill>
          <a:ln cap="flat">
            <a:noFill/>
            <a:prstDash val="solid"/>
            <a:miter lim="0"/>
          </a:ln>
        </p:spPr>
        <p:txBody>
          <a:bodyPr rtlCol="0"/>
          <a:lstStyle/>
          <a:p>
            <a:pPr algn="ctr"/>
            <a:endParaRPr lang="zh-CN" altLang="en-US"/>
          </a:p>
        </p:txBody>
      </p:sp>
      <p:sp>
        <p:nvSpPr>
          <p:cNvPr id="13" name="textbox 13"/>
          <p:cNvSpPr/>
          <p:nvPr/>
        </p:nvSpPr>
        <p:spPr>
          <a:xfrm>
            <a:off x="1078561" y="930992"/>
            <a:ext cx="683894" cy="445134"/>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3300"/>
              </a:lnSpc>
            </a:pPr>
            <a:r>
              <a:rPr sz="2700" spc="-110" dirty="0">
                <a:solidFill>
                  <a:srgbClr val="2264B4">
                    <a:alpha val="100000"/>
                  </a:srgbClr>
                </a:solidFill>
                <a:latin typeface="微软雅黑" panose="020B0503020204020204" charset="-122"/>
                <a:ea typeface="微软雅黑" panose="020B0503020204020204" charset="-122"/>
                <a:cs typeface="微软雅黑" panose="020B0503020204020204" charset="-122"/>
              </a:rPr>
              <a:t>目录</a:t>
            </a:r>
            <a:endParaRPr lang="en-US" altLang="en-US" sz="2700" dirty="0"/>
          </a:p>
        </p:txBody>
      </p:sp>
      <p:pic>
        <p:nvPicPr>
          <p:cNvPr id="14" name="picture 14"/>
          <p:cNvPicPr>
            <a:picLocks noChangeAspect="1"/>
          </p:cNvPicPr>
          <p:nvPr/>
        </p:nvPicPr>
        <p:blipFill>
          <a:blip r:embed="rId1"/>
          <a:stretch>
            <a:fillRect/>
          </a:stretch>
        </p:blipFill>
        <p:spPr>
          <a:xfrm rot="21600000">
            <a:off x="0" y="0"/>
            <a:ext cx="3191255" cy="6857998"/>
          </a:xfrm>
          <a:prstGeom prst="rect">
            <a:avLst/>
          </a:prstGeom>
        </p:spPr>
      </p:pic>
      <p:sp>
        <p:nvSpPr>
          <p:cNvPr id="15" name="textbox 15"/>
          <p:cNvSpPr/>
          <p:nvPr/>
        </p:nvSpPr>
        <p:spPr>
          <a:xfrm>
            <a:off x="4904433" y="5138172"/>
            <a:ext cx="2125979" cy="1356994"/>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1840"/>
              </a:lnSpc>
            </a:pPr>
            <a:r>
              <a:rPr sz="1500" spc="70" dirty="0">
                <a:solidFill>
                  <a:srgbClr val="000000">
                    <a:alpha val="100000"/>
                  </a:srgbClr>
                </a:solidFill>
                <a:latin typeface="Arial" panose="020B0604020202020204"/>
                <a:ea typeface="Arial" panose="020B0604020202020204"/>
                <a:cs typeface="Arial" panose="020B0604020202020204"/>
              </a:rPr>
              <a:t>•</a:t>
            </a:r>
            <a:r>
              <a:rPr sz="1500" spc="70" dirty="0">
                <a:solidFill>
                  <a:srgbClr val="000000">
                    <a:alpha val="100000"/>
                  </a:srgbClr>
                </a:solidFill>
                <a:latin typeface="Arial" panose="020B0604020202020204"/>
                <a:ea typeface="Arial" panose="020B0604020202020204"/>
                <a:cs typeface="Arial" panose="020B0604020202020204"/>
              </a:rPr>
              <a:t>    </a:t>
            </a:r>
            <a:r>
              <a:rPr sz="1500" spc="7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基础能力指数及</a:t>
            </a:r>
            <a:r>
              <a:rPr sz="1500" spc="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述评</a:t>
            </a:r>
            <a:endParaRPr lang="en-US" altLang="en-US" sz="1500" dirty="0"/>
          </a:p>
          <a:p>
            <a:pPr marL="12700" algn="l" rtl="0" eaLnBrk="0">
              <a:lnSpc>
                <a:spcPts val="1840"/>
              </a:lnSpc>
              <a:spcBef>
                <a:spcPts val="1035"/>
              </a:spcBef>
            </a:pPr>
            <a:r>
              <a:rPr sz="1500" spc="70" dirty="0">
                <a:solidFill>
                  <a:srgbClr val="000000">
                    <a:alpha val="100000"/>
                  </a:srgbClr>
                </a:solidFill>
                <a:latin typeface="Arial" panose="020B0604020202020204"/>
                <a:ea typeface="Arial" panose="020B0604020202020204"/>
                <a:cs typeface="Arial" panose="020B0604020202020204"/>
              </a:rPr>
              <a:t>•</a:t>
            </a:r>
            <a:r>
              <a:rPr sz="1500" spc="70" dirty="0">
                <a:solidFill>
                  <a:srgbClr val="000000">
                    <a:alpha val="100000"/>
                  </a:srgbClr>
                </a:solidFill>
                <a:latin typeface="Arial" panose="020B0604020202020204"/>
                <a:ea typeface="Arial" panose="020B0604020202020204"/>
                <a:cs typeface="Arial" panose="020B0604020202020204"/>
              </a:rPr>
              <a:t>    </a:t>
            </a:r>
            <a:r>
              <a:rPr sz="1500" spc="7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智能测试指数及</a:t>
            </a:r>
            <a:r>
              <a:rPr sz="1500" spc="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述评</a:t>
            </a:r>
            <a:endParaRPr lang="en-US" altLang="en-US" sz="1500" dirty="0"/>
          </a:p>
          <a:p>
            <a:pPr marL="12700" algn="l" rtl="0" eaLnBrk="0">
              <a:lnSpc>
                <a:spcPts val="1845"/>
              </a:lnSpc>
              <a:spcBef>
                <a:spcPts val="1035"/>
              </a:spcBef>
            </a:pPr>
            <a:r>
              <a:rPr sz="1500" spc="70" dirty="0">
                <a:solidFill>
                  <a:srgbClr val="000000">
                    <a:alpha val="100000"/>
                  </a:srgbClr>
                </a:solidFill>
                <a:latin typeface="Arial" panose="020B0604020202020204"/>
                <a:ea typeface="Arial" panose="020B0604020202020204"/>
                <a:cs typeface="Arial" panose="020B0604020202020204"/>
              </a:rPr>
              <a:t>•</a:t>
            </a:r>
            <a:r>
              <a:rPr sz="1500" spc="70" dirty="0">
                <a:solidFill>
                  <a:srgbClr val="000000">
                    <a:alpha val="100000"/>
                  </a:srgbClr>
                </a:solidFill>
                <a:latin typeface="Arial" panose="020B0604020202020204"/>
                <a:ea typeface="Arial" panose="020B0604020202020204"/>
                <a:cs typeface="Arial" panose="020B0604020202020204"/>
              </a:rPr>
              <a:t>    </a:t>
            </a:r>
            <a:r>
              <a:rPr sz="1500" spc="7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情能测试指数及</a:t>
            </a:r>
            <a:r>
              <a:rPr sz="1500" spc="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述评</a:t>
            </a:r>
            <a:endParaRPr lang="en-US" altLang="en-US" sz="1500" dirty="0"/>
          </a:p>
          <a:p>
            <a:pPr algn="l" rtl="0" eaLnBrk="0">
              <a:lnSpc>
                <a:spcPct val="108000"/>
              </a:lnSpc>
            </a:pPr>
            <a:endParaRPr lang="en-US" altLang="en-US" sz="800" dirty="0"/>
          </a:p>
          <a:p>
            <a:pPr marL="12700" algn="l" rtl="0" eaLnBrk="0">
              <a:lnSpc>
                <a:spcPts val="1840"/>
              </a:lnSpc>
              <a:spcBef>
                <a:spcPts val="5"/>
              </a:spcBef>
            </a:pPr>
            <a:r>
              <a:rPr sz="1500" spc="70" dirty="0">
                <a:solidFill>
                  <a:srgbClr val="000000">
                    <a:alpha val="100000"/>
                  </a:srgbClr>
                </a:solidFill>
                <a:latin typeface="Arial" panose="020B0604020202020204"/>
                <a:ea typeface="Arial" panose="020B0604020202020204"/>
                <a:cs typeface="Arial" panose="020B0604020202020204"/>
              </a:rPr>
              <a:t>•</a:t>
            </a:r>
            <a:r>
              <a:rPr sz="1500" spc="70" dirty="0">
                <a:solidFill>
                  <a:srgbClr val="000000">
                    <a:alpha val="100000"/>
                  </a:srgbClr>
                </a:solidFill>
                <a:latin typeface="Arial" panose="020B0604020202020204"/>
                <a:ea typeface="Arial" panose="020B0604020202020204"/>
                <a:cs typeface="Arial" panose="020B0604020202020204"/>
              </a:rPr>
              <a:t>    </a:t>
            </a:r>
            <a:r>
              <a:rPr sz="1500" spc="7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工作提效指数及</a:t>
            </a:r>
            <a:r>
              <a:rPr sz="1500" spc="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述评</a:t>
            </a:r>
            <a:endParaRPr lang="en-US" altLang="en-US" sz="1500" dirty="0"/>
          </a:p>
        </p:txBody>
      </p:sp>
      <p:sp>
        <p:nvSpPr>
          <p:cNvPr id="16" name="textbox 16"/>
          <p:cNvSpPr/>
          <p:nvPr/>
        </p:nvSpPr>
        <p:spPr>
          <a:xfrm>
            <a:off x="4904433" y="1337315"/>
            <a:ext cx="2310129" cy="992505"/>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1850"/>
              </a:lnSpc>
            </a:pPr>
            <a:r>
              <a:rPr sz="1500" spc="70" dirty="0">
                <a:solidFill>
                  <a:srgbClr val="000000">
                    <a:alpha val="100000"/>
                  </a:srgbClr>
                </a:solidFill>
                <a:latin typeface="Arial" panose="020B0604020202020204"/>
                <a:ea typeface="Arial" panose="020B0604020202020204"/>
                <a:cs typeface="Arial" panose="020B0604020202020204"/>
              </a:rPr>
              <a:t>•</a:t>
            </a:r>
            <a:r>
              <a:rPr sz="1500" spc="70" dirty="0">
                <a:solidFill>
                  <a:srgbClr val="000000">
                    <a:alpha val="100000"/>
                  </a:srgbClr>
                </a:solidFill>
                <a:latin typeface="Arial" panose="020B0604020202020204"/>
                <a:ea typeface="Arial" panose="020B0604020202020204"/>
                <a:cs typeface="Arial" panose="020B0604020202020204"/>
              </a:rPr>
              <a:t>    </a:t>
            </a:r>
            <a:r>
              <a:rPr sz="1500" spc="7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大模型驱动因素&amp;价</a:t>
            </a:r>
            <a:r>
              <a:rPr sz="1500" spc="1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值</a:t>
            </a:r>
            <a:endParaRPr lang="en-US" altLang="en-US" sz="1500" dirty="0"/>
          </a:p>
          <a:p>
            <a:pPr marL="12700" algn="l" rtl="0" eaLnBrk="0">
              <a:lnSpc>
                <a:spcPts val="1855"/>
              </a:lnSpc>
              <a:spcBef>
                <a:spcPts val="1030"/>
              </a:spcBef>
            </a:pPr>
            <a:r>
              <a:rPr sz="1500" spc="70" dirty="0">
                <a:solidFill>
                  <a:srgbClr val="000000">
                    <a:alpha val="100000"/>
                  </a:srgbClr>
                </a:solidFill>
                <a:latin typeface="Arial" panose="020B0604020202020204"/>
                <a:ea typeface="Arial" panose="020B0604020202020204"/>
                <a:cs typeface="Arial" panose="020B0604020202020204"/>
              </a:rPr>
              <a:t>•</a:t>
            </a:r>
            <a:r>
              <a:rPr sz="1500" spc="70" dirty="0">
                <a:solidFill>
                  <a:srgbClr val="000000">
                    <a:alpha val="100000"/>
                  </a:srgbClr>
                </a:solidFill>
                <a:latin typeface="Arial" panose="020B0604020202020204"/>
                <a:ea typeface="Arial" panose="020B0604020202020204"/>
                <a:cs typeface="Arial" panose="020B0604020202020204"/>
              </a:rPr>
              <a:t>    </a:t>
            </a:r>
            <a:r>
              <a:rPr sz="1500" spc="7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当前大模型生态</a:t>
            </a:r>
            <a:r>
              <a:rPr sz="1500" spc="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图谱</a:t>
            </a:r>
            <a:endParaRPr lang="en-US" altLang="en-US" sz="1500" dirty="0"/>
          </a:p>
          <a:p>
            <a:pPr algn="l" rtl="0" eaLnBrk="0">
              <a:lnSpc>
                <a:spcPct val="106000"/>
              </a:lnSpc>
            </a:pPr>
            <a:endParaRPr lang="en-US" altLang="en-US" sz="800" dirty="0"/>
          </a:p>
          <a:p>
            <a:pPr marL="12700" algn="l" rtl="0" eaLnBrk="0">
              <a:lnSpc>
                <a:spcPts val="1850"/>
              </a:lnSpc>
              <a:spcBef>
                <a:spcPts val="5"/>
              </a:spcBef>
            </a:pPr>
            <a:r>
              <a:rPr sz="1500" spc="70" dirty="0">
                <a:solidFill>
                  <a:srgbClr val="000000">
                    <a:alpha val="100000"/>
                  </a:srgbClr>
                </a:solidFill>
                <a:latin typeface="Arial" panose="020B0604020202020204"/>
                <a:ea typeface="Arial" panose="020B0604020202020204"/>
                <a:cs typeface="Arial" panose="020B0604020202020204"/>
              </a:rPr>
              <a:t>•</a:t>
            </a:r>
            <a:r>
              <a:rPr sz="1500" spc="70" dirty="0">
                <a:solidFill>
                  <a:srgbClr val="000000">
                    <a:alpha val="100000"/>
                  </a:srgbClr>
                </a:solidFill>
                <a:latin typeface="Arial" panose="020B0604020202020204"/>
                <a:ea typeface="Arial" panose="020B0604020202020204"/>
                <a:cs typeface="Arial" panose="020B0604020202020204"/>
              </a:rPr>
              <a:t>    </a:t>
            </a:r>
            <a:r>
              <a:rPr sz="1500" spc="7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本次大模型测评</a:t>
            </a:r>
            <a:r>
              <a:rPr sz="1500" spc="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规则</a:t>
            </a:r>
            <a:endParaRPr lang="en-US" altLang="en-US" sz="1500" dirty="0"/>
          </a:p>
        </p:txBody>
      </p:sp>
      <p:grpSp>
        <p:nvGrpSpPr>
          <p:cNvPr id="2" name="group 2"/>
          <p:cNvGrpSpPr/>
          <p:nvPr/>
        </p:nvGrpSpPr>
        <p:grpSpPr>
          <a:xfrm rot="21600000">
            <a:off x="3503675" y="80771"/>
            <a:ext cx="1362455" cy="1362456"/>
            <a:chOff x="0" y="0"/>
            <a:chExt cx="1362455" cy="1362456"/>
          </a:xfrm>
        </p:grpSpPr>
        <p:pic>
          <p:nvPicPr>
            <p:cNvPr id="17" name="picture 17"/>
            <p:cNvPicPr>
              <a:picLocks noChangeAspect="1"/>
            </p:cNvPicPr>
            <p:nvPr/>
          </p:nvPicPr>
          <p:blipFill>
            <a:blip r:embed="rId2"/>
            <a:stretch>
              <a:fillRect/>
            </a:stretch>
          </p:blipFill>
          <p:spPr>
            <a:xfrm rot="21600000">
              <a:off x="0" y="0"/>
              <a:ext cx="1362455" cy="1362456"/>
            </a:xfrm>
            <a:prstGeom prst="rect">
              <a:avLst/>
            </a:prstGeom>
          </p:spPr>
        </p:pic>
        <p:sp>
          <p:nvSpPr>
            <p:cNvPr id="18" name="textbox 18"/>
            <p:cNvSpPr/>
            <p:nvPr/>
          </p:nvSpPr>
          <p:spPr>
            <a:xfrm>
              <a:off x="-12700" y="-12700"/>
              <a:ext cx="1388110" cy="1445894"/>
            </a:xfrm>
            <a:prstGeom prst="rect">
              <a:avLst/>
            </a:prstGeom>
          </p:spPr>
          <p:txBody>
            <a:bodyPr vert="horz" wrap="square" lIns="0" tIns="0" rIns="0" bIns="0"/>
            <a:lstStyle/>
            <a:p>
              <a:pPr algn="l" rtl="0" eaLnBrk="0">
                <a:lnSpc>
                  <a:spcPct val="129000"/>
                </a:lnSpc>
              </a:pPr>
              <a:endParaRPr lang="en-US" altLang="en-US" sz="1000" dirty="0"/>
            </a:p>
            <a:p>
              <a:pPr algn="l" rtl="0" eaLnBrk="0">
                <a:lnSpc>
                  <a:spcPct val="130000"/>
                </a:lnSpc>
              </a:pPr>
              <a:endParaRPr lang="en-US" altLang="en-US" sz="1000" dirty="0"/>
            </a:p>
            <a:p>
              <a:pPr algn="l" rtl="0" eaLnBrk="0">
                <a:lnSpc>
                  <a:spcPct val="130000"/>
                </a:lnSpc>
              </a:pPr>
              <a:endParaRPr lang="en-US" altLang="en-US" sz="1000" dirty="0"/>
            </a:p>
            <a:p>
              <a:pPr marL="489585" algn="l" rtl="0" eaLnBrk="0">
                <a:lnSpc>
                  <a:spcPct val="85000"/>
                </a:lnSpc>
                <a:spcBef>
                  <a:spcPts val="5"/>
                </a:spcBef>
              </a:pPr>
              <a:r>
                <a:rPr sz="2000" spc="3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0</a:t>
              </a:r>
              <a:r>
                <a:rPr sz="20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1</a:t>
              </a:r>
              <a:endParaRPr lang="en-US" altLang="en-US" sz="2000" dirty="0"/>
            </a:p>
          </p:txBody>
        </p:sp>
      </p:grpSp>
      <p:grpSp>
        <p:nvGrpSpPr>
          <p:cNvPr id="4" name="group 4"/>
          <p:cNvGrpSpPr/>
          <p:nvPr/>
        </p:nvGrpSpPr>
        <p:grpSpPr>
          <a:xfrm rot="21600000">
            <a:off x="3503675" y="2255519"/>
            <a:ext cx="1362455" cy="1362456"/>
            <a:chOff x="0" y="0"/>
            <a:chExt cx="1362455" cy="1362456"/>
          </a:xfrm>
        </p:grpSpPr>
        <p:pic>
          <p:nvPicPr>
            <p:cNvPr id="19" name="picture 19"/>
            <p:cNvPicPr>
              <a:picLocks noChangeAspect="1"/>
            </p:cNvPicPr>
            <p:nvPr/>
          </p:nvPicPr>
          <p:blipFill>
            <a:blip r:embed="rId2"/>
            <a:stretch>
              <a:fillRect/>
            </a:stretch>
          </p:blipFill>
          <p:spPr>
            <a:xfrm rot="21600000">
              <a:off x="0" y="0"/>
              <a:ext cx="1362455" cy="1362456"/>
            </a:xfrm>
            <a:prstGeom prst="rect">
              <a:avLst/>
            </a:prstGeom>
          </p:spPr>
        </p:pic>
        <p:sp>
          <p:nvSpPr>
            <p:cNvPr id="20" name="textbox 20"/>
            <p:cNvSpPr/>
            <p:nvPr/>
          </p:nvSpPr>
          <p:spPr>
            <a:xfrm>
              <a:off x="-12700" y="-12700"/>
              <a:ext cx="1388110" cy="1445894"/>
            </a:xfrm>
            <a:prstGeom prst="rect">
              <a:avLst/>
            </a:prstGeom>
          </p:spPr>
          <p:txBody>
            <a:bodyPr vert="horz" wrap="square" lIns="0" tIns="0" rIns="0" bIns="0"/>
            <a:lstStyle/>
            <a:p>
              <a:pPr algn="l" rtl="0" eaLnBrk="0">
                <a:lnSpc>
                  <a:spcPct val="130000"/>
                </a:lnSpc>
              </a:pPr>
              <a:endParaRPr lang="en-US" altLang="en-US" sz="1000" dirty="0"/>
            </a:p>
            <a:p>
              <a:pPr algn="l" rtl="0" eaLnBrk="0">
                <a:lnSpc>
                  <a:spcPct val="130000"/>
                </a:lnSpc>
              </a:pPr>
              <a:endParaRPr lang="en-US" altLang="en-US" sz="1000" dirty="0"/>
            </a:p>
            <a:p>
              <a:pPr algn="l" rtl="0" eaLnBrk="0">
                <a:lnSpc>
                  <a:spcPct val="130000"/>
                </a:lnSpc>
              </a:pPr>
              <a:endParaRPr lang="en-US" altLang="en-US" sz="1000" dirty="0"/>
            </a:p>
            <a:p>
              <a:pPr marL="489585" algn="l" rtl="0" eaLnBrk="0">
                <a:lnSpc>
                  <a:spcPct val="84000"/>
                </a:lnSpc>
                <a:spcBef>
                  <a:spcPts val="5"/>
                </a:spcBef>
              </a:pPr>
              <a:r>
                <a:rPr sz="2000" spc="3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0</a:t>
              </a:r>
              <a:r>
                <a:rPr sz="20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2</a:t>
              </a:r>
              <a:endParaRPr lang="en-US" altLang="en-US" sz="2000" dirty="0"/>
            </a:p>
          </p:txBody>
        </p:sp>
      </p:grpSp>
      <p:grpSp>
        <p:nvGrpSpPr>
          <p:cNvPr id="6" name="group 6"/>
          <p:cNvGrpSpPr/>
          <p:nvPr/>
        </p:nvGrpSpPr>
        <p:grpSpPr>
          <a:xfrm rot="21600000">
            <a:off x="3503675" y="3951732"/>
            <a:ext cx="1362455" cy="1362455"/>
            <a:chOff x="0" y="0"/>
            <a:chExt cx="1362455" cy="1362455"/>
          </a:xfrm>
        </p:grpSpPr>
        <p:pic>
          <p:nvPicPr>
            <p:cNvPr id="21" name="picture 21"/>
            <p:cNvPicPr>
              <a:picLocks noChangeAspect="1"/>
            </p:cNvPicPr>
            <p:nvPr/>
          </p:nvPicPr>
          <p:blipFill>
            <a:blip r:embed="rId2"/>
            <a:stretch>
              <a:fillRect/>
            </a:stretch>
          </p:blipFill>
          <p:spPr>
            <a:xfrm rot="21600000">
              <a:off x="0" y="0"/>
              <a:ext cx="1362455" cy="1362455"/>
            </a:xfrm>
            <a:prstGeom prst="rect">
              <a:avLst/>
            </a:prstGeom>
          </p:spPr>
        </p:pic>
        <p:sp>
          <p:nvSpPr>
            <p:cNvPr id="22" name="textbox 22"/>
            <p:cNvSpPr/>
            <p:nvPr/>
          </p:nvSpPr>
          <p:spPr>
            <a:xfrm>
              <a:off x="-12700" y="-12700"/>
              <a:ext cx="1388110" cy="1445894"/>
            </a:xfrm>
            <a:prstGeom prst="rect">
              <a:avLst/>
            </a:prstGeom>
          </p:spPr>
          <p:txBody>
            <a:bodyPr vert="horz" wrap="square" lIns="0" tIns="0" rIns="0" bIns="0"/>
            <a:lstStyle/>
            <a:p>
              <a:pPr algn="l" rtl="0" eaLnBrk="0">
                <a:lnSpc>
                  <a:spcPct val="128000"/>
                </a:lnSpc>
              </a:pPr>
              <a:endParaRPr lang="en-US" altLang="en-US" sz="1000" dirty="0"/>
            </a:p>
            <a:p>
              <a:pPr algn="l" rtl="0" eaLnBrk="0">
                <a:lnSpc>
                  <a:spcPct val="128000"/>
                </a:lnSpc>
              </a:pPr>
              <a:endParaRPr lang="en-US" altLang="en-US" sz="1000" dirty="0"/>
            </a:p>
            <a:p>
              <a:pPr algn="l" rtl="0" eaLnBrk="0">
                <a:lnSpc>
                  <a:spcPct val="129000"/>
                </a:lnSpc>
              </a:pPr>
              <a:endParaRPr lang="en-US" altLang="en-US" sz="1000" dirty="0"/>
            </a:p>
            <a:p>
              <a:pPr marL="489585" algn="l" rtl="0" eaLnBrk="0">
                <a:lnSpc>
                  <a:spcPct val="84000"/>
                </a:lnSpc>
                <a:spcBef>
                  <a:spcPts val="0"/>
                </a:spcBef>
              </a:pPr>
              <a:r>
                <a:rPr sz="2000" spc="3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0</a:t>
              </a:r>
              <a:r>
                <a:rPr sz="20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3</a:t>
              </a:r>
              <a:endParaRPr lang="en-US" altLang="en-US" sz="2000" dirty="0"/>
            </a:p>
          </p:txBody>
        </p:sp>
      </p:grpSp>
      <p:sp>
        <p:nvSpPr>
          <p:cNvPr id="23" name="textbox 23"/>
          <p:cNvSpPr/>
          <p:nvPr/>
        </p:nvSpPr>
        <p:spPr>
          <a:xfrm>
            <a:off x="4904433" y="3479043"/>
            <a:ext cx="1720850" cy="624840"/>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1840"/>
              </a:lnSpc>
            </a:pPr>
            <a:r>
              <a:rPr sz="1500" spc="60" dirty="0">
                <a:solidFill>
                  <a:srgbClr val="000000">
                    <a:alpha val="100000"/>
                  </a:srgbClr>
                </a:solidFill>
                <a:latin typeface="Arial" panose="020B0604020202020204"/>
                <a:ea typeface="Arial" panose="020B0604020202020204"/>
                <a:cs typeface="Arial" panose="020B0604020202020204"/>
              </a:rPr>
              <a:t>•</a:t>
            </a:r>
            <a:r>
              <a:rPr sz="1500" spc="60" dirty="0">
                <a:solidFill>
                  <a:srgbClr val="000000">
                    <a:alpha val="100000"/>
                  </a:srgbClr>
                </a:solidFill>
                <a:latin typeface="Arial" panose="020B0604020202020204"/>
                <a:ea typeface="Arial" panose="020B0604020202020204"/>
                <a:cs typeface="Arial" panose="020B0604020202020204"/>
              </a:rPr>
              <a:t>    </a:t>
            </a:r>
            <a:r>
              <a:rPr sz="15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大模型综合</a:t>
            </a:r>
            <a:r>
              <a:rPr sz="1500" spc="5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指</a:t>
            </a:r>
            <a:r>
              <a:rPr sz="1500" spc="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数</a:t>
            </a:r>
            <a:endParaRPr lang="en-US" altLang="en-US" sz="1500" dirty="0"/>
          </a:p>
          <a:p>
            <a:pPr algn="l" rtl="0" eaLnBrk="0">
              <a:lnSpc>
                <a:spcPct val="107000"/>
              </a:lnSpc>
            </a:pPr>
            <a:endParaRPr lang="en-US" altLang="en-US" sz="800" dirty="0"/>
          </a:p>
          <a:p>
            <a:pPr algn="l" rtl="0" eaLnBrk="0">
              <a:lnSpc>
                <a:spcPct val="7000"/>
              </a:lnSpc>
            </a:pPr>
            <a:endParaRPr lang="en-US" altLang="en-US" sz="100" dirty="0"/>
          </a:p>
          <a:p>
            <a:pPr marL="12700" algn="l" rtl="0" eaLnBrk="0">
              <a:lnSpc>
                <a:spcPts val="1840"/>
              </a:lnSpc>
            </a:pPr>
            <a:r>
              <a:rPr sz="1500" spc="60" dirty="0">
                <a:solidFill>
                  <a:srgbClr val="000000">
                    <a:alpha val="100000"/>
                  </a:srgbClr>
                </a:solidFill>
                <a:latin typeface="Arial" panose="020B0604020202020204"/>
                <a:ea typeface="Arial" panose="020B0604020202020204"/>
                <a:cs typeface="Arial" panose="020B0604020202020204"/>
              </a:rPr>
              <a:t>•</a:t>
            </a:r>
            <a:r>
              <a:rPr sz="1500" spc="60" dirty="0">
                <a:solidFill>
                  <a:srgbClr val="000000">
                    <a:alpha val="100000"/>
                  </a:srgbClr>
                </a:solidFill>
                <a:latin typeface="Arial" panose="020B0604020202020204"/>
                <a:ea typeface="Arial" panose="020B0604020202020204"/>
                <a:cs typeface="Arial" panose="020B0604020202020204"/>
              </a:rPr>
              <a:t>    </a:t>
            </a:r>
            <a:r>
              <a:rPr sz="15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评测大模型</a:t>
            </a:r>
            <a:r>
              <a:rPr sz="1500" spc="5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介</a:t>
            </a:r>
            <a:r>
              <a:rPr sz="1500" spc="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绍</a:t>
            </a:r>
            <a:endParaRPr lang="en-US" altLang="en-US" sz="1500" dirty="0"/>
          </a:p>
        </p:txBody>
      </p:sp>
      <p:sp>
        <p:nvSpPr>
          <p:cNvPr id="24" name="textbox 24"/>
          <p:cNvSpPr/>
          <p:nvPr/>
        </p:nvSpPr>
        <p:spPr>
          <a:xfrm>
            <a:off x="4881257" y="596620"/>
            <a:ext cx="3352165" cy="321945"/>
          </a:xfrm>
          <a:prstGeom prst="rect">
            <a:avLst/>
          </a:prstGeom>
        </p:spPr>
        <p:txBody>
          <a:bodyPr vert="horz" wrap="square" lIns="0" tIns="0" rIns="0" bIns="0"/>
          <a:lstStyle/>
          <a:p>
            <a:pPr algn="l" rtl="0" eaLnBrk="0">
              <a:lnSpc>
                <a:spcPct val="89000"/>
              </a:lnSpc>
            </a:pPr>
            <a:endParaRPr lang="en-US" altLang="en-US" sz="100" dirty="0"/>
          </a:p>
          <a:p>
            <a:pPr marL="12700" algn="l" rtl="0" eaLnBrk="0">
              <a:lnSpc>
                <a:spcPct val="97000"/>
              </a:lnSpc>
            </a:pPr>
            <a:r>
              <a:rPr sz="20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大模型成为</a:t>
            </a:r>
            <a:r>
              <a:rPr sz="2000" spc="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AI</a:t>
            </a:r>
            <a:r>
              <a:rPr sz="20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大规模落</a:t>
            </a:r>
            <a:r>
              <a:rPr sz="2000" spc="1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地</a:t>
            </a:r>
            <a:r>
              <a:rPr sz="2000" spc="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拐点</a:t>
            </a:r>
            <a:endParaRPr lang="en-US" altLang="en-US" sz="2000" dirty="0"/>
          </a:p>
        </p:txBody>
      </p:sp>
      <p:sp>
        <p:nvSpPr>
          <p:cNvPr id="25" name="textbox 25"/>
          <p:cNvSpPr/>
          <p:nvPr/>
        </p:nvSpPr>
        <p:spPr>
          <a:xfrm>
            <a:off x="1000330" y="1292516"/>
            <a:ext cx="1209675" cy="625475"/>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4725"/>
              </a:lnSpc>
            </a:pPr>
            <a:r>
              <a:rPr sz="3900" spc="130" dirty="0">
                <a:ln w="952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目</a:t>
            </a:r>
            <a:r>
              <a:rPr sz="3900" spc="13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3900" spc="110" dirty="0">
                <a:ln w="952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录</a:t>
            </a:r>
            <a:endParaRPr lang="en-US" altLang="en-US" sz="3900" dirty="0"/>
          </a:p>
        </p:txBody>
      </p:sp>
      <p:sp>
        <p:nvSpPr>
          <p:cNvPr id="26" name="textbox 26"/>
          <p:cNvSpPr/>
          <p:nvPr/>
        </p:nvSpPr>
        <p:spPr>
          <a:xfrm>
            <a:off x="4881253" y="2748502"/>
            <a:ext cx="2312035" cy="322579"/>
          </a:xfrm>
          <a:prstGeom prst="rect">
            <a:avLst/>
          </a:prstGeom>
        </p:spPr>
        <p:txBody>
          <a:bodyPr vert="horz" wrap="square" lIns="0" tIns="0" rIns="0" bIns="0"/>
          <a:lstStyle/>
          <a:p>
            <a:pPr algn="l" rtl="0" eaLnBrk="0">
              <a:lnSpc>
                <a:spcPct val="92000"/>
              </a:lnSpc>
            </a:pPr>
            <a:endParaRPr lang="en-US" altLang="en-US" sz="100" dirty="0"/>
          </a:p>
          <a:p>
            <a:pPr marL="12700" algn="l" rtl="0" eaLnBrk="0">
              <a:lnSpc>
                <a:spcPct val="97000"/>
              </a:lnSpc>
            </a:pPr>
            <a:r>
              <a:rPr sz="2000" spc="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大模型厂商整体测评</a:t>
            </a:r>
            <a:endParaRPr lang="en-US" altLang="en-US" sz="2000" dirty="0"/>
          </a:p>
        </p:txBody>
      </p:sp>
      <p:pic>
        <p:nvPicPr>
          <p:cNvPr id="27" name="picture 27"/>
          <p:cNvPicPr>
            <a:picLocks noChangeAspect="1"/>
          </p:cNvPicPr>
          <p:nvPr/>
        </p:nvPicPr>
        <p:blipFill>
          <a:blip r:embed="rId3"/>
          <a:stretch>
            <a:fillRect/>
          </a:stretch>
        </p:blipFill>
        <p:spPr>
          <a:xfrm rot="21600000">
            <a:off x="11441938" y="0"/>
            <a:ext cx="750061" cy="754634"/>
          </a:xfrm>
          <a:prstGeom prst="rect">
            <a:avLst/>
          </a:prstGeom>
        </p:spPr>
      </p:pic>
      <p:sp>
        <p:nvSpPr>
          <p:cNvPr id="28" name="textbox 28"/>
          <p:cNvSpPr/>
          <p:nvPr/>
        </p:nvSpPr>
        <p:spPr>
          <a:xfrm>
            <a:off x="4951735" y="4520279"/>
            <a:ext cx="1804670" cy="322579"/>
          </a:xfrm>
          <a:prstGeom prst="rect">
            <a:avLst/>
          </a:prstGeom>
        </p:spPr>
        <p:txBody>
          <a:bodyPr vert="horz" wrap="square" lIns="0" tIns="0" rIns="0" bIns="0"/>
          <a:lstStyle/>
          <a:p>
            <a:pPr algn="l" rtl="0" eaLnBrk="0">
              <a:lnSpc>
                <a:spcPct val="92000"/>
              </a:lnSpc>
            </a:pPr>
            <a:endParaRPr lang="en-US" altLang="en-US" sz="100" dirty="0"/>
          </a:p>
          <a:p>
            <a:pPr marL="12700" algn="l" rtl="0" eaLnBrk="0">
              <a:lnSpc>
                <a:spcPct val="97000"/>
              </a:lnSpc>
            </a:pPr>
            <a:r>
              <a:rPr sz="2000" spc="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分模块测评结果</a:t>
            </a:r>
            <a:endParaRPr lang="en-US" altLang="en-US" sz="2000" dirty="0"/>
          </a:p>
        </p:txBody>
      </p:sp>
      <p:sp>
        <p:nvSpPr>
          <p:cNvPr id="29" name="path"/>
          <p:cNvSpPr/>
          <p:nvPr/>
        </p:nvSpPr>
        <p:spPr>
          <a:xfrm>
            <a:off x="4777740" y="3244469"/>
            <a:ext cx="4740909" cy="6350"/>
          </a:xfrm>
          <a:custGeom>
            <a:avLst/>
            <a:gdLst/>
            <a:ahLst/>
            <a:cxnLst/>
            <a:rect l="0" t="0" r="0" b="0"/>
            <a:pathLst>
              <a:path w="7465" h="10">
                <a:moveTo>
                  <a:pt x="0" y="5"/>
                </a:moveTo>
                <a:lnTo>
                  <a:pt x="7465" y="5"/>
                </a:lnTo>
              </a:path>
            </a:pathLst>
          </a:custGeom>
          <a:noFill/>
          <a:ln w="6350" cap="flat">
            <a:solidFill>
              <a:srgbClr val="5B9BD5">
                <a:alpha val="100000"/>
              </a:srgbClr>
            </a:solidFill>
            <a:prstDash val="solid"/>
            <a:miter lim="1000000"/>
          </a:ln>
        </p:spPr>
        <p:txBody>
          <a:bodyPr rtlCol="0"/>
          <a:lstStyle/>
          <a:p>
            <a:pPr algn="ctr"/>
            <a:endParaRPr lang="zh-CN" altLang="en-US"/>
          </a:p>
        </p:txBody>
      </p:sp>
      <p:sp>
        <p:nvSpPr>
          <p:cNvPr id="30" name="rect"/>
          <p:cNvSpPr/>
          <p:nvPr/>
        </p:nvSpPr>
        <p:spPr>
          <a:xfrm>
            <a:off x="4777740" y="1080389"/>
            <a:ext cx="4740909" cy="6350"/>
          </a:xfrm>
          <a:prstGeom prst="rect">
            <a:avLst/>
          </a:prstGeom>
          <a:solidFill>
            <a:srgbClr val="5B9BD5">
              <a:alpha val="100000"/>
            </a:srgbClr>
          </a:solidFill>
          <a:ln cap="flat">
            <a:noFill/>
            <a:prstDash val="solid"/>
            <a:miter lim="0"/>
          </a:ln>
        </p:spPr>
        <p:txBody>
          <a:bodyPr rtlCol="0"/>
          <a:lstStyle/>
          <a:p>
            <a:pPr algn="ctr"/>
            <a:endParaRPr lang="zh-CN" altLang="en-US"/>
          </a:p>
        </p:txBody>
      </p:sp>
      <p:sp>
        <p:nvSpPr>
          <p:cNvPr id="31" name="rect"/>
          <p:cNvSpPr/>
          <p:nvPr/>
        </p:nvSpPr>
        <p:spPr>
          <a:xfrm>
            <a:off x="4777740" y="4926965"/>
            <a:ext cx="4740909" cy="6350"/>
          </a:xfrm>
          <a:prstGeom prst="rect">
            <a:avLst/>
          </a:prstGeom>
          <a:solidFill>
            <a:srgbClr val="5B9BD5">
              <a:alpha val="100000"/>
            </a:srgbClr>
          </a:solidFill>
          <a:ln cap="flat">
            <a:noFill/>
            <a:prstDash val="solid"/>
            <a:miter lim="0"/>
          </a:ln>
        </p:spPr>
        <p:txBody>
          <a:bodyPr rtlCol="0"/>
          <a:lstStyle/>
          <a:p>
            <a:pPr algn="ctr"/>
            <a:endParaRPr lang="zh-CN" altLang="en-US"/>
          </a:p>
        </p:txBody>
      </p:sp>
      <p:sp>
        <p:nvSpPr>
          <p:cNvPr id="32" name="textbox 32"/>
          <p:cNvSpPr/>
          <p:nvPr/>
        </p:nvSpPr>
        <p:spPr>
          <a:xfrm>
            <a:off x="11870408" y="6593923"/>
            <a:ext cx="68580" cy="11747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5000"/>
              </a:lnSpc>
            </a:pPr>
            <a:r>
              <a:rPr sz="800" spc="0" dirty="0">
                <a:solidFill>
                  <a:srgbClr val="000000">
                    <a:alpha val="100000"/>
                  </a:srgbClr>
                </a:solidFill>
                <a:latin typeface="楷体" panose="02010609060101010101" charset="-122"/>
                <a:ea typeface="楷体" panose="02010609060101010101" charset="-122"/>
                <a:cs typeface="楷体" panose="02010609060101010101" charset="-122"/>
              </a:rPr>
              <a:t>3</a:t>
            </a:r>
            <a:endParaRPr lang="en-US" altLang="en-US" sz="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4" name="table 474"/>
          <p:cNvGraphicFramePr>
            <a:graphicFrameLocks noGrp="1"/>
          </p:cNvGraphicFramePr>
          <p:nvPr/>
        </p:nvGraphicFramePr>
        <p:xfrm>
          <a:off x="6161278" y="3621023"/>
          <a:ext cx="4849494" cy="2670175"/>
        </p:xfrm>
        <a:graphic>
          <a:graphicData uri="http://schemas.openxmlformats.org/drawingml/2006/table">
            <a:tbl>
              <a:tblPr/>
              <a:tblGrid>
                <a:gridCol w="4849494"/>
              </a:tblGrid>
              <a:tr h="2657475">
                <a:tc>
                  <a:txBody>
                    <a:bodyPr/>
                    <a:lstStyle/>
                    <a:p>
                      <a:pPr algn="l" rtl="0" eaLnBrk="0">
                        <a:lnSpc>
                          <a:spcPct val="100000"/>
                        </a:lnSpc>
                      </a:pPr>
                      <a:endParaRPr lang="en-US" altLang="en-US" sz="1000" dirty="0"/>
                    </a:p>
                    <a:p>
                      <a:pPr algn="l" rtl="0" eaLnBrk="0">
                        <a:lnSpc>
                          <a:spcPct val="100000"/>
                        </a:lnSpc>
                      </a:pPr>
                      <a:endParaRPr lang="en-US" altLang="en-US" sz="1000" dirty="0"/>
                    </a:p>
                    <a:p>
                      <a:pPr algn="l" rtl="0" eaLnBrk="0">
                        <a:lnSpc>
                          <a:spcPct val="100000"/>
                        </a:lnSpc>
                      </a:pPr>
                      <a:endParaRPr lang="en-US" altLang="en-US" sz="1000" dirty="0"/>
                    </a:p>
                    <a:p>
                      <a:pPr algn="l" rtl="0" eaLnBrk="0">
                        <a:lnSpc>
                          <a:spcPct val="100000"/>
                        </a:lnSpc>
                      </a:pPr>
                      <a:endParaRPr lang="en-US" altLang="en-US" sz="1000" dirty="0"/>
                    </a:p>
                    <a:p>
                      <a:pPr algn="l" rtl="0" eaLnBrk="0">
                        <a:lnSpc>
                          <a:spcPct val="100000"/>
                        </a:lnSpc>
                      </a:pPr>
                      <a:endParaRPr lang="en-US" altLang="en-US" sz="1000" dirty="0"/>
                    </a:p>
                    <a:p>
                      <a:pPr algn="l" rtl="0" eaLnBrk="0">
                        <a:lnSpc>
                          <a:spcPct val="100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9000"/>
                        </a:lnSpc>
                      </a:pPr>
                      <a:endParaRPr lang="en-US" altLang="en-US" sz="100" dirty="0"/>
                    </a:p>
                    <a:p>
                      <a:pPr marL="1329055" algn="l" rtl="0" eaLnBrk="0">
                        <a:lnSpc>
                          <a:spcPct val="97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福如</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东海，寿比南山</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475" name="table 475"/>
          <p:cNvGraphicFramePr>
            <a:graphicFrameLocks noGrp="1"/>
          </p:cNvGraphicFramePr>
          <p:nvPr/>
        </p:nvGraphicFramePr>
        <p:xfrm>
          <a:off x="1046733" y="3785361"/>
          <a:ext cx="4849494" cy="2505710"/>
        </p:xfrm>
        <a:graphic>
          <a:graphicData uri="http://schemas.openxmlformats.org/drawingml/2006/table">
            <a:tbl>
              <a:tblPr/>
              <a:tblGrid>
                <a:gridCol w="4849494"/>
              </a:tblGrid>
              <a:tr h="2493010">
                <a:tc>
                  <a:txBody>
                    <a:bodyPr/>
                    <a:lstStyle/>
                    <a:p>
                      <a:pPr algn="l" rtl="0" eaLnBrk="0">
                        <a:lnSpc>
                          <a:spcPct val="100000"/>
                        </a:lnSpc>
                      </a:pPr>
                      <a:endParaRPr lang="en-US" altLang="en-US" sz="1000" dirty="0"/>
                    </a:p>
                    <a:p>
                      <a:pPr algn="l" rtl="0" eaLnBrk="0">
                        <a:lnSpc>
                          <a:spcPct val="100000"/>
                        </a:lnSpc>
                      </a:pPr>
                      <a:endParaRPr lang="en-US" altLang="en-US" sz="1000" dirty="0"/>
                    </a:p>
                    <a:p>
                      <a:pPr algn="l" rtl="0" eaLnBrk="0">
                        <a:lnSpc>
                          <a:spcPct val="100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7000"/>
                        </a:lnSpc>
                      </a:pPr>
                      <a:endParaRPr lang="en-US" altLang="en-US" sz="100" dirty="0"/>
                    </a:p>
                    <a:p>
                      <a:pPr marL="1035050" algn="l" rtl="0" eaLnBrk="0">
                        <a:lnSpc>
                          <a:spcPct val="89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这句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诗的另一种表达方式可以是:</a:t>
                      </a:r>
                      <a:endParaRPr lang="en-US" altLang="en-US" sz="1200" dirty="0"/>
                    </a:p>
                    <a:p>
                      <a:pPr marL="1035685" algn="l" rtl="0" eaLnBrk="0">
                        <a:lnSpc>
                          <a:spcPts val="2160"/>
                        </a:lnSpc>
                      </a:pPr>
                      <a:r>
                        <a:rPr sz="12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福如东海,寿比南山</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476" name="table 476"/>
          <p:cNvGraphicFramePr>
            <a:graphicFrameLocks noGrp="1"/>
          </p:cNvGraphicFramePr>
          <p:nvPr/>
        </p:nvGraphicFramePr>
        <p:xfrm>
          <a:off x="1046733" y="1182623"/>
          <a:ext cx="4849494" cy="2338070"/>
        </p:xfrm>
        <a:graphic>
          <a:graphicData uri="http://schemas.openxmlformats.org/drawingml/2006/table">
            <a:tbl>
              <a:tblPr/>
              <a:tblGrid>
                <a:gridCol w="4849494"/>
              </a:tblGrid>
              <a:tr h="2325370">
                <a:tc>
                  <a:txBody>
                    <a:bodyPr/>
                    <a:lstStyle/>
                    <a:p>
                      <a:pPr algn="l" rtl="0" eaLnBrk="0">
                        <a:lnSpc>
                          <a:spcPct val="103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marL="988695" algn="l" rtl="0" eaLnBrk="0">
                        <a:lnSpc>
                          <a:spcPct val="89000"/>
                        </a:lnSpc>
                        <a:spcBef>
                          <a:spcPts val="5"/>
                        </a:spcBef>
                      </a:pP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福如东海，寿比南山的另一种说法是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988695" algn="l" rtl="0" eaLnBrk="0">
                        <a:lnSpc>
                          <a:spcPts val="2160"/>
                        </a:lnSpc>
                      </a:pP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福如东海，寿比南山，富贵安康万年</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长</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477" name="table 477"/>
          <p:cNvGraphicFramePr>
            <a:graphicFrameLocks noGrp="1"/>
          </p:cNvGraphicFramePr>
          <p:nvPr/>
        </p:nvGraphicFramePr>
        <p:xfrm>
          <a:off x="6161278" y="1346961"/>
          <a:ext cx="4849494" cy="2173604"/>
        </p:xfrm>
        <a:graphic>
          <a:graphicData uri="http://schemas.openxmlformats.org/drawingml/2006/table">
            <a:tbl>
              <a:tblPr/>
              <a:tblGrid>
                <a:gridCol w="4849494"/>
              </a:tblGrid>
              <a:tr h="2160904">
                <a:tc>
                  <a:txBody>
                    <a:bodyPr/>
                    <a:lstStyle/>
                    <a:p>
                      <a:pPr algn="l" rtl="0" eaLnBrk="0">
                        <a:lnSpc>
                          <a:spcPct val="114000"/>
                        </a:lnSpc>
                      </a:pPr>
                      <a:endParaRPr lang="en-US" altLang="en-US" sz="1000" dirty="0"/>
                    </a:p>
                    <a:p>
                      <a:pPr algn="l" rtl="0" eaLnBrk="0">
                        <a:lnSpc>
                          <a:spcPct val="115000"/>
                        </a:lnSpc>
                      </a:pPr>
                      <a:endParaRPr lang="en-US" altLang="en-US" sz="1000" dirty="0"/>
                    </a:p>
                    <a:p>
                      <a:pPr algn="l" rtl="0" eaLnBrk="0">
                        <a:lnSpc>
                          <a:spcPct val="115000"/>
                        </a:lnSpc>
                      </a:pPr>
                      <a:endParaRPr lang="en-US" altLang="en-US" sz="1000" dirty="0"/>
                    </a:p>
                    <a:p>
                      <a:pPr algn="l" rtl="0" eaLnBrk="0">
                        <a:lnSpc>
                          <a:spcPct val="115000"/>
                        </a:lnSpc>
                      </a:pPr>
                      <a:endParaRPr lang="en-US" altLang="en-US" sz="1000" dirty="0"/>
                    </a:p>
                    <a:p>
                      <a:pPr algn="l" rtl="0" eaLnBrk="0">
                        <a:lnSpc>
                          <a:spcPct val="115000"/>
                        </a:lnSpc>
                      </a:pPr>
                      <a:endParaRPr lang="en-US" altLang="en-US" sz="1000" dirty="0"/>
                    </a:p>
                    <a:p>
                      <a:pPr algn="l" rtl="0" eaLnBrk="0">
                        <a:lnSpc>
                          <a:spcPct val="8000"/>
                        </a:lnSpc>
                      </a:pPr>
                      <a:endParaRPr lang="en-US" altLang="en-US" sz="100" dirty="0"/>
                    </a:p>
                    <a:p>
                      <a:pPr marL="1329055" algn="l" rtl="0" eaLnBrk="0">
                        <a:lnSpc>
                          <a:spcPct val="97000"/>
                        </a:lnSpc>
                      </a:pP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福寿双全，福如东海，寿比南</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山</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478" name="textbox 478"/>
          <p:cNvSpPr/>
          <p:nvPr/>
        </p:nvSpPr>
        <p:spPr>
          <a:xfrm>
            <a:off x="815278" y="314661"/>
            <a:ext cx="6525894"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4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智商测试案例介绍---</a:t>
            </a:r>
            <a:r>
              <a:rPr sz="18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福如东海寿比南山，换</a:t>
            </a:r>
            <a:r>
              <a:rPr sz="18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一</a:t>
            </a:r>
            <a:r>
              <a:rPr sz="18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种说法</a:t>
            </a:r>
            <a:endParaRPr lang="en-US" altLang="en-US" sz="1800" dirty="0"/>
          </a:p>
        </p:txBody>
      </p:sp>
      <p:pic>
        <p:nvPicPr>
          <p:cNvPr id="479" name="picture 479"/>
          <p:cNvPicPr>
            <a:picLocks noChangeAspect="1"/>
          </p:cNvPicPr>
          <p:nvPr/>
        </p:nvPicPr>
        <p:blipFill>
          <a:blip r:embed="rId1"/>
          <a:stretch>
            <a:fillRect/>
          </a:stretch>
        </p:blipFill>
        <p:spPr>
          <a:xfrm rot="21600000">
            <a:off x="11441938" y="0"/>
            <a:ext cx="750061" cy="754634"/>
          </a:xfrm>
          <a:prstGeom prst="rect">
            <a:avLst/>
          </a:prstGeom>
        </p:spPr>
      </p:pic>
      <p:sp>
        <p:nvSpPr>
          <p:cNvPr id="480" name="textbox 480"/>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481" name="textbox 481"/>
          <p:cNvSpPr/>
          <p:nvPr/>
        </p:nvSpPr>
        <p:spPr>
          <a:xfrm>
            <a:off x="1328927" y="1182623"/>
            <a:ext cx="1224280" cy="381634"/>
          </a:xfrm>
          <a:prstGeom prst="rect">
            <a:avLst/>
          </a:prstGeom>
          <a:solidFill>
            <a:srgbClr val="FFFFFF"/>
          </a:solidFill>
        </p:spPr>
        <p:txBody>
          <a:bodyPr vert="horz" wrap="square" lIns="0" tIns="0" rIns="0" bIns="0"/>
          <a:lstStyle/>
          <a:p>
            <a:pPr algn="l" rtl="0" eaLnBrk="0">
              <a:lnSpc>
                <a:spcPct val="110000"/>
              </a:lnSpc>
            </a:pPr>
            <a:endParaRPr lang="en-US" altLang="en-US" sz="600" dirty="0"/>
          </a:p>
          <a:p>
            <a:pPr marL="438150"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星火</a:t>
            </a:r>
            <a:endParaRPr lang="en-US" altLang="en-US" sz="1400" dirty="0"/>
          </a:p>
        </p:txBody>
      </p:sp>
      <p:sp>
        <p:nvSpPr>
          <p:cNvPr id="482" name="textbox 482"/>
          <p:cNvSpPr/>
          <p:nvPr/>
        </p:nvSpPr>
        <p:spPr>
          <a:xfrm>
            <a:off x="1328927" y="3552444"/>
            <a:ext cx="1224280" cy="400684"/>
          </a:xfrm>
          <a:prstGeom prst="rect">
            <a:avLst/>
          </a:prstGeom>
          <a:solidFill>
            <a:srgbClr val="FFFFFF"/>
          </a:solidFill>
        </p:spPr>
        <p:txBody>
          <a:bodyPr vert="horz" wrap="square" lIns="0" tIns="0" rIns="0" bIns="0"/>
          <a:lstStyle/>
          <a:p>
            <a:pPr algn="l" rtl="0" eaLnBrk="0">
              <a:lnSpc>
                <a:spcPct val="111000"/>
              </a:lnSpc>
            </a:pPr>
            <a:endParaRPr lang="en-US" altLang="en-US" sz="600" dirty="0"/>
          </a:p>
          <a:p>
            <a:pPr marL="224790" algn="l" rtl="0" eaLnBrk="0">
              <a:lnSpc>
                <a:spcPct val="87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Chat</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GLM</a:t>
            </a:r>
            <a:endParaRPr lang="en-US" altLang="en-US" sz="1400" dirty="0"/>
          </a:p>
        </p:txBody>
      </p:sp>
      <p:sp>
        <p:nvSpPr>
          <p:cNvPr id="483" name="textbox 483"/>
          <p:cNvSpPr/>
          <p:nvPr/>
        </p:nvSpPr>
        <p:spPr>
          <a:xfrm>
            <a:off x="6429755" y="1124711"/>
            <a:ext cx="1189355" cy="379729"/>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23939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通</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义千问</a:t>
            </a:r>
            <a:endParaRPr lang="en-US" altLang="en-US" sz="1400" dirty="0"/>
          </a:p>
        </p:txBody>
      </p:sp>
      <p:sp>
        <p:nvSpPr>
          <p:cNvPr id="484" name="textbox 484"/>
          <p:cNvSpPr/>
          <p:nvPr/>
        </p:nvSpPr>
        <p:spPr>
          <a:xfrm>
            <a:off x="6429755" y="3621023"/>
            <a:ext cx="1189355" cy="379729"/>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41973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商量</a:t>
            </a:r>
            <a:endParaRPr lang="en-US" altLang="en-US" sz="1400" dirty="0"/>
          </a:p>
        </p:txBody>
      </p:sp>
      <p:sp>
        <p:nvSpPr>
          <p:cNvPr id="485" name="textbox 485"/>
          <p:cNvSpPr/>
          <p:nvPr/>
        </p:nvSpPr>
        <p:spPr>
          <a:xfrm>
            <a:off x="11823165" y="6593923"/>
            <a:ext cx="116204" cy="116204"/>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74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3</a:t>
            </a:r>
            <a:r>
              <a:rPr sz="800" spc="-20" dirty="0">
                <a:solidFill>
                  <a:srgbClr val="000000">
                    <a:alpha val="100000"/>
                  </a:srgbClr>
                </a:solidFill>
                <a:latin typeface="楷体" panose="02010609060101010101" charset="-122"/>
                <a:ea typeface="楷体" panose="02010609060101010101" charset="-122"/>
                <a:cs typeface="楷体" panose="02010609060101010101" charset="-122"/>
              </a:rPr>
              <a:t>0</a:t>
            </a:r>
            <a:endParaRPr lang="en-US" altLang="en-US" sz="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6" name="table 486"/>
          <p:cNvGraphicFramePr>
            <a:graphicFrameLocks noGrp="1"/>
          </p:cNvGraphicFramePr>
          <p:nvPr/>
        </p:nvGraphicFramePr>
        <p:xfrm>
          <a:off x="592581" y="1455166"/>
          <a:ext cx="5363209" cy="4759325"/>
        </p:xfrm>
        <a:graphic>
          <a:graphicData uri="http://schemas.openxmlformats.org/drawingml/2006/table">
            <a:tbl>
              <a:tblPr/>
              <a:tblGrid>
                <a:gridCol w="5363209"/>
              </a:tblGrid>
              <a:tr h="4746625">
                <a:tc>
                  <a:txBody>
                    <a:bodyPr/>
                    <a:lstStyle/>
                    <a:p>
                      <a:pPr algn="l" rtl="0" eaLnBrk="0">
                        <a:lnSpc>
                          <a:spcPct val="118000"/>
                        </a:lnSpc>
                      </a:pPr>
                      <a:endParaRPr lang="en-US" altLang="en-US" sz="1000" dirty="0"/>
                    </a:p>
                    <a:p>
                      <a:pPr algn="l" rtl="0" eaLnBrk="0">
                        <a:lnSpc>
                          <a:spcPct val="118000"/>
                        </a:lnSpc>
                      </a:pPr>
                      <a:endParaRPr lang="en-US" altLang="en-US" sz="1000" dirty="0"/>
                    </a:p>
                    <a:p>
                      <a:pPr algn="l" rtl="0" eaLnBrk="0">
                        <a:lnSpc>
                          <a:spcPct val="119000"/>
                        </a:lnSpc>
                      </a:pPr>
                      <a:endParaRPr lang="en-US" altLang="en-US" sz="1000" dirty="0"/>
                    </a:p>
                    <a:p>
                      <a:pPr algn="l" rtl="0" eaLnBrk="0">
                        <a:lnSpc>
                          <a:spcPct val="119000"/>
                        </a:lnSpc>
                      </a:pPr>
                      <a:endParaRPr lang="en-US" altLang="en-US" sz="1000" dirty="0"/>
                    </a:p>
                    <a:p>
                      <a:pPr algn="l" rtl="0" eaLnBrk="0">
                        <a:lnSpc>
                          <a:spcPct val="9000"/>
                        </a:lnSpc>
                      </a:pPr>
                      <a:endParaRPr lang="en-US" altLang="en-US" sz="100" dirty="0"/>
                    </a:p>
                    <a:p>
                      <a:pPr marL="250190" indent="635" algn="l" rtl="0" eaLnBrk="0">
                        <a:lnSpc>
                          <a:spcPct val="102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根据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题目，我们知道索菲亚已经读完了这本书的三分之二，还没有读完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分则是三分之一。题目还告诉我们，索菲亚已经读过的部分比还没</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有读过的部分</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多</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了90页。</a:t>
                      </a:r>
                      <a:endParaRPr lang="en-US" altLang="en-US" sz="1200" dirty="0"/>
                    </a:p>
                    <a:p>
                      <a:pPr marL="251460" indent="0" algn="l" rtl="0" eaLnBrk="0">
                        <a:lnSpc>
                          <a:spcPct val="103000"/>
                        </a:lnSpc>
                        <a:spcBef>
                          <a:spcPts val="132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设这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本书总共有x页，那么她读过的部分就是(2/3)x页，没有读过的部分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就是(1/3)</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页。根据题目，我们可以建立以下等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式：</a:t>
                      </a:r>
                      <a:endParaRPr lang="en-US" altLang="en-US" sz="1200" dirty="0"/>
                    </a:p>
                    <a:p>
                      <a:pPr marL="259715" algn="l" rtl="0" eaLnBrk="0">
                        <a:lnSpc>
                          <a:spcPct val="89000"/>
                        </a:lnSpc>
                        <a:spcBef>
                          <a:spcPts val="151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(2/3)</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(1/3</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90</a:t>
                      </a:r>
                      <a:endParaRPr lang="en-US" altLang="en-US" sz="1200" dirty="0"/>
                    </a:p>
                    <a:p>
                      <a:pPr marL="250190" algn="l" rtl="0" eaLnBrk="0">
                        <a:lnSpc>
                          <a:spcPts val="2880"/>
                        </a:lnSpc>
                      </a:pPr>
                      <a:r>
                        <a:rPr sz="12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解这个等式，我们得到：</a:t>
                      </a:r>
                      <a:endParaRPr lang="en-US" altLang="en-US" sz="1200" dirty="0"/>
                    </a:p>
                    <a:p>
                      <a:pPr algn="l" rtl="0" eaLnBrk="0">
                        <a:lnSpc>
                          <a:spcPct val="103000"/>
                        </a:lnSpc>
                      </a:pPr>
                      <a:endParaRPr lang="en-US" altLang="en-US" sz="1000" dirty="0"/>
                    </a:p>
                    <a:p>
                      <a:pPr marL="259715" algn="l" rtl="0" eaLnBrk="0">
                        <a:lnSpc>
                          <a:spcPct val="89000"/>
                        </a:lnSpc>
                        <a:spcBef>
                          <a:spcPts val="365"/>
                        </a:spcBef>
                      </a:pP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(1/3)</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90</a:t>
                      </a:r>
                      <a:endParaRPr lang="en-US" altLang="en-US" sz="1200" dirty="0"/>
                    </a:p>
                    <a:p>
                      <a:pPr marL="250190" algn="l" rtl="0" eaLnBrk="0">
                        <a:lnSpc>
                          <a:spcPts val="2880"/>
                        </a:lnSpc>
                      </a:pP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进一步解得</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100" dirty="0"/>
                    </a:p>
                    <a:p>
                      <a:pPr algn="l" rtl="0" eaLnBrk="0">
                        <a:lnSpc>
                          <a:spcPct val="103000"/>
                        </a:lnSpc>
                      </a:pPr>
                      <a:endParaRPr lang="en-US" altLang="en-US" sz="1000" dirty="0"/>
                    </a:p>
                    <a:p>
                      <a:pPr marL="250190" algn="l" rtl="0" eaLnBrk="0">
                        <a:lnSpc>
                          <a:spcPts val="1550"/>
                        </a:lnSpc>
                        <a:spcBef>
                          <a:spcPts val="365"/>
                        </a:spcBef>
                      </a:pP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90</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270</a:t>
                      </a:r>
                      <a:endParaRPr lang="en-US" altLang="en-US" sz="1200" dirty="0"/>
                    </a:p>
                    <a:p>
                      <a:pPr algn="l" rtl="0" eaLnBrk="0">
                        <a:lnSpc>
                          <a:spcPct val="100000"/>
                        </a:lnSpc>
                      </a:pPr>
                      <a:endParaRPr lang="en-US" altLang="en-US" sz="1100" dirty="0"/>
                    </a:p>
                    <a:p>
                      <a:pPr algn="l" rtl="0" eaLnBrk="0">
                        <a:lnSpc>
                          <a:spcPct val="9000"/>
                        </a:lnSpc>
                      </a:pPr>
                      <a:endParaRPr lang="en-US" altLang="en-US" sz="100" dirty="0"/>
                    </a:p>
                    <a:p>
                      <a:pPr marL="250190" algn="l" rtl="0" eaLnBrk="0">
                        <a:lnSpc>
                          <a:spcPct val="97000"/>
                        </a:lnSpc>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所以，这本书总共有270页。</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487" name="table 487"/>
          <p:cNvGraphicFramePr>
            <a:graphicFrameLocks noGrp="1"/>
          </p:cNvGraphicFramePr>
          <p:nvPr/>
        </p:nvGraphicFramePr>
        <p:xfrm>
          <a:off x="6245098" y="1458214"/>
          <a:ext cx="5338445" cy="4756784"/>
        </p:xfrm>
        <a:graphic>
          <a:graphicData uri="http://schemas.openxmlformats.org/drawingml/2006/table">
            <a:tbl>
              <a:tblPr/>
              <a:tblGrid>
                <a:gridCol w="5338445"/>
              </a:tblGrid>
              <a:tr h="4744084">
                <a:tc>
                  <a:txBody>
                    <a:bodyPr/>
                    <a:lstStyle/>
                    <a:p>
                      <a:pPr algn="l" rtl="0" eaLnBrk="0">
                        <a:lnSpc>
                          <a:spcPct val="120000"/>
                        </a:lnSpc>
                      </a:pPr>
                      <a:endParaRPr lang="en-US" altLang="en-US" sz="1000" dirty="0"/>
                    </a:p>
                    <a:p>
                      <a:pPr algn="l" rtl="0" eaLnBrk="0">
                        <a:lnSpc>
                          <a:spcPct val="121000"/>
                        </a:lnSpc>
                      </a:pPr>
                      <a:endParaRPr lang="en-US" altLang="en-US" sz="1000" dirty="0"/>
                    </a:p>
                    <a:p>
                      <a:pPr algn="l" rtl="0" eaLnBrk="0">
                        <a:lnSpc>
                          <a:spcPct val="121000"/>
                        </a:lnSpc>
                      </a:pPr>
                      <a:endParaRPr lang="en-US" altLang="en-US" sz="1000" dirty="0"/>
                    </a:p>
                    <a:p>
                      <a:pPr algn="l" rtl="0" eaLnBrk="0">
                        <a:lnSpc>
                          <a:spcPct val="121000"/>
                        </a:lnSpc>
                      </a:pPr>
                      <a:endParaRPr lang="en-US" altLang="en-US" sz="1000" dirty="0"/>
                    </a:p>
                    <a:p>
                      <a:pPr marL="314325" algn="l" rtl="0" eaLnBrk="0">
                        <a:lnSpc>
                          <a:spcPct val="97000"/>
                        </a:lnSpc>
                        <a:spcBef>
                          <a:spcPts val="0"/>
                        </a:spcBef>
                      </a:pP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设书的总页数为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页</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313055" indent="635" algn="l" rtl="0" eaLnBrk="0">
                        <a:lnSpc>
                          <a:spcPct val="102000"/>
                        </a:lnSpc>
                        <a:spcBef>
                          <a:spcPts val="135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据题意，索菲亚读完了书的三分之二，即读了(2/3)x页。她读完的页</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数比她还</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没有读完的页数多了90页，表示(2/3)x</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x/3</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90。</a:t>
                      </a:r>
                      <a:endParaRPr lang="en-US" altLang="en-US" sz="1200" dirty="0"/>
                    </a:p>
                    <a:p>
                      <a:pPr marL="311785" algn="l" rtl="0" eaLnBrk="0">
                        <a:lnSpc>
                          <a:spcPct val="97000"/>
                        </a:lnSpc>
                        <a:spcBef>
                          <a:spcPts val="1525"/>
                        </a:spcBef>
                      </a:pPr>
                      <a:r>
                        <a:rPr sz="12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将上述方程进行简化计</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算</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322580" algn="l" rtl="0" eaLnBrk="0">
                        <a:lnSpc>
                          <a:spcPct val="94000"/>
                        </a:lnSpc>
                        <a:spcBef>
                          <a:spcPts val="148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(2/3)</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(1/3</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90</a:t>
                      </a:r>
                      <a:endParaRPr lang="en-US" altLang="en-US" sz="1200" dirty="0"/>
                    </a:p>
                    <a:p>
                      <a:pPr marL="322580" algn="l" rtl="0" eaLnBrk="0">
                        <a:lnSpc>
                          <a:spcPct val="89000"/>
                        </a:lnSpc>
                        <a:spcBef>
                          <a:spcPts val="75"/>
                        </a:spcBef>
                      </a:pP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(1/3)</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90</a:t>
                      </a:r>
                      <a:endParaRPr lang="en-US" altLang="en-US" sz="1200" dirty="0"/>
                    </a:p>
                    <a:p>
                      <a:pPr marL="313690" algn="l" rtl="0" eaLnBrk="0">
                        <a:lnSpc>
                          <a:spcPct val="100000"/>
                        </a:lnSpc>
                      </a:pP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9</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0</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endParaRPr lang="en-US" altLang="en-US" sz="1200" dirty="0"/>
                    </a:p>
                    <a:p>
                      <a:pPr marL="313690" algn="l" rtl="0" eaLnBrk="0">
                        <a:lnSpc>
                          <a:spcPts val="1710"/>
                        </a:lnSpc>
                      </a:pP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270</a:t>
                      </a:r>
                      <a:endParaRPr lang="en-US" altLang="en-US" sz="1200" dirty="0"/>
                    </a:p>
                    <a:p>
                      <a:pPr algn="l" rtl="0" eaLnBrk="0">
                        <a:lnSpc>
                          <a:spcPct val="100000"/>
                        </a:lnSpc>
                      </a:pPr>
                      <a:endParaRPr lang="en-US" altLang="en-US" sz="1100" dirty="0"/>
                    </a:p>
                    <a:p>
                      <a:pPr algn="l" rtl="0" eaLnBrk="0">
                        <a:lnSpc>
                          <a:spcPct val="9000"/>
                        </a:lnSpc>
                      </a:pPr>
                      <a:endParaRPr lang="en-US" altLang="en-US" sz="100" dirty="0"/>
                    </a:p>
                    <a:p>
                      <a:pPr marL="313055" algn="l" rtl="0" eaLnBrk="0">
                        <a:lnSpc>
                          <a:spcPct val="97000"/>
                        </a:lnSpc>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所以，这本书一共有270页。</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488" name="textbox 488"/>
          <p:cNvSpPr/>
          <p:nvPr/>
        </p:nvSpPr>
        <p:spPr>
          <a:xfrm>
            <a:off x="815278" y="280803"/>
            <a:ext cx="10097134" cy="470534"/>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3505"/>
              </a:lnSpc>
            </a:pPr>
            <a:r>
              <a:rPr sz="4300" spc="20" baseline="-1500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智商测试案例介绍</a:t>
            </a:r>
            <a:r>
              <a:rPr sz="27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2400" spc="20" baseline="25000" dirty="0">
                <a:solidFill>
                  <a:srgbClr val="2264B4">
                    <a:alpha val="100000"/>
                  </a:srgbClr>
                </a:solidFill>
                <a:latin typeface="微软雅黑" panose="020B0503020204020204" charset="-122"/>
                <a:ea typeface="微软雅黑" panose="020B0503020204020204" charset="-122"/>
                <a:cs typeface="微软雅黑" panose="020B0503020204020204" charset="-122"/>
              </a:rPr>
              <a:t>索菲亚读完了一本书的三分之二，</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2400" spc="20" baseline="25000" dirty="0">
                <a:solidFill>
                  <a:srgbClr val="2264B4">
                    <a:alpha val="100000"/>
                  </a:srgbClr>
                </a:solidFill>
                <a:latin typeface="微软雅黑" panose="020B0503020204020204" charset="-122"/>
                <a:ea typeface="微软雅黑" panose="020B0503020204020204" charset="-122"/>
                <a:cs typeface="微软雅黑" panose="020B0503020204020204" charset="-122"/>
              </a:rPr>
              <a:t>她算了一下，她读完的比她还没有读</a:t>
            </a:r>
            <a:r>
              <a:rPr sz="2400" spc="10" baseline="25000" dirty="0">
                <a:solidFill>
                  <a:srgbClr val="2264B4">
                    <a:alpha val="100000"/>
                  </a:srgbClr>
                </a:solidFill>
                <a:latin typeface="微软雅黑" panose="020B0503020204020204" charset="-122"/>
                <a:ea typeface="微软雅黑" panose="020B0503020204020204" charset="-122"/>
                <a:cs typeface="微软雅黑" panose="020B0503020204020204" charset="-122"/>
              </a:rPr>
              <a:t>完</a:t>
            </a:r>
            <a:r>
              <a:rPr sz="2400" spc="0" baseline="25000" dirty="0">
                <a:solidFill>
                  <a:srgbClr val="2264B4">
                    <a:alpha val="100000"/>
                  </a:srgbClr>
                </a:solidFill>
                <a:latin typeface="微软雅黑" panose="020B0503020204020204" charset="-122"/>
                <a:ea typeface="微软雅黑" panose="020B0503020204020204" charset="-122"/>
                <a:cs typeface="微软雅黑" panose="020B0503020204020204" charset="-122"/>
              </a:rPr>
              <a:t>的</a:t>
            </a:r>
            <a:endParaRPr lang="en-US" altLang="en-US" sz="1560" dirty="0"/>
          </a:p>
        </p:txBody>
      </p:sp>
      <p:sp>
        <p:nvSpPr>
          <p:cNvPr id="489" name="textbox 489"/>
          <p:cNvSpPr/>
          <p:nvPr/>
        </p:nvSpPr>
        <p:spPr>
          <a:xfrm>
            <a:off x="3675468" y="480489"/>
            <a:ext cx="4033520" cy="344170"/>
          </a:xfrm>
          <a:prstGeom prst="rect">
            <a:avLst/>
          </a:prstGeom>
        </p:spPr>
        <p:txBody>
          <a:bodyPr vert="horz" wrap="square" lIns="0" tIns="0" rIns="0" bIns="0"/>
          <a:lstStyle/>
          <a:p>
            <a:pPr algn="l" rtl="0" eaLnBrk="0">
              <a:lnSpc>
                <a:spcPct val="77000"/>
              </a:lnSpc>
            </a:pPr>
            <a:endParaRPr lang="en-US" altLang="en-US" sz="100" dirty="0"/>
          </a:p>
          <a:p>
            <a:pPr marL="12700" algn="l" rtl="0" eaLnBrk="0">
              <a:lnSpc>
                <a:spcPct val="75000"/>
              </a:lnSpc>
            </a:pPr>
            <a:r>
              <a:rPr sz="4300" spc="-10" baseline="1500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15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多了</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90</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页，</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请问她的书总共有多少页？</a:t>
            </a:r>
            <a:endParaRPr lang="en-US" altLang="en-US" sz="1500" dirty="0"/>
          </a:p>
        </p:txBody>
      </p:sp>
      <p:sp>
        <p:nvSpPr>
          <p:cNvPr id="490" name="textbox 490"/>
          <p:cNvSpPr/>
          <p:nvPr/>
        </p:nvSpPr>
        <p:spPr>
          <a:xfrm>
            <a:off x="6714744" y="1088135"/>
            <a:ext cx="1134110" cy="819785"/>
          </a:xfrm>
          <a:prstGeom prst="rect">
            <a:avLst/>
          </a:prstGeom>
          <a:solidFill>
            <a:srgbClr val="FFFFFF"/>
          </a:solidFill>
        </p:spPr>
        <p:txBody>
          <a:bodyPr vert="horz" wrap="square" lIns="0" tIns="0" rIns="0" bIns="0"/>
          <a:lstStyle/>
          <a:p>
            <a:pPr algn="l" rtl="0" eaLnBrk="0">
              <a:lnSpc>
                <a:spcPct val="103000"/>
              </a:lnSpc>
            </a:pPr>
            <a:endParaRPr lang="en-US" altLang="en-US" sz="1000" dirty="0"/>
          </a:p>
          <a:p>
            <a:pPr algn="l" rtl="0" eaLnBrk="0">
              <a:lnSpc>
                <a:spcPct val="104000"/>
              </a:lnSpc>
            </a:pPr>
            <a:endParaRPr lang="en-US" altLang="en-US" sz="1000" dirty="0"/>
          </a:p>
          <a:p>
            <a:pPr algn="l" rtl="0" eaLnBrk="0">
              <a:lnSpc>
                <a:spcPct val="9000"/>
              </a:lnSpc>
            </a:pPr>
            <a:endParaRPr lang="en-US" altLang="en-US" sz="100" dirty="0"/>
          </a:p>
          <a:p>
            <a:pPr marL="277495" algn="l" rtl="0" eaLnBrk="0">
              <a:lnSpc>
                <a:spcPct val="84000"/>
              </a:lnSpc>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GPT</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5</a:t>
            </a:r>
            <a:endParaRPr lang="en-US" altLang="en-US" sz="1400" dirty="0"/>
          </a:p>
        </p:txBody>
      </p:sp>
      <p:sp>
        <p:nvSpPr>
          <p:cNvPr id="491" name="textbox 491"/>
          <p:cNvSpPr/>
          <p:nvPr/>
        </p:nvSpPr>
        <p:spPr>
          <a:xfrm>
            <a:off x="1063751" y="1132332"/>
            <a:ext cx="925194" cy="723265"/>
          </a:xfrm>
          <a:prstGeom prst="rect">
            <a:avLst/>
          </a:prstGeom>
          <a:solidFill>
            <a:srgbClr val="FFFFFF"/>
          </a:solidFill>
        </p:spPr>
        <p:txBody>
          <a:bodyPr vert="horz" wrap="square" lIns="0" tIns="0" rIns="0" bIns="0"/>
          <a:lstStyle/>
          <a:p>
            <a:pPr algn="l" rtl="0" eaLnBrk="0">
              <a:lnSpc>
                <a:spcPct val="176000"/>
              </a:lnSpc>
            </a:pPr>
            <a:endParaRPr lang="en-US" altLang="en-US" sz="1000" dirty="0"/>
          </a:p>
          <a:p>
            <a:pPr marL="245745" algn="l" rtl="0" eaLnBrk="0">
              <a:lnSpc>
                <a:spcPct val="84000"/>
              </a:lnSpc>
              <a:spcBef>
                <a:spcPts val="5"/>
              </a:spcBef>
            </a:pP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G</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P</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T</a:t>
            </a: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4</a:t>
            </a:r>
            <a:endParaRPr lang="en-US" altLang="en-US" sz="1400" dirty="0"/>
          </a:p>
        </p:txBody>
      </p:sp>
      <p:pic>
        <p:nvPicPr>
          <p:cNvPr id="492" name="picture 492"/>
          <p:cNvPicPr>
            <a:picLocks noChangeAspect="1"/>
          </p:cNvPicPr>
          <p:nvPr/>
        </p:nvPicPr>
        <p:blipFill>
          <a:blip r:embed="rId1"/>
          <a:stretch>
            <a:fillRect/>
          </a:stretch>
        </p:blipFill>
        <p:spPr>
          <a:xfrm rot="21600000">
            <a:off x="11441938" y="0"/>
            <a:ext cx="750061" cy="754634"/>
          </a:xfrm>
          <a:prstGeom prst="rect">
            <a:avLst/>
          </a:prstGeom>
        </p:spPr>
      </p:pic>
      <p:sp>
        <p:nvSpPr>
          <p:cNvPr id="493" name="textbox 493"/>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494" name="textbox 494"/>
          <p:cNvSpPr/>
          <p:nvPr/>
        </p:nvSpPr>
        <p:spPr>
          <a:xfrm>
            <a:off x="11823165" y="6593923"/>
            <a:ext cx="116204" cy="11747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5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3</a:t>
            </a:r>
            <a:r>
              <a:rPr sz="800" spc="-20" dirty="0">
                <a:solidFill>
                  <a:srgbClr val="000000">
                    <a:alpha val="100000"/>
                  </a:srgbClr>
                </a:solidFill>
                <a:latin typeface="楷体" panose="02010609060101010101" charset="-122"/>
                <a:ea typeface="楷体" panose="02010609060101010101" charset="-122"/>
                <a:cs typeface="楷体" panose="02010609060101010101" charset="-122"/>
              </a:rPr>
              <a:t>1</a:t>
            </a:r>
            <a:endParaRPr lang="en-US" altLang="en-US" sz="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5" name="table 495"/>
          <p:cNvGraphicFramePr>
            <a:graphicFrameLocks noGrp="1"/>
          </p:cNvGraphicFramePr>
          <p:nvPr/>
        </p:nvGraphicFramePr>
        <p:xfrm>
          <a:off x="533146" y="1455166"/>
          <a:ext cx="5363209" cy="4759325"/>
        </p:xfrm>
        <a:graphic>
          <a:graphicData uri="http://schemas.openxmlformats.org/drawingml/2006/table">
            <a:tbl>
              <a:tblPr/>
              <a:tblGrid>
                <a:gridCol w="5363209"/>
              </a:tblGrid>
              <a:tr h="4746625">
                <a:tc>
                  <a:txBody>
                    <a:bodyPr/>
                    <a:lstStyle/>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10000"/>
                        </a:lnSpc>
                      </a:pPr>
                      <a:endParaRPr lang="en-US" altLang="en-US" sz="1000" dirty="0"/>
                    </a:p>
                    <a:p>
                      <a:pPr algn="l" rtl="0" eaLnBrk="0">
                        <a:lnSpc>
                          <a:spcPct val="110000"/>
                        </a:lnSpc>
                      </a:pPr>
                      <a:endParaRPr lang="en-US" altLang="en-US" sz="1000" dirty="0"/>
                    </a:p>
                    <a:p>
                      <a:pPr algn="l" rtl="0" eaLnBrk="0">
                        <a:lnSpc>
                          <a:spcPct val="110000"/>
                        </a:lnSpc>
                      </a:pPr>
                      <a:endParaRPr lang="en-US" altLang="en-US" sz="1000" dirty="0"/>
                    </a:p>
                    <a:p>
                      <a:pPr algn="l" rtl="0" eaLnBrk="0">
                        <a:lnSpc>
                          <a:spcPct val="110000"/>
                        </a:lnSpc>
                      </a:pPr>
                      <a:endParaRPr lang="en-US" altLang="en-US" sz="1000" dirty="0"/>
                    </a:p>
                    <a:p>
                      <a:pPr algn="l" rtl="0" eaLnBrk="0">
                        <a:lnSpc>
                          <a:spcPct val="110000"/>
                        </a:lnSpc>
                      </a:pPr>
                      <a:endParaRPr lang="en-US" altLang="en-US" sz="1000" dirty="0"/>
                    </a:p>
                    <a:p>
                      <a:pPr marL="391160" indent="0" algn="l" rtl="0" eaLnBrk="0">
                        <a:lnSpc>
                          <a:spcPct val="102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假设</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索菲亚读完了一本书，她算了一下她读完的比她还没有读完的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页数，那么她读完的页数就是</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3/4</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(即</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0.75)</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绝对值</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0.75</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n</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次方，其中</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n</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是她还没</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读完的页数。</a:t>
                      </a:r>
                      <a:endParaRPr lang="en-US" altLang="en-US" sz="1200" dirty="0"/>
                    </a:p>
                    <a:p>
                      <a:pPr marL="391795" algn="l" rtl="0" eaLnBrk="0">
                        <a:lnSpc>
                          <a:spcPct val="89000"/>
                        </a:lnSpc>
                        <a:spcBef>
                          <a:spcPts val="1485"/>
                        </a:spcBef>
                      </a:pP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根据题意，我们可以将</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n</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定义为</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100</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90</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10</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页。</a:t>
                      </a:r>
                      <a:endParaRPr lang="en-US" altLang="en-US" sz="1200" dirty="0"/>
                    </a:p>
                    <a:p>
                      <a:pPr marL="402590" algn="l" rtl="0" eaLnBrk="0">
                        <a:lnSpc>
                          <a:spcPts val="288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因此，她读完的页数是</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0.75</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^10</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0.035274074。</a:t>
                      </a:r>
                      <a:endParaRPr lang="en-US" altLang="en-US" sz="1200" dirty="0"/>
                    </a:p>
                    <a:p>
                      <a:pPr algn="l" rtl="0" eaLnBrk="0">
                        <a:lnSpc>
                          <a:spcPct val="103000"/>
                        </a:lnSpc>
                      </a:pPr>
                      <a:endParaRPr lang="en-US" altLang="en-US" sz="1000" dirty="0"/>
                    </a:p>
                    <a:p>
                      <a:pPr algn="l" rtl="0" eaLnBrk="0">
                        <a:lnSpc>
                          <a:spcPct val="100000"/>
                        </a:lnSpc>
                      </a:pPr>
                      <a:endParaRPr lang="en-US" altLang="en-US" sz="300" dirty="0"/>
                    </a:p>
                    <a:p>
                      <a:pPr marL="402590" algn="l" rtl="0" eaLnBrk="0">
                        <a:lnSpc>
                          <a:spcPct val="97000"/>
                        </a:lnSpc>
                        <a:spcBef>
                          <a:spcPts val="0"/>
                        </a:spcBef>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因此，她读完的页数总共有</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100</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页，即一本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书的总页数。</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496" name="table 496"/>
          <p:cNvGraphicFramePr>
            <a:graphicFrameLocks noGrp="1"/>
          </p:cNvGraphicFramePr>
          <p:nvPr/>
        </p:nvGraphicFramePr>
        <p:xfrm>
          <a:off x="6185661" y="1458214"/>
          <a:ext cx="5338444" cy="4756784"/>
        </p:xfrm>
        <a:graphic>
          <a:graphicData uri="http://schemas.openxmlformats.org/drawingml/2006/table">
            <a:tbl>
              <a:tblPr/>
              <a:tblGrid>
                <a:gridCol w="5338444"/>
              </a:tblGrid>
              <a:tr h="4744084">
                <a:tc>
                  <a:txBody>
                    <a:bodyPr/>
                    <a:lstStyle/>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10000"/>
                        </a:lnSpc>
                      </a:pPr>
                      <a:endParaRPr lang="en-US" altLang="en-US" sz="1000" dirty="0"/>
                    </a:p>
                    <a:p>
                      <a:pPr marL="335915" indent="3810" algn="l" rtl="0" eaLnBrk="0">
                        <a:lnSpc>
                          <a:spcPct val="104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已知索菲亚读完了一本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书的三分之二，她读完的比她还没有读完的多</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了90页</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3000"/>
                        </a:lnSpc>
                      </a:pPr>
                      <a:endParaRPr lang="en-US" altLang="en-US" sz="1200" dirty="0"/>
                    </a:p>
                    <a:p>
                      <a:pPr algn="l" rtl="0" eaLnBrk="0">
                        <a:lnSpc>
                          <a:spcPct val="7000"/>
                        </a:lnSpc>
                      </a:pPr>
                      <a:endParaRPr lang="en-US" altLang="en-US" sz="100" dirty="0"/>
                    </a:p>
                    <a:p>
                      <a:pPr marL="340360" algn="l" rtl="0" eaLnBrk="0">
                        <a:lnSpc>
                          <a:spcPct val="94000"/>
                        </a:lnSpc>
                      </a:pP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因此，这本书总共有90/(2/3-1+2/3)=27</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0页。</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497" name="textbox 497"/>
          <p:cNvSpPr/>
          <p:nvPr/>
        </p:nvSpPr>
        <p:spPr>
          <a:xfrm>
            <a:off x="815278" y="280803"/>
            <a:ext cx="10097134" cy="470534"/>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3505"/>
              </a:lnSpc>
            </a:pPr>
            <a:r>
              <a:rPr sz="4300" spc="20" baseline="-1500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智商测试案例介绍</a:t>
            </a:r>
            <a:r>
              <a:rPr sz="27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2400" spc="20" baseline="25000" dirty="0">
                <a:solidFill>
                  <a:srgbClr val="2264B4">
                    <a:alpha val="100000"/>
                  </a:srgbClr>
                </a:solidFill>
                <a:latin typeface="微软雅黑" panose="020B0503020204020204" charset="-122"/>
                <a:ea typeface="微软雅黑" panose="020B0503020204020204" charset="-122"/>
                <a:cs typeface="微软雅黑" panose="020B0503020204020204" charset="-122"/>
              </a:rPr>
              <a:t>索菲亚读完了一本书的三分之二，</a:t>
            </a:r>
            <a:r>
              <a:rPr sz="15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2400" spc="20" baseline="25000" dirty="0">
                <a:solidFill>
                  <a:srgbClr val="2264B4">
                    <a:alpha val="100000"/>
                  </a:srgbClr>
                </a:solidFill>
                <a:latin typeface="微软雅黑" panose="020B0503020204020204" charset="-122"/>
                <a:ea typeface="微软雅黑" panose="020B0503020204020204" charset="-122"/>
                <a:cs typeface="微软雅黑" panose="020B0503020204020204" charset="-122"/>
              </a:rPr>
              <a:t>她算了一下，她读完的比她还没有读</a:t>
            </a:r>
            <a:r>
              <a:rPr sz="2400" spc="10" baseline="25000" dirty="0">
                <a:solidFill>
                  <a:srgbClr val="2264B4">
                    <a:alpha val="100000"/>
                  </a:srgbClr>
                </a:solidFill>
                <a:latin typeface="微软雅黑" panose="020B0503020204020204" charset="-122"/>
                <a:ea typeface="微软雅黑" panose="020B0503020204020204" charset="-122"/>
                <a:cs typeface="微软雅黑" panose="020B0503020204020204" charset="-122"/>
              </a:rPr>
              <a:t>完</a:t>
            </a:r>
            <a:r>
              <a:rPr sz="2400" spc="0" baseline="25000" dirty="0">
                <a:solidFill>
                  <a:srgbClr val="2264B4">
                    <a:alpha val="100000"/>
                  </a:srgbClr>
                </a:solidFill>
                <a:latin typeface="微软雅黑" panose="020B0503020204020204" charset="-122"/>
                <a:ea typeface="微软雅黑" panose="020B0503020204020204" charset="-122"/>
                <a:cs typeface="微软雅黑" panose="020B0503020204020204" charset="-122"/>
              </a:rPr>
              <a:t>的</a:t>
            </a:r>
            <a:endParaRPr lang="en-US" altLang="en-US" sz="1560" dirty="0"/>
          </a:p>
        </p:txBody>
      </p:sp>
      <p:sp>
        <p:nvSpPr>
          <p:cNvPr id="498" name="textbox 498"/>
          <p:cNvSpPr/>
          <p:nvPr/>
        </p:nvSpPr>
        <p:spPr>
          <a:xfrm>
            <a:off x="3675468" y="480489"/>
            <a:ext cx="4033520" cy="344170"/>
          </a:xfrm>
          <a:prstGeom prst="rect">
            <a:avLst/>
          </a:prstGeom>
        </p:spPr>
        <p:txBody>
          <a:bodyPr vert="horz" wrap="square" lIns="0" tIns="0" rIns="0" bIns="0"/>
          <a:lstStyle/>
          <a:p>
            <a:pPr algn="l" rtl="0" eaLnBrk="0">
              <a:lnSpc>
                <a:spcPct val="77000"/>
              </a:lnSpc>
            </a:pPr>
            <a:endParaRPr lang="en-US" altLang="en-US" sz="100" dirty="0"/>
          </a:p>
          <a:p>
            <a:pPr marL="12700" algn="l" rtl="0" eaLnBrk="0">
              <a:lnSpc>
                <a:spcPct val="75000"/>
              </a:lnSpc>
            </a:pPr>
            <a:r>
              <a:rPr sz="4300" spc="-10" baseline="1500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15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多了</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90</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页，</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请问她的书总共有多少页？</a:t>
            </a:r>
            <a:endParaRPr lang="en-US" altLang="en-US" sz="1500" dirty="0"/>
          </a:p>
        </p:txBody>
      </p:sp>
      <p:pic>
        <p:nvPicPr>
          <p:cNvPr id="499" name="picture 499"/>
          <p:cNvPicPr>
            <a:picLocks noChangeAspect="1"/>
          </p:cNvPicPr>
          <p:nvPr/>
        </p:nvPicPr>
        <p:blipFill>
          <a:blip r:embed="rId1"/>
          <a:stretch>
            <a:fillRect/>
          </a:stretch>
        </p:blipFill>
        <p:spPr>
          <a:xfrm rot="21600000">
            <a:off x="11441938" y="0"/>
            <a:ext cx="750061" cy="754634"/>
          </a:xfrm>
          <a:prstGeom prst="rect">
            <a:avLst/>
          </a:prstGeom>
        </p:spPr>
      </p:pic>
      <p:sp>
        <p:nvSpPr>
          <p:cNvPr id="500" name="textbox 500"/>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501" name="textbox 501"/>
          <p:cNvSpPr/>
          <p:nvPr/>
        </p:nvSpPr>
        <p:spPr>
          <a:xfrm>
            <a:off x="934211" y="1277111"/>
            <a:ext cx="1224280" cy="400684"/>
          </a:xfrm>
          <a:prstGeom prst="rect">
            <a:avLst/>
          </a:prstGeom>
          <a:solidFill>
            <a:srgbClr val="FFFFFF"/>
          </a:solidFill>
        </p:spPr>
        <p:txBody>
          <a:bodyPr vert="horz" wrap="square" lIns="0" tIns="0" rIns="0" bIns="0"/>
          <a:lstStyle/>
          <a:p>
            <a:pPr algn="l" rtl="0" eaLnBrk="0">
              <a:lnSpc>
                <a:spcPct val="112000"/>
              </a:lnSpc>
            </a:pPr>
            <a:endParaRPr lang="en-US" altLang="en-US" sz="600" dirty="0"/>
          </a:p>
          <a:p>
            <a:pPr marL="126365" algn="l" rtl="0" eaLnBrk="0">
              <a:lnSpc>
                <a:spcPct val="86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Vicuna</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-1</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B</a:t>
            </a:r>
            <a:endParaRPr lang="en-US" altLang="en-US" sz="1400" dirty="0"/>
          </a:p>
        </p:txBody>
      </p:sp>
      <p:sp>
        <p:nvSpPr>
          <p:cNvPr id="502" name="textbox 502"/>
          <p:cNvSpPr/>
          <p:nvPr/>
        </p:nvSpPr>
        <p:spPr>
          <a:xfrm>
            <a:off x="6566916" y="1277111"/>
            <a:ext cx="1188719" cy="379095"/>
          </a:xfrm>
          <a:prstGeom prst="rect">
            <a:avLst/>
          </a:prstGeom>
          <a:solidFill>
            <a:srgbClr val="FFFFFF"/>
          </a:solidFill>
        </p:spPr>
        <p:txBody>
          <a:bodyPr vert="horz" wrap="square" lIns="0" tIns="0" rIns="0" bIns="0"/>
          <a:lstStyle/>
          <a:p>
            <a:pPr algn="l" rtl="0" eaLnBrk="0">
              <a:lnSpc>
                <a:spcPct val="108000"/>
              </a:lnSpc>
            </a:pPr>
            <a:endParaRPr lang="en-US" altLang="en-US" sz="600" dirty="0"/>
          </a:p>
          <a:p>
            <a:pPr marL="241300"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文心</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一言</a:t>
            </a:r>
            <a:endParaRPr lang="en-US" altLang="en-US" sz="1400" dirty="0"/>
          </a:p>
        </p:txBody>
      </p:sp>
      <p:sp>
        <p:nvSpPr>
          <p:cNvPr id="503" name="textbox 503"/>
          <p:cNvSpPr/>
          <p:nvPr/>
        </p:nvSpPr>
        <p:spPr>
          <a:xfrm>
            <a:off x="11823165" y="6593923"/>
            <a:ext cx="116204" cy="11747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5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3</a:t>
            </a:r>
            <a:r>
              <a:rPr sz="800" spc="-20" dirty="0">
                <a:solidFill>
                  <a:srgbClr val="000000">
                    <a:alpha val="100000"/>
                  </a:srgbClr>
                </a:solidFill>
                <a:latin typeface="楷体" panose="02010609060101010101" charset="-122"/>
                <a:ea typeface="楷体" panose="02010609060101010101" charset="-122"/>
                <a:cs typeface="楷体" panose="02010609060101010101" charset="-122"/>
              </a:rPr>
              <a:t>2</a:t>
            </a:r>
            <a:endParaRPr lang="en-US" altLang="en-US" sz="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4" name="table 504"/>
          <p:cNvGraphicFramePr>
            <a:graphicFrameLocks noGrp="1"/>
          </p:cNvGraphicFramePr>
          <p:nvPr/>
        </p:nvGraphicFramePr>
        <p:xfrm>
          <a:off x="533146" y="1455166"/>
          <a:ext cx="5363209" cy="4759325"/>
        </p:xfrm>
        <a:graphic>
          <a:graphicData uri="http://schemas.openxmlformats.org/drawingml/2006/table">
            <a:tbl>
              <a:tblPr/>
              <a:tblGrid>
                <a:gridCol w="5363209"/>
              </a:tblGrid>
              <a:tr h="4746625">
                <a:tc>
                  <a:txBody>
                    <a:bodyPr/>
                    <a:lstStyle/>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000"/>
                        </a:lnSpc>
                      </a:pPr>
                      <a:endParaRPr lang="en-US" altLang="en-US" sz="100" dirty="0"/>
                    </a:p>
                    <a:p>
                      <a:pPr marL="487045" indent="1270" algn="l" rtl="0" eaLnBrk="0">
                        <a:lnSpc>
                          <a:spcPct val="151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设索菲亚的书总共有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页.根据题意，我们可以得到以下方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frac</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{2}{3}</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frac</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{1}{3}</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=90$</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得：</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=270$所以，索菲亚</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的书</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总共有270</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页.</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505" name="table 505"/>
          <p:cNvGraphicFramePr>
            <a:graphicFrameLocks noGrp="1"/>
          </p:cNvGraphicFramePr>
          <p:nvPr/>
        </p:nvGraphicFramePr>
        <p:xfrm>
          <a:off x="6185661" y="1458214"/>
          <a:ext cx="5338444" cy="4756784"/>
        </p:xfrm>
        <a:graphic>
          <a:graphicData uri="http://schemas.openxmlformats.org/drawingml/2006/table">
            <a:tbl>
              <a:tblPr/>
              <a:tblGrid>
                <a:gridCol w="5338444"/>
              </a:tblGrid>
              <a:tr h="4744084">
                <a:tc>
                  <a:txBody>
                    <a:bodyPr/>
                    <a:lstStyle/>
                    <a:p>
                      <a:pPr algn="l" rtl="0" eaLnBrk="0">
                        <a:lnSpc>
                          <a:spcPct val="103000"/>
                        </a:lnSpc>
                      </a:pPr>
                      <a:endParaRPr lang="en-US" altLang="en-US" sz="1000" dirty="0"/>
                    </a:p>
                    <a:p>
                      <a:pPr algn="l" rtl="0" eaLnBrk="0">
                        <a:lnSpc>
                          <a:spcPct val="103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marL="254635" indent="635" algn="l" rtl="0" eaLnBrk="0">
                        <a:lnSpc>
                          <a:spcPct val="150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这道</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数学题需要我们根据已知条件推断出索菲亚读完的书的总页数。根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据题</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目描述，索菲亚读完了书的三分之二，因此她读完的页数是书总页</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数的三分之二。而书总页数可以通过“已读的页数”和“</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未</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读的页数”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相加得到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已读的页数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未读的页数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书总页数。因此，我们可以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用以下公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式解题：未读的页数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已读的页数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已读的页数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书总页数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已读的页数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书总页数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(三分之二)已读的页数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书总页数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2已读的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页数</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书总页数</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90</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页。综上，本题公式为：</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(3/2)</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已读的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页数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已</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读的页数</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书</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总页数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已读的页数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书总页数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90</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页</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书总页数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270</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页</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书总页数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300</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页</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书总页数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300</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页</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506" name="textbox 506"/>
          <p:cNvSpPr/>
          <p:nvPr/>
        </p:nvSpPr>
        <p:spPr>
          <a:xfrm>
            <a:off x="815278" y="314661"/>
            <a:ext cx="6893559" cy="484505"/>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3615"/>
              </a:lnSpc>
            </a:pPr>
            <a:r>
              <a:rPr sz="4300" spc="-30" baseline="900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智商测试案例介绍---</a:t>
            </a:r>
            <a:r>
              <a:rPr sz="2400" spc="-30" baseline="-12000" dirty="0">
                <a:solidFill>
                  <a:srgbClr val="2264B4">
                    <a:alpha val="100000"/>
                  </a:srgbClr>
                </a:solidFill>
                <a:latin typeface="微软雅黑" panose="020B0503020204020204" charset="-122"/>
                <a:ea typeface="微软雅黑" panose="020B0503020204020204" charset="-122"/>
                <a:cs typeface="微软雅黑" panose="020B0503020204020204" charset="-122"/>
              </a:rPr>
              <a:t>多了</a:t>
            </a:r>
            <a:r>
              <a:rPr sz="15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2400" spc="-30" baseline="-12000" dirty="0">
                <a:solidFill>
                  <a:srgbClr val="2264B4">
                    <a:alpha val="100000"/>
                  </a:srgbClr>
                </a:solidFill>
                <a:latin typeface="微软雅黑" panose="020B0503020204020204" charset="-122"/>
                <a:ea typeface="微软雅黑" panose="020B0503020204020204" charset="-122"/>
                <a:cs typeface="微软雅黑" panose="020B0503020204020204" charset="-122"/>
              </a:rPr>
              <a:t>90</a:t>
            </a:r>
            <a:r>
              <a:rPr sz="15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2400" spc="-30" baseline="-12000" dirty="0">
                <a:solidFill>
                  <a:srgbClr val="2264B4">
                    <a:alpha val="100000"/>
                  </a:srgbClr>
                </a:solidFill>
                <a:latin typeface="微软雅黑" panose="020B0503020204020204" charset="-122"/>
                <a:ea typeface="微软雅黑" panose="020B0503020204020204" charset="-122"/>
                <a:cs typeface="微软雅黑" panose="020B0503020204020204" charset="-122"/>
              </a:rPr>
              <a:t>页，</a:t>
            </a:r>
            <a:r>
              <a:rPr sz="15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2400" spc="-30" baseline="-12000" dirty="0">
                <a:solidFill>
                  <a:srgbClr val="2264B4">
                    <a:alpha val="100000"/>
                  </a:srgbClr>
                </a:solidFill>
                <a:latin typeface="微软雅黑" panose="020B0503020204020204" charset="-122"/>
                <a:ea typeface="微软雅黑" panose="020B0503020204020204" charset="-122"/>
                <a:cs typeface="微软雅黑" panose="020B0503020204020204" charset="-122"/>
              </a:rPr>
              <a:t>请问她的书总共</a:t>
            </a:r>
            <a:r>
              <a:rPr sz="2400" spc="-20" baseline="-12000" dirty="0">
                <a:solidFill>
                  <a:srgbClr val="2264B4">
                    <a:alpha val="100000"/>
                  </a:srgbClr>
                </a:solidFill>
                <a:latin typeface="微软雅黑" panose="020B0503020204020204" charset="-122"/>
                <a:ea typeface="微软雅黑" panose="020B0503020204020204" charset="-122"/>
                <a:cs typeface="微软雅黑" panose="020B0503020204020204" charset="-122"/>
              </a:rPr>
              <a:t>有</a:t>
            </a:r>
            <a:r>
              <a:rPr sz="2400" spc="0" baseline="-12000" dirty="0">
                <a:solidFill>
                  <a:srgbClr val="2264B4">
                    <a:alpha val="100000"/>
                  </a:srgbClr>
                </a:solidFill>
                <a:latin typeface="微软雅黑" panose="020B0503020204020204" charset="-122"/>
                <a:ea typeface="微软雅黑" panose="020B0503020204020204" charset="-122"/>
                <a:cs typeface="微软雅黑" panose="020B0503020204020204" charset="-122"/>
              </a:rPr>
              <a:t>多少页？</a:t>
            </a:r>
            <a:endParaRPr lang="en-US" altLang="en-US" sz="1560" dirty="0"/>
          </a:p>
        </p:txBody>
      </p:sp>
      <p:sp>
        <p:nvSpPr>
          <p:cNvPr id="507" name="textbox 507"/>
          <p:cNvSpPr/>
          <p:nvPr/>
        </p:nvSpPr>
        <p:spPr>
          <a:xfrm>
            <a:off x="4129956" y="280803"/>
            <a:ext cx="6782434" cy="260984"/>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1850"/>
              </a:lnSpc>
            </a:pP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索菲亚读完了一本书的三分之二，</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她算了一下，她读完的比她还没有</a:t>
            </a:r>
            <a:r>
              <a:rPr sz="1500" spc="60" dirty="0">
                <a:solidFill>
                  <a:srgbClr val="2264B4">
                    <a:alpha val="100000"/>
                  </a:srgbClr>
                </a:solidFill>
                <a:latin typeface="微软雅黑" panose="020B0503020204020204" charset="-122"/>
                <a:ea typeface="微软雅黑" panose="020B0503020204020204" charset="-122"/>
                <a:cs typeface="微软雅黑" panose="020B0503020204020204" charset="-122"/>
              </a:rPr>
              <a:t>读</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完的</a:t>
            </a:r>
            <a:endParaRPr lang="en-US" altLang="en-US" sz="1500" dirty="0"/>
          </a:p>
        </p:txBody>
      </p:sp>
      <p:pic>
        <p:nvPicPr>
          <p:cNvPr id="508" name="picture 508"/>
          <p:cNvPicPr>
            <a:picLocks noChangeAspect="1"/>
          </p:cNvPicPr>
          <p:nvPr/>
        </p:nvPicPr>
        <p:blipFill>
          <a:blip r:embed="rId1"/>
          <a:stretch>
            <a:fillRect/>
          </a:stretch>
        </p:blipFill>
        <p:spPr>
          <a:xfrm rot="21600000">
            <a:off x="11441938" y="0"/>
            <a:ext cx="750061" cy="754634"/>
          </a:xfrm>
          <a:prstGeom prst="rect">
            <a:avLst/>
          </a:prstGeom>
        </p:spPr>
      </p:pic>
      <p:sp>
        <p:nvSpPr>
          <p:cNvPr id="509" name="textbox 509"/>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510" name="textbox 510"/>
          <p:cNvSpPr/>
          <p:nvPr/>
        </p:nvSpPr>
        <p:spPr>
          <a:xfrm>
            <a:off x="829055" y="1240535"/>
            <a:ext cx="1224280" cy="379729"/>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436880" algn="l" rtl="0" eaLnBrk="0">
              <a:lnSpc>
                <a:spcPct val="98000"/>
              </a:lnSpc>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星火</a:t>
            </a:r>
            <a:endParaRPr lang="en-US" altLang="en-US" sz="1400" dirty="0"/>
          </a:p>
        </p:txBody>
      </p:sp>
      <p:sp>
        <p:nvSpPr>
          <p:cNvPr id="511" name="textbox 511"/>
          <p:cNvSpPr/>
          <p:nvPr/>
        </p:nvSpPr>
        <p:spPr>
          <a:xfrm>
            <a:off x="6545580" y="1280159"/>
            <a:ext cx="1188719" cy="381634"/>
          </a:xfrm>
          <a:prstGeom prst="rect">
            <a:avLst/>
          </a:prstGeom>
          <a:solidFill>
            <a:srgbClr val="FFFFFF"/>
          </a:solidFill>
        </p:spPr>
        <p:txBody>
          <a:bodyPr vert="horz" wrap="square" lIns="0" tIns="0" rIns="0" bIns="0"/>
          <a:lstStyle/>
          <a:p>
            <a:pPr algn="l" rtl="0" eaLnBrk="0">
              <a:lnSpc>
                <a:spcPct val="110000"/>
              </a:lnSpc>
            </a:pPr>
            <a:endParaRPr lang="en-US" altLang="en-US" sz="600" dirty="0"/>
          </a:p>
          <a:p>
            <a:pPr marL="23939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通</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义千问</a:t>
            </a:r>
            <a:endParaRPr lang="en-US" altLang="en-US" sz="1400" dirty="0"/>
          </a:p>
        </p:txBody>
      </p:sp>
      <p:sp>
        <p:nvSpPr>
          <p:cNvPr id="512" name="textbox 512"/>
          <p:cNvSpPr/>
          <p:nvPr/>
        </p:nvSpPr>
        <p:spPr>
          <a:xfrm>
            <a:off x="11823165" y="6593923"/>
            <a:ext cx="116204" cy="11747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5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3</a:t>
            </a:r>
            <a:r>
              <a:rPr sz="800" spc="-20" dirty="0">
                <a:solidFill>
                  <a:srgbClr val="000000">
                    <a:alpha val="100000"/>
                  </a:srgbClr>
                </a:solidFill>
                <a:latin typeface="楷体" panose="02010609060101010101" charset="-122"/>
                <a:ea typeface="楷体" panose="02010609060101010101" charset="-122"/>
                <a:cs typeface="楷体" panose="02010609060101010101" charset="-122"/>
              </a:rPr>
              <a:t>3</a:t>
            </a:r>
            <a:endParaRPr lang="en-US" altLang="en-US" sz="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3" name="table 513"/>
          <p:cNvGraphicFramePr>
            <a:graphicFrameLocks noGrp="1"/>
          </p:cNvGraphicFramePr>
          <p:nvPr/>
        </p:nvGraphicFramePr>
        <p:xfrm>
          <a:off x="533146" y="1455166"/>
          <a:ext cx="5363209" cy="4759325"/>
        </p:xfrm>
        <a:graphic>
          <a:graphicData uri="http://schemas.openxmlformats.org/drawingml/2006/table">
            <a:tbl>
              <a:tblPr/>
              <a:tblGrid>
                <a:gridCol w="5363209"/>
              </a:tblGrid>
              <a:tr h="4746625">
                <a:tc>
                  <a:txBody>
                    <a:bodyPr/>
                    <a:lstStyle/>
                    <a:p>
                      <a:pPr algn="l" rtl="0" eaLnBrk="0">
                        <a:lnSpc>
                          <a:spcPct val="113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7000"/>
                        </a:lnSpc>
                      </a:pPr>
                      <a:endParaRPr lang="en-US" altLang="en-US" sz="100" dirty="0"/>
                    </a:p>
                    <a:p>
                      <a:pPr marL="300990" algn="l" rtl="0" eaLnBrk="0">
                        <a:lnSpc>
                          <a:spcPct val="97000"/>
                        </a:lnSpc>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假设这本书有</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页。</a:t>
                      </a:r>
                      <a:endParaRPr lang="en-US" altLang="en-US" sz="1200" dirty="0"/>
                    </a:p>
                    <a:p>
                      <a:pPr marL="301625" algn="l" rtl="0" eaLnBrk="0">
                        <a:lnSpc>
                          <a:spcPct val="89000"/>
                        </a:lnSpc>
                        <a:spcBef>
                          <a:spcPts val="1480"/>
                        </a:spcBef>
                      </a:pP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索菲亚读完了这本书的三分之二,即她读了</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页。</a:t>
                      </a:r>
                      <a:endParaRPr lang="en-US" altLang="en-US" sz="1200" dirty="0"/>
                    </a:p>
                    <a:p>
                      <a:pPr marL="299720" algn="l" rtl="0" eaLnBrk="0">
                        <a:lnSpc>
                          <a:spcPts val="2885"/>
                        </a:lnSpc>
                      </a:pP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她还没有读完的页数是</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2/3</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页。</a:t>
                      </a:r>
                      <a:endParaRPr lang="en-US" altLang="en-US" sz="1200" dirty="0"/>
                    </a:p>
                    <a:p>
                      <a:pPr marL="310515" indent="-9525" algn="l" rtl="0" eaLnBrk="0">
                        <a:lnSpc>
                          <a:spcPct val="102000"/>
                        </a:lnSpc>
                        <a:spcBef>
                          <a:spcPts val="146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题目中告诉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她她读完的页数比她还没有读完的页数多了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90</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页,即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2/3</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2/3</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90。</a:t>
                      </a:r>
                      <a:endParaRPr lang="en-US" altLang="en-US" sz="1200" dirty="0"/>
                    </a:p>
                    <a:p>
                      <a:pPr marL="301625" algn="l" rtl="0" eaLnBrk="0">
                        <a:lnSpc>
                          <a:spcPct val="98000"/>
                        </a:lnSpc>
                        <a:spcBef>
                          <a:spcPts val="152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化简得</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3900。</a:t>
                      </a:r>
                      <a:endParaRPr lang="en-US" altLang="en-US" sz="1200" dirty="0"/>
                    </a:p>
                    <a:p>
                      <a:pPr algn="l" rtl="0" eaLnBrk="0">
                        <a:lnSpc>
                          <a:spcPct val="102000"/>
                        </a:lnSpc>
                      </a:pPr>
                      <a:endParaRPr lang="en-US" altLang="en-US" sz="1200" dirty="0"/>
                    </a:p>
                    <a:p>
                      <a:pPr marL="311785" algn="l" rtl="0" eaLnBrk="0">
                        <a:lnSpc>
                          <a:spcPct val="97000"/>
                        </a:lnSpc>
                        <a:spcBef>
                          <a:spcPts val="5"/>
                        </a:spcBef>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因此,这本书共有</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3900</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页。</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514" name="table 514"/>
          <p:cNvGraphicFramePr>
            <a:graphicFrameLocks noGrp="1"/>
          </p:cNvGraphicFramePr>
          <p:nvPr/>
        </p:nvGraphicFramePr>
        <p:xfrm>
          <a:off x="6185661" y="1458214"/>
          <a:ext cx="5338444" cy="4756784"/>
        </p:xfrm>
        <a:graphic>
          <a:graphicData uri="http://schemas.openxmlformats.org/drawingml/2006/table">
            <a:tbl>
              <a:tblPr/>
              <a:tblGrid>
                <a:gridCol w="5338444"/>
              </a:tblGrid>
              <a:tr h="4744084">
                <a:tc>
                  <a:txBody>
                    <a:bodyPr/>
                    <a:lstStyle/>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10000"/>
                        </a:lnSpc>
                      </a:pPr>
                      <a:endParaRPr lang="en-US" altLang="en-US" sz="1000" dirty="0"/>
                    </a:p>
                    <a:p>
                      <a:pPr algn="l" rtl="0" eaLnBrk="0">
                        <a:lnSpc>
                          <a:spcPct val="110000"/>
                        </a:lnSpc>
                      </a:pPr>
                      <a:endParaRPr lang="en-US" altLang="en-US" sz="1000" dirty="0"/>
                    </a:p>
                    <a:p>
                      <a:pPr algn="l" rtl="0" eaLnBrk="0">
                        <a:lnSpc>
                          <a:spcPct val="110000"/>
                        </a:lnSpc>
                      </a:pPr>
                      <a:endParaRPr lang="en-US" altLang="en-US" sz="1000" dirty="0"/>
                    </a:p>
                    <a:p>
                      <a:pPr marL="451485" indent="635" algn="l" rtl="0" eaLnBrk="0">
                        <a:lnSpc>
                          <a:spcPct val="151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根据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题目描述，索菲亚读完了一本书的三分之二，她已经读完的比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还</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没有读完的多90页。设这本书的总页数为x，那么根据题意可以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列出以下方程：</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90</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化简可得：</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x</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270</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此，这本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书的总页数为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270页。</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515" name="textbox 515"/>
          <p:cNvSpPr/>
          <p:nvPr/>
        </p:nvSpPr>
        <p:spPr>
          <a:xfrm>
            <a:off x="815278" y="314661"/>
            <a:ext cx="6893559" cy="484505"/>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3615"/>
              </a:lnSpc>
            </a:pPr>
            <a:r>
              <a:rPr sz="4300" spc="-30" baseline="900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智商测试案例介绍---</a:t>
            </a:r>
            <a:r>
              <a:rPr sz="2400" spc="-30" baseline="-12000" dirty="0">
                <a:solidFill>
                  <a:srgbClr val="2264B4">
                    <a:alpha val="100000"/>
                  </a:srgbClr>
                </a:solidFill>
                <a:latin typeface="微软雅黑" panose="020B0503020204020204" charset="-122"/>
                <a:ea typeface="微软雅黑" panose="020B0503020204020204" charset="-122"/>
                <a:cs typeface="微软雅黑" panose="020B0503020204020204" charset="-122"/>
              </a:rPr>
              <a:t>多了</a:t>
            </a:r>
            <a:r>
              <a:rPr sz="15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2400" spc="-30" baseline="-12000" dirty="0">
                <a:solidFill>
                  <a:srgbClr val="2264B4">
                    <a:alpha val="100000"/>
                  </a:srgbClr>
                </a:solidFill>
                <a:latin typeface="微软雅黑" panose="020B0503020204020204" charset="-122"/>
                <a:ea typeface="微软雅黑" panose="020B0503020204020204" charset="-122"/>
                <a:cs typeface="微软雅黑" panose="020B0503020204020204" charset="-122"/>
              </a:rPr>
              <a:t>90</a:t>
            </a:r>
            <a:r>
              <a:rPr sz="15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2400" spc="-30" baseline="-12000" dirty="0">
                <a:solidFill>
                  <a:srgbClr val="2264B4">
                    <a:alpha val="100000"/>
                  </a:srgbClr>
                </a:solidFill>
                <a:latin typeface="微软雅黑" panose="020B0503020204020204" charset="-122"/>
                <a:ea typeface="微软雅黑" panose="020B0503020204020204" charset="-122"/>
                <a:cs typeface="微软雅黑" panose="020B0503020204020204" charset="-122"/>
              </a:rPr>
              <a:t>页，</a:t>
            </a:r>
            <a:r>
              <a:rPr sz="15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2400" spc="-30" baseline="-12000" dirty="0">
                <a:solidFill>
                  <a:srgbClr val="2264B4">
                    <a:alpha val="100000"/>
                  </a:srgbClr>
                </a:solidFill>
                <a:latin typeface="微软雅黑" panose="020B0503020204020204" charset="-122"/>
                <a:ea typeface="微软雅黑" panose="020B0503020204020204" charset="-122"/>
                <a:cs typeface="微软雅黑" panose="020B0503020204020204" charset="-122"/>
              </a:rPr>
              <a:t>请问她的书总共</a:t>
            </a:r>
            <a:r>
              <a:rPr sz="2400" spc="-20" baseline="-12000" dirty="0">
                <a:solidFill>
                  <a:srgbClr val="2264B4">
                    <a:alpha val="100000"/>
                  </a:srgbClr>
                </a:solidFill>
                <a:latin typeface="微软雅黑" panose="020B0503020204020204" charset="-122"/>
                <a:ea typeface="微软雅黑" panose="020B0503020204020204" charset="-122"/>
                <a:cs typeface="微软雅黑" panose="020B0503020204020204" charset="-122"/>
              </a:rPr>
              <a:t>有</a:t>
            </a:r>
            <a:r>
              <a:rPr sz="2400" spc="0" baseline="-12000" dirty="0">
                <a:solidFill>
                  <a:srgbClr val="2264B4">
                    <a:alpha val="100000"/>
                  </a:srgbClr>
                </a:solidFill>
                <a:latin typeface="微软雅黑" panose="020B0503020204020204" charset="-122"/>
                <a:ea typeface="微软雅黑" panose="020B0503020204020204" charset="-122"/>
                <a:cs typeface="微软雅黑" panose="020B0503020204020204" charset="-122"/>
              </a:rPr>
              <a:t>多少页？</a:t>
            </a:r>
            <a:endParaRPr lang="en-US" altLang="en-US" sz="1560" dirty="0"/>
          </a:p>
        </p:txBody>
      </p:sp>
      <p:sp>
        <p:nvSpPr>
          <p:cNvPr id="516" name="textbox 516"/>
          <p:cNvSpPr/>
          <p:nvPr/>
        </p:nvSpPr>
        <p:spPr>
          <a:xfrm>
            <a:off x="4129956" y="280803"/>
            <a:ext cx="6782434" cy="260984"/>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1850"/>
              </a:lnSpc>
            </a:pP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索菲亚读完了一本书的三分之二，</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她算了一下，她读完的比她还没有</a:t>
            </a:r>
            <a:r>
              <a:rPr sz="1500" spc="60" dirty="0">
                <a:solidFill>
                  <a:srgbClr val="2264B4">
                    <a:alpha val="100000"/>
                  </a:srgbClr>
                </a:solidFill>
                <a:latin typeface="微软雅黑" panose="020B0503020204020204" charset="-122"/>
                <a:ea typeface="微软雅黑" panose="020B0503020204020204" charset="-122"/>
                <a:cs typeface="微软雅黑" panose="020B0503020204020204" charset="-122"/>
              </a:rPr>
              <a:t>读</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完的</a:t>
            </a:r>
            <a:endParaRPr lang="en-US" altLang="en-US" sz="1500" dirty="0"/>
          </a:p>
        </p:txBody>
      </p:sp>
      <p:pic>
        <p:nvPicPr>
          <p:cNvPr id="517" name="picture 517"/>
          <p:cNvPicPr>
            <a:picLocks noChangeAspect="1"/>
          </p:cNvPicPr>
          <p:nvPr/>
        </p:nvPicPr>
        <p:blipFill>
          <a:blip r:embed="rId1"/>
          <a:stretch>
            <a:fillRect/>
          </a:stretch>
        </p:blipFill>
        <p:spPr>
          <a:xfrm rot="21600000">
            <a:off x="11441938" y="0"/>
            <a:ext cx="750061" cy="754634"/>
          </a:xfrm>
          <a:prstGeom prst="rect">
            <a:avLst/>
          </a:prstGeom>
        </p:spPr>
      </p:pic>
      <p:sp>
        <p:nvSpPr>
          <p:cNvPr id="518" name="textbox 518"/>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519" name="textbox 519"/>
          <p:cNvSpPr/>
          <p:nvPr/>
        </p:nvSpPr>
        <p:spPr>
          <a:xfrm>
            <a:off x="740663" y="1280159"/>
            <a:ext cx="1224280" cy="401954"/>
          </a:xfrm>
          <a:prstGeom prst="rect">
            <a:avLst/>
          </a:prstGeom>
          <a:solidFill>
            <a:srgbClr val="FFFFFF"/>
          </a:solidFill>
        </p:spPr>
        <p:txBody>
          <a:bodyPr vert="horz" wrap="square" lIns="0" tIns="0" rIns="0" bIns="0"/>
          <a:lstStyle/>
          <a:p>
            <a:pPr algn="l" rtl="0" eaLnBrk="0">
              <a:lnSpc>
                <a:spcPct val="111000"/>
              </a:lnSpc>
            </a:pPr>
            <a:endParaRPr lang="en-US" altLang="en-US" sz="600" dirty="0"/>
          </a:p>
          <a:p>
            <a:pPr marL="224790" algn="l" rtl="0" eaLnBrk="0">
              <a:lnSpc>
                <a:spcPct val="87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Chat</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GLM</a:t>
            </a:r>
            <a:endParaRPr lang="en-US" altLang="en-US" sz="1400" dirty="0"/>
          </a:p>
        </p:txBody>
      </p:sp>
      <p:sp>
        <p:nvSpPr>
          <p:cNvPr id="520" name="textbox 520"/>
          <p:cNvSpPr/>
          <p:nvPr/>
        </p:nvSpPr>
        <p:spPr>
          <a:xfrm>
            <a:off x="6554723" y="1284732"/>
            <a:ext cx="1188719" cy="379729"/>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41973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商量</a:t>
            </a:r>
            <a:endParaRPr lang="en-US" altLang="en-US" sz="1400" dirty="0"/>
          </a:p>
        </p:txBody>
      </p:sp>
      <p:sp>
        <p:nvSpPr>
          <p:cNvPr id="521" name="textbox 521"/>
          <p:cNvSpPr/>
          <p:nvPr/>
        </p:nvSpPr>
        <p:spPr>
          <a:xfrm>
            <a:off x="11823165" y="6593923"/>
            <a:ext cx="116204" cy="11747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5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3</a:t>
            </a:r>
            <a:r>
              <a:rPr sz="800" spc="-20" dirty="0">
                <a:solidFill>
                  <a:srgbClr val="000000">
                    <a:alpha val="100000"/>
                  </a:srgbClr>
                </a:solidFill>
                <a:latin typeface="楷体" panose="02010609060101010101" charset="-122"/>
                <a:ea typeface="楷体" panose="02010609060101010101" charset="-122"/>
                <a:cs typeface="楷体" panose="02010609060101010101" charset="-122"/>
              </a:rPr>
              <a:t>4</a:t>
            </a:r>
            <a:endParaRPr lang="en-US" altLang="en-US" sz="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 name="table 522"/>
          <p:cNvGraphicFramePr>
            <a:graphicFrameLocks noGrp="1"/>
          </p:cNvGraphicFramePr>
          <p:nvPr/>
        </p:nvGraphicFramePr>
        <p:xfrm>
          <a:off x="533146" y="2287270"/>
          <a:ext cx="5363209" cy="4165600"/>
        </p:xfrm>
        <a:graphic>
          <a:graphicData uri="http://schemas.openxmlformats.org/drawingml/2006/table">
            <a:tbl>
              <a:tblPr/>
              <a:tblGrid>
                <a:gridCol w="5363209"/>
              </a:tblGrid>
              <a:tr h="4152900">
                <a:tc>
                  <a:txBody>
                    <a:bodyPr/>
                    <a:lstStyle/>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7000"/>
                        </a:lnSpc>
                      </a:pPr>
                      <a:endParaRPr lang="en-US" altLang="en-US" sz="100" dirty="0"/>
                    </a:p>
                    <a:p>
                      <a:pPr marL="344170" indent="0" algn="l" rtl="0" eaLnBrk="0">
                        <a:lnSpc>
                          <a:spcPct val="150000"/>
                        </a:lnSpc>
                      </a:pP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这段文字回顾了“哈利</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·波特”系列</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中国的出版历史。自1997年英文</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版首次发行，到2000年人民文学出版社推出前三部中文版，这一系列</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过去17年间陪伴了许多中国读者的成长。中文版的后续出版大致与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英文版保持同步，从2001年至2007年分别推出了剩余四部</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在这期间，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“哈利</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·波特”在中国掀起了一波又一</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波</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的魔法热潮。据了解，这个系</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列在中国的销量已超过两</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万册。</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523" name="table 523"/>
          <p:cNvGraphicFramePr>
            <a:graphicFrameLocks noGrp="1"/>
          </p:cNvGraphicFramePr>
          <p:nvPr/>
        </p:nvGraphicFramePr>
        <p:xfrm>
          <a:off x="6185661" y="2329941"/>
          <a:ext cx="5338444" cy="4162425"/>
        </p:xfrm>
        <a:graphic>
          <a:graphicData uri="http://schemas.openxmlformats.org/drawingml/2006/table">
            <a:tbl>
              <a:tblPr/>
              <a:tblGrid>
                <a:gridCol w="5338444"/>
              </a:tblGrid>
              <a:tr h="4149725">
                <a:tc>
                  <a:txBody>
                    <a:bodyPr/>
                    <a:lstStyle/>
                    <a:p>
                      <a:pPr algn="l" rtl="0" eaLnBrk="0">
                        <a:lnSpc>
                          <a:spcPct val="132000"/>
                        </a:lnSpc>
                      </a:pPr>
                      <a:endParaRPr lang="en-US" altLang="en-US" sz="1000" dirty="0"/>
                    </a:p>
                    <a:p>
                      <a:pPr algn="l" rtl="0" eaLnBrk="0">
                        <a:lnSpc>
                          <a:spcPct val="132000"/>
                        </a:lnSpc>
                      </a:pPr>
                      <a:endParaRPr lang="en-US" altLang="en-US" sz="1000" dirty="0"/>
                    </a:p>
                    <a:p>
                      <a:pPr algn="l" rtl="0" eaLnBrk="0">
                        <a:lnSpc>
                          <a:spcPct val="6000"/>
                        </a:lnSpc>
                      </a:pPr>
                      <a:endParaRPr lang="en-US" altLang="en-US" sz="100" dirty="0"/>
                    </a:p>
                    <a:p>
                      <a:pPr marL="397510" indent="1270" algn="l" rtl="0" eaLnBrk="0">
                        <a:lnSpc>
                          <a:spcPct val="150000"/>
                        </a:lnSpc>
                      </a:pP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在过去的17年中，</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《哈利·波特》系列丛书在中国的</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版史上扮演了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重要角色。这套书陪伴了许多中国读者从少年成长为</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1997年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6月，英文版的《哈利·波特》系列正式在中国出版，并迅速成为全球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最畅销的图书之一。</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2000年10月，人民文学出版社推出了《哈利·波</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与魔法石》、《哈利·波特与密室》和《哈利·波特与阿兹卡班的囚</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》的中文版，作为该系列的前三部。随后，中文简体字版的出版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本上与英文版同步进行。从2001年到2007年，陆续推出了《哈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利</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·波特与火焰杯》</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(2001年)、</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《哈利·波特与凤凰社》</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(2003</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年)、</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《哈利·波特与“混血王子”</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(2005年)和《哈利·波特与死</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亡圣器》</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(2007年)，在中国引发了一波又一波的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魔法热潮。据了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解，在《哈利·波特》引进中国的17年间，销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量超过两千万册。</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524" name="textbox 524"/>
          <p:cNvSpPr/>
          <p:nvPr/>
        </p:nvSpPr>
        <p:spPr>
          <a:xfrm>
            <a:off x="809650" y="1025728"/>
            <a:ext cx="10601959" cy="935355"/>
          </a:xfrm>
          <a:prstGeom prst="rect">
            <a:avLst/>
          </a:prstGeom>
        </p:spPr>
        <p:txBody>
          <a:bodyPr vert="horz" wrap="square" lIns="0" tIns="0" rIns="0" bIns="0"/>
          <a:lstStyle/>
          <a:p>
            <a:pPr algn="l" rtl="0" eaLnBrk="0">
              <a:lnSpc>
                <a:spcPct val="112000"/>
              </a:lnSpc>
            </a:pPr>
            <a:endParaRPr lang="en-US" altLang="en-US" sz="100" dirty="0"/>
          </a:p>
          <a:p>
            <a:pPr marL="12700" indent="0" algn="l" rtl="0" eaLnBrk="0">
              <a:lnSpc>
                <a:spcPct val="99000"/>
              </a:lnSpc>
              <a:tabLst>
                <a:tab pos="109220" algn="l"/>
              </a:tabLst>
            </a:pP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总结下面文字：“回顾“哈利</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·波特”系列丛书在中国的出版史，过去的17年，这套书陪伴许多中国读者从少年走到</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青</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年。</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1997年6月，“哈利·波特”系列英</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文版正式出版发行，迅速成为全球最畅销的图书之一。</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2000年10月，人民文学出版社推出“哈利·波特”系列</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的</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前三部中文版：《哈利</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·波特与魔法石》《哈</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利</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·波特与密室》《哈利</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·波特与阿兹卡班的囚徒》。之后，中文简体字版基本上与英文版保持同步出版，从2001年到2007年，陆续推出</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哈利·波特与火焰杯》</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80" dirty="0">
                <a:solidFill>
                  <a:srgbClr val="2264B4">
                    <a:alpha val="100000"/>
                  </a:srgbClr>
                </a:solidFill>
                <a:latin typeface="微软雅黑" panose="020B0503020204020204" charset="-122"/>
                <a:ea typeface="微软雅黑" panose="020B0503020204020204" charset="-122"/>
                <a:cs typeface="微软雅黑" panose="020B0503020204020204" charset="-122"/>
              </a:rPr>
              <a:t>(2001年)、《哈利·波特与凤凰社》(2003年)、《哈利·波特与“混血王子”》(2005年)、《哈利·波特与死亡圣器》(2007年)，</a:t>
            </a:r>
            <a:r>
              <a:rPr sz="12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在</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中国掀起一阵又</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一阵魔法热潮。据了解，“哈利</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·波特”引进中国的</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17年，销量超过两千万册。”</a:t>
            </a:r>
            <a:endParaRPr lang="en-US" altLang="en-US" sz="1200" dirty="0"/>
          </a:p>
        </p:txBody>
      </p:sp>
      <p:sp>
        <p:nvSpPr>
          <p:cNvPr id="525" name="textbox 525"/>
          <p:cNvSpPr/>
          <p:nvPr/>
        </p:nvSpPr>
        <p:spPr>
          <a:xfrm>
            <a:off x="815278" y="303993"/>
            <a:ext cx="3325495"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智商测试案例介绍-</a:t>
            </a:r>
            <a:r>
              <a:rPr sz="2700" spc="8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sp>
        <p:nvSpPr>
          <p:cNvPr id="526" name="textbox 526"/>
          <p:cNvSpPr/>
          <p:nvPr/>
        </p:nvSpPr>
        <p:spPr>
          <a:xfrm>
            <a:off x="6655307" y="2005584"/>
            <a:ext cx="1134110" cy="723265"/>
          </a:xfrm>
          <a:prstGeom prst="rect">
            <a:avLst/>
          </a:prstGeom>
          <a:solidFill>
            <a:srgbClr val="FFFFFF"/>
          </a:solidFill>
        </p:spPr>
        <p:txBody>
          <a:bodyPr vert="horz" wrap="square" lIns="0" tIns="0" rIns="0" bIns="0"/>
          <a:lstStyle/>
          <a:p>
            <a:pPr algn="l" rtl="0" eaLnBrk="0">
              <a:lnSpc>
                <a:spcPct val="176000"/>
              </a:lnSpc>
            </a:pPr>
            <a:endParaRPr lang="en-US" altLang="en-US" sz="1000" dirty="0"/>
          </a:p>
          <a:p>
            <a:pPr algn="l" rtl="0" eaLnBrk="0">
              <a:lnSpc>
                <a:spcPct val="8000"/>
              </a:lnSpc>
            </a:pPr>
            <a:endParaRPr lang="en-US" altLang="en-US" sz="100" dirty="0"/>
          </a:p>
          <a:p>
            <a:pPr marL="276860" algn="l" rtl="0" eaLnBrk="0">
              <a:lnSpc>
                <a:spcPct val="84000"/>
              </a:lnSpc>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GPT</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5</a:t>
            </a:r>
            <a:endParaRPr lang="en-US" altLang="en-US" sz="1400" dirty="0"/>
          </a:p>
        </p:txBody>
      </p:sp>
      <p:pic>
        <p:nvPicPr>
          <p:cNvPr id="527" name="picture 527"/>
          <p:cNvPicPr>
            <a:picLocks noChangeAspect="1"/>
          </p:cNvPicPr>
          <p:nvPr/>
        </p:nvPicPr>
        <p:blipFill>
          <a:blip r:embed="rId1"/>
          <a:stretch>
            <a:fillRect/>
          </a:stretch>
        </p:blipFill>
        <p:spPr>
          <a:xfrm rot="21600000">
            <a:off x="11441938" y="0"/>
            <a:ext cx="750061" cy="754634"/>
          </a:xfrm>
          <a:prstGeom prst="rect">
            <a:avLst/>
          </a:prstGeom>
        </p:spPr>
      </p:pic>
      <p:sp>
        <p:nvSpPr>
          <p:cNvPr id="528" name="textbox 528"/>
          <p:cNvSpPr/>
          <p:nvPr/>
        </p:nvSpPr>
        <p:spPr>
          <a:xfrm>
            <a:off x="1004316" y="2005583"/>
            <a:ext cx="925194" cy="638175"/>
          </a:xfrm>
          <a:prstGeom prst="rect">
            <a:avLst/>
          </a:prstGeom>
          <a:solidFill>
            <a:srgbClr val="FFFFFF"/>
          </a:solidFill>
        </p:spPr>
        <p:txBody>
          <a:bodyPr vert="horz" wrap="square" lIns="0" tIns="0" rIns="0" bIns="0"/>
          <a:lstStyle/>
          <a:p>
            <a:pPr algn="l" rtl="0" eaLnBrk="0">
              <a:lnSpc>
                <a:spcPct val="148000"/>
              </a:lnSpc>
            </a:pPr>
            <a:endParaRPr lang="en-US" altLang="en-US" sz="1000" dirty="0"/>
          </a:p>
          <a:p>
            <a:pPr algn="l" rtl="0" eaLnBrk="0">
              <a:lnSpc>
                <a:spcPct val="9000"/>
              </a:lnSpc>
            </a:pPr>
            <a:endParaRPr lang="en-US" altLang="en-US" sz="100" dirty="0"/>
          </a:p>
          <a:p>
            <a:pPr marL="245745" algn="l" rtl="0" eaLnBrk="0">
              <a:lnSpc>
                <a:spcPct val="84000"/>
              </a:lnSpc>
            </a:pP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G</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P</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T</a:t>
            </a: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4</a:t>
            </a:r>
            <a:endParaRPr lang="en-US" altLang="en-US" sz="1400" dirty="0"/>
          </a:p>
        </p:txBody>
      </p:sp>
      <p:sp>
        <p:nvSpPr>
          <p:cNvPr id="529" name="textbox 529"/>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530" name="textbox 530"/>
          <p:cNvSpPr/>
          <p:nvPr/>
        </p:nvSpPr>
        <p:spPr>
          <a:xfrm>
            <a:off x="11823165" y="6593209"/>
            <a:ext cx="116204" cy="11811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6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3</a:t>
            </a:r>
            <a:r>
              <a:rPr sz="800" spc="-20" dirty="0">
                <a:solidFill>
                  <a:srgbClr val="000000">
                    <a:alpha val="100000"/>
                  </a:srgbClr>
                </a:solidFill>
                <a:latin typeface="楷体" panose="02010609060101010101" charset="-122"/>
                <a:ea typeface="楷体" panose="02010609060101010101" charset="-122"/>
                <a:cs typeface="楷体" panose="02010609060101010101" charset="-122"/>
              </a:rPr>
              <a:t>5</a:t>
            </a:r>
            <a:endParaRPr lang="en-US" altLang="en-US" sz="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1" name="table 531"/>
          <p:cNvGraphicFramePr>
            <a:graphicFrameLocks noGrp="1"/>
          </p:cNvGraphicFramePr>
          <p:nvPr/>
        </p:nvGraphicFramePr>
        <p:xfrm>
          <a:off x="682498" y="2166873"/>
          <a:ext cx="5361940" cy="4166870"/>
        </p:xfrm>
        <a:graphic>
          <a:graphicData uri="http://schemas.openxmlformats.org/drawingml/2006/table">
            <a:tbl>
              <a:tblPr/>
              <a:tblGrid>
                <a:gridCol w="5361940"/>
              </a:tblGrid>
              <a:tr h="4154170">
                <a:tc>
                  <a:txBody>
                    <a:bodyPr/>
                    <a:lstStyle/>
                    <a:p>
                      <a:pPr algn="l" rtl="0" eaLnBrk="0">
                        <a:lnSpc>
                          <a:spcPct val="112000"/>
                        </a:lnSpc>
                      </a:pPr>
                      <a:endParaRPr lang="en-US" altLang="en-US" sz="1000" dirty="0"/>
                    </a:p>
                    <a:p>
                      <a:pPr algn="l" rtl="0" eaLnBrk="0">
                        <a:lnSpc>
                          <a:spcPct val="112000"/>
                        </a:lnSpc>
                      </a:pPr>
                      <a:endParaRPr lang="en-US" altLang="en-US" sz="1000" dirty="0"/>
                    </a:p>
                    <a:p>
                      <a:pPr algn="l" rtl="0" eaLnBrk="0">
                        <a:lnSpc>
                          <a:spcPct val="113000"/>
                        </a:lnSpc>
                      </a:pPr>
                      <a:endParaRPr lang="en-US" altLang="en-US" sz="1000" dirty="0"/>
                    </a:p>
                    <a:p>
                      <a:pPr marL="288925" indent="72390" algn="l" rtl="0" eaLnBrk="0">
                        <a:lnSpc>
                          <a:spcPct val="150000"/>
                        </a:lnSpc>
                        <a:spcBef>
                          <a:spcPts val="5"/>
                        </a:spcBef>
                      </a:pP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《哈利·波特》系列在中国的出版历史回顾，是由人民文学出版社</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000年10月推出的三部中文版《哈利·波特与魔法石》、《哈利·波特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与密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室》、《哈利·波特与阿兹卡班的囚徒》引发的。之后，中文简体</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字</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版基本上与英文版保持同步出版，从2001年到2007年陆续推出了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利·波特与火焰杯》、《哈利·波特与凤凰社》、《哈利·波特与“混</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血王子”</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》、《哈利·波特与死亡圣器》</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，在中国掀起</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一阵又一阵魔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法热潮。据了解，“哈利</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·波特”引进中国的17年，销量超过两</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万册。</a:t>
                      </a:r>
                      <a:endParaRPr lang="en-US" altLang="en-US" sz="1200" dirty="0"/>
                    </a:p>
                    <a:p>
                      <a:pPr algn="l" rtl="0" eaLnBrk="0">
                        <a:lnSpc>
                          <a:spcPct val="145000"/>
                        </a:lnSpc>
                      </a:pPr>
                      <a:endParaRPr lang="en-US" altLang="en-US" sz="1000" dirty="0"/>
                    </a:p>
                    <a:p>
                      <a:pPr algn="l" rtl="0" eaLnBrk="0">
                        <a:lnSpc>
                          <a:spcPct val="101000"/>
                        </a:lnSpc>
                      </a:pPr>
                      <a:endParaRPr lang="en-US" altLang="en-US" sz="300" dirty="0"/>
                    </a:p>
                    <a:p>
                      <a:pPr marL="288925" indent="0" algn="l" rtl="0" eaLnBrk="0">
                        <a:lnSpc>
                          <a:spcPct val="151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这套</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书陪伴许多中国读者从少年走到青年，成为全球最畅销的图书之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一。人们喜欢这些书籍虽然有很多魔法和奇幻的元素，但更重要</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它们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探讨了人性、友情、伦理和道德的问题。这些书籍也激发了中国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读者对战争、政治和社会问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题的关注和思考。</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532" name="table 532"/>
          <p:cNvGraphicFramePr>
            <a:graphicFrameLocks noGrp="1"/>
          </p:cNvGraphicFramePr>
          <p:nvPr/>
        </p:nvGraphicFramePr>
        <p:xfrm>
          <a:off x="6335013" y="2171445"/>
          <a:ext cx="5338445" cy="4162425"/>
        </p:xfrm>
        <a:graphic>
          <a:graphicData uri="http://schemas.openxmlformats.org/drawingml/2006/table">
            <a:tbl>
              <a:tblPr/>
              <a:tblGrid>
                <a:gridCol w="5338445"/>
              </a:tblGrid>
              <a:tr h="4149725">
                <a:tc>
                  <a:txBody>
                    <a:bodyPr/>
                    <a:lstStyle/>
                    <a:p>
                      <a:pPr algn="l" rtl="0" eaLnBrk="0">
                        <a:lnSpc>
                          <a:spcPct val="110000"/>
                        </a:lnSpc>
                      </a:pPr>
                      <a:endParaRPr lang="en-US" altLang="en-US" sz="1000" dirty="0"/>
                    </a:p>
                    <a:p>
                      <a:pPr algn="l" rtl="0" eaLnBrk="0">
                        <a:lnSpc>
                          <a:spcPct val="110000"/>
                        </a:lnSpc>
                      </a:pPr>
                      <a:endParaRPr lang="en-US" altLang="en-US" sz="1000" dirty="0"/>
                    </a:p>
                    <a:p>
                      <a:pPr algn="l" rtl="0" eaLnBrk="0">
                        <a:lnSpc>
                          <a:spcPct val="110000"/>
                        </a:lnSpc>
                      </a:pPr>
                      <a:endParaRPr lang="en-US" altLang="en-US" sz="1000" dirty="0"/>
                    </a:p>
                    <a:p>
                      <a:pPr algn="l" rtl="0" eaLnBrk="0">
                        <a:lnSpc>
                          <a:spcPct val="8000"/>
                        </a:lnSpc>
                      </a:pPr>
                      <a:endParaRPr lang="en-US" altLang="en-US" sz="100" dirty="0"/>
                    </a:p>
                    <a:p>
                      <a:pPr marL="316865" indent="92710" algn="l" rtl="0" eaLnBrk="0">
                        <a:lnSpc>
                          <a:spcPct val="151000"/>
                        </a:lnSpc>
                      </a:pP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“哈利</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·波特”系列丛书在中国推出后，以中英双语版陆续上</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市，</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前1</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4册的销量已经超过2千万册，成为中国读者最为熟悉和喜爱</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的魔幻系列图书之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一。</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533" name="textbox 533"/>
          <p:cNvSpPr/>
          <p:nvPr/>
        </p:nvSpPr>
        <p:spPr>
          <a:xfrm>
            <a:off x="809650" y="1025728"/>
            <a:ext cx="10601959" cy="935355"/>
          </a:xfrm>
          <a:prstGeom prst="rect">
            <a:avLst/>
          </a:prstGeom>
        </p:spPr>
        <p:txBody>
          <a:bodyPr vert="horz" wrap="square" lIns="0" tIns="0" rIns="0" bIns="0"/>
          <a:lstStyle/>
          <a:p>
            <a:pPr algn="l" rtl="0" eaLnBrk="0">
              <a:lnSpc>
                <a:spcPct val="112000"/>
              </a:lnSpc>
            </a:pPr>
            <a:endParaRPr lang="en-US" altLang="en-US" sz="100" dirty="0"/>
          </a:p>
          <a:p>
            <a:pPr marL="12700" indent="0" algn="l" rtl="0" eaLnBrk="0">
              <a:lnSpc>
                <a:spcPct val="99000"/>
              </a:lnSpc>
              <a:tabLst>
                <a:tab pos="109220" algn="l"/>
              </a:tabLst>
            </a:pP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总结下面文字：“回顾“哈利</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·波特”系列丛书在中国的出版史，过去的17年，这套书陪伴许多中国读者从少年走到</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青</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年。</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1997年6月，“哈利·波特”系列英</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文版正式出版发行，迅速成为全球最畅销的图书之一。</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2000年10月，人民文学出版社推出“哈利·波特”系列</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的</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前三部中文版：《哈利</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·波特与魔法石》《哈</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利</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·波特与密室》《哈利</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·波特与阿兹卡班的囚徒》。之后，中文简体字版基本上与英文版保持同步出版，从2001年到2007年，陆续推出</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哈利·波特与火焰杯》</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80" dirty="0">
                <a:solidFill>
                  <a:srgbClr val="2264B4">
                    <a:alpha val="100000"/>
                  </a:srgbClr>
                </a:solidFill>
                <a:latin typeface="微软雅黑" panose="020B0503020204020204" charset="-122"/>
                <a:ea typeface="微软雅黑" panose="020B0503020204020204" charset="-122"/>
                <a:cs typeface="微软雅黑" panose="020B0503020204020204" charset="-122"/>
              </a:rPr>
              <a:t>(2001年)、《哈利·波特与凤凰社》(2003年)、《哈利·波特与“混血王子”》(2005年)、《哈利·波特与死亡圣器》(2007年)，</a:t>
            </a:r>
            <a:r>
              <a:rPr sz="12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在</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中国掀起一阵又</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一阵魔法热潮。据了解，“哈利</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·波特”引进中国的</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17年，销量超过两千万册。”</a:t>
            </a:r>
            <a:endParaRPr lang="en-US" altLang="en-US" sz="1200" dirty="0"/>
          </a:p>
        </p:txBody>
      </p:sp>
      <p:sp>
        <p:nvSpPr>
          <p:cNvPr id="534" name="textbox 534"/>
          <p:cNvSpPr/>
          <p:nvPr/>
        </p:nvSpPr>
        <p:spPr>
          <a:xfrm>
            <a:off x="815278" y="303993"/>
            <a:ext cx="3325495"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智商测试案例介绍-</a:t>
            </a:r>
            <a:r>
              <a:rPr sz="2700" spc="8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pic>
        <p:nvPicPr>
          <p:cNvPr id="535" name="picture 535"/>
          <p:cNvPicPr>
            <a:picLocks noChangeAspect="1"/>
          </p:cNvPicPr>
          <p:nvPr/>
        </p:nvPicPr>
        <p:blipFill>
          <a:blip r:embed="rId1"/>
          <a:stretch>
            <a:fillRect/>
          </a:stretch>
        </p:blipFill>
        <p:spPr>
          <a:xfrm rot="21600000">
            <a:off x="11441938" y="0"/>
            <a:ext cx="750061" cy="754634"/>
          </a:xfrm>
          <a:prstGeom prst="rect">
            <a:avLst/>
          </a:prstGeom>
        </p:spPr>
      </p:pic>
      <p:sp>
        <p:nvSpPr>
          <p:cNvPr id="536" name="textbox 536"/>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537" name="textbox 537"/>
          <p:cNvSpPr/>
          <p:nvPr/>
        </p:nvSpPr>
        <p:spPr>
          <a:xfrm>
            <a:off x="1060703" y="1993391"/>
            <a:ext cx="1224280" cy="400684"/>
          </a:xfrm>
          <a:prstGeom prst="rect">
            <a:avLst/>
          </a:prstGeom>
          <a:solidFill>
            <a:srgbClr val="FFFFFF"/>
          </a:solidFill>
        </p:spPr>
        <p:txBody>
          <a:bodyPr vert="horz" wrap="square" lIns="0" tIns="0" rIns="0" bIns="0"/>
          <a:lstStyle/>
          <a:p>
            <a:pPr algn="l" rtl="0" eaLnBrk="0">
              <a:lnSpc>
                <a:spcPct val="113000"/>
              </a:lnSpc>
            </a:pPr>
            <a:endParaRPr lang="en-US" altLang="en-US" sz="600" dirty="0"/>
          </a:p>
          <a:p>
            <a:pPr marL="125095" algn="l" rtl="0" eaLnBrk="0">
              <a:lnSpc>
                <a:spcPct val="86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Vicuna</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-1</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3B</a:t>
            </a:r>
            <a:endParaRPr lang="en-US" altLang="en-US" sz="1400" dirty="0"/>
          </a:p>
        </p:txBody>
      </p:sp>
      <p:sp>
        <p:nvSpPr>
          <p:cNvPr id="538" name="textbox 538"/>
          <p:cNvSpPr/>
          <p:nvPr/>
        </p:nvSpPr>
        <p:spPr>
          <a:xfrm>
            <a:off x="6640067" y="2029967"/>
            <a:ext cx="1187450" cy="379095"/>
          </a:xfrm>
          <a:prstGeom prst="rect">
            <a:avLst/>
          </a:prstGeom>
          <a:solidFill>
            <a:srgbClr val="FFFFFF"/>
          </a:solidFill>
        </p:spPr>
        <p:txBody>
          <a:bodyPr vert="horz" wrap="square" lIns="0" tIns="0" rIns="0" bIns="0"/>
          <a:lstStyle/>
          <a:p>
            <a:pPr algn="l" rtl="0" eaLnBrk="0">
              <a:lnSpc>
                <a:spcPct val="108000"/>
              </a:lnSpc>
            </a:pPr>
            <a:endParaRPr lang="en-US" altLang="en-US" sz="600" dirty="0"/>
          </a:p>
          <a:p>
            <a:pPr marL="24066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文心</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一言</a:t>
            </a:r>
            <a:endParaRPr lang="en-US" altLang="en-US" sz="1400" dirty="0"/>
          </a:p>
        </p:txBody>
      </p:sp>
      <p:sp>
        <p:nvSpPr>
          <p:cNvPr id="539" name="textbox 539"/>
          <p:cNvSpPr/>
          <p:nvPr/>
        </p:nvSpPr>
        <p:spPr>
          <a:xfrm>
            <a:off x="11823165" y="6593617"/>
            <a:ext cx="116204" cy="117475"/>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5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3</a:t>
            </a:r>
            <a:r>
              <a:rPr sz="800" spc="-20" dirty="0">
                <a:solidFill>
                  <a:srgbClr val="000000">
                    <a:alpha val="100000"/>
                  </a:srgbClr>
                </a:solidFill>
                <a:latin typeface="楷体" panose="02010609060101010101" charset="-122"/>
                <a:ea typeface="楷体" panose="02010609060101010101" charset="-122"/>
                <a:cs typeface="楷体" panose="02010609060101010101" charset="-122"/>
              </a:rPr>
              <a:t>6</a:t>
            </a:r>
            <a:endParaRPr lang="en-US" altLang="en-US" sz="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0" name="table 540"/>
          <p:cNvGraphicFramePr>
            <a:graphicFrameLocks noGrp="1"/>
          </p:cNvGraphicFramePr>
          <p:nvPr/>
        </p:nvGraphicFramePr>
        <p:xfrm>
          <a:off x="671830" y="2234183"/>
          <a:ext cx="5363210" cy="4288790"/>
        </p:xfrm>
        <a:graphic>
          <a:graphicData uri="http://schemas.openxmlformats.org/drawingml/2006/table">
            <a:tbl>
              <a:tblPr/>
              <a:tblGrid>
                <a:gridCol w="5363210"/>
              </a:tblGrid>
              <a:tr h="4276090">
                <a:tc>
                  <a:txBody>
                    <a:bodyPr/>
                    <a:lstStyle/>
                    <a:p>
                      <a:pPr algn="l" rtl="0" eaLnBrk="0">
                        <a:lnSpc>
                          <a:spcPct val="108000"/>
                        </a:lnSpc>
                      </a:pPr>
                      <a:endParaRPr lang="en-US" altLang="en-US" sz="1000" dirty="0"/>
                    </a:p>
                    <a:p>
                      <a:pPr algn="l" rtl="0" eaLnBrk="0">
                        <a:lnSpc>
                          <a:spcPct val="108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marL="217170" indent="93980" algn="l" rtl="0" eaLnBrk="0">
                        <a:lnSpc>
                          <a:spcPct val="150000"/>
                        </a:lnSpc>
                        <a:spcBef>
                          <a:spcPts val="5"/>
                        </a:spcBef>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“哈利</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·波特”系列丛书在中国出版史中陪伴了许多中国读者</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从少年到青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年。</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1997年6月，英文版正式出版发行，成为全球最畅销的图</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书</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之一。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000年10月，人民文学出版社推出了前三部中文版。之后，中文简体字</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版基本上与英文版保持同步出版，陆续推出了《哈利·波特与火焰杯》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001年)、《哈利·波特与凤凰社》(2003年)、《哈利·波特与“混血王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子”</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》(2005年)和《哈利·波特与死亡圣器》(2007年),在中国掀起</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了魔法</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热潮。这17年间，销量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超过两千万册。</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541" name="table 541"/>
          <p:cNvGraphicFramePr>
            <a:graphicFrameLocks noGrp="1"/>
          </p:cNvGraphicFramePr>
          <p:nvPr/>
        </p:nvGraphicFramePr>
        <p:xfrm>
          <a:off x="6324345" y="2360421"/>
          <a:ext cx="5339080" cy="4162425"/>
        </p:xfrm>
        <a:graphic>
          <a:graphicData uri="http://schemas.openxmlformats.org/drawingml/2006/table">
            <a:tbl>
              <a:tblPr/>
              <a:tblGrid>
                <a:gridCol w="5339080"/>
              </a:tblGrid>
              <a:tr h="4149725">
                <a:tc>
                  <a:txBody>
                    <a:bodyPr/>
                    <a:lstStyle/>
                    <a:p>
                      <a:pPr algn="l" rtl="0" eaLnBrk="0">
                        <a:lnSpc>
                          <a:spcPct val="113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marL="173355" indent="-635" algn="l" rtl="0" eaLnBrk="0">
                        <a:lnSpc>
                          <a:spcPct val="151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作为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一个人工智能语言模型，目前我还没有学会如何回答这个问题，我会</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持续学习，为您提供更好</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服务。</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542" name="textbox 542"/>
          <p:cNvSpPr/>
          <p:nvPr/>
        </p:nvSpPr>
        <p:spPr>
          <a:xfrm>
            <a:off x="809650" y="1025728"/>
            <a:ext cx="10601959" cy="935355"/>
          </a:xfrm>
          <a:prstGeom prst="rect">
            <a:avLst/>
          </a:prstGeom>
        </p:spPr>
        <p:txBody>
          <a:bodyPr vert="horz" wrap="square" lIns="0" tIns="0" rIns="0" bIns="0"/>
          <a:lstStyle/>
          <a:p>
            <a:pPr algn="l" rtl="0" eaLnBrk="0">
              <a:lnSpc>
                <a:spcPct val="112000"/>
              </a:lnSpc>
            </a:pPr>
            <a:endParaRPr lang="en-US" altLang="en-US" sz="100" dirty="0"/>
          </a:p>
          <a:p>
            <a:pPr marL="12700" indent="0" algn="l" rtl="0" eaLnBrk="0">
              <a:lnSpc>
                <a:spcPct val="99000"/>
              </a:lnSpc>
              <a:tabLst>
                <a:tab pos="109220" algn="l"/>
              </a:tabLst>
            </a:pP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总结下面文字：“回顾“哈利</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·波特”系列丛书在中国的出版史，过去的17年，这套书陪伴许多中国读者从少年走到</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青</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年。</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1997年6月，“哈利·波特”系列英</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文版正式出版发行，迅速成为全球最畅销的图书之一。</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2000年10月，人民文学出版社推出“哈利·波特”系列</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的</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前三部中文版：《哈利</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·波特与魔法石》《哈</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利</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·波特与密室》《哈利</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·波特与阿兹卡班的囚徒》。之后，中文简体字版基本上与英文版保持同步出版，从2001年到2007年，陆续推出</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哈利·波特与火焰杯》</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80" dirty="0">
                <a:solidFill>
                  <a:srgbClr val="2264B4">
                    <a:alpha val="100000"/>
                  </a:srgbClr>
                </a:solidFill>
                <a:latin typeface="微软雅黑" panose="020B0503020204020204" charset="-122"/>
                <a:ea typeface="微软雅黑" panose="020B0503020204020204" charset="-122"/>
                <a:cs typeface="微软雅黑" panose="020B0503020204020204" charset="-122"/>
              </a:rPr>
              <a:t>(2001年)、《哈利·波特与凤凰社》(2003年)、《哈利·波特与“混血王子”》(2005年)、《哈利·波特与死亡圣器》(2007年)，</a:t>
            </a:r>
            <a:r>
              <a:rPr sz="12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在</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中国掀起一阵又</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一阵魔法热潮。据了解，“哈利</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·波特”引进中国的</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17年，销量超过两千万册。”</a:t>
            </a:r>
            <a:endParaRPr lang="en-US" altLang="en-US" sz="1200" dirty="0"/>
          </a:p>
        </p:txBody>
      </p:sp>
      <p:sp>
        <p:nvSpPr>
          <p:cNvPr id="543" name="textbox 543"/>
          <p:cNvSpPr/>
          <p:nvPr/>
        </p:nvSpPr>
        <p:spPr>
          <a:xfrm>
            <a:off x="815278" y="303993"/>
            <a:ext cx="3325495"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智商测试案例介绍-</a:t>
            </a:r>
            <a:r>
              <a:rPr sz="2700" spc="8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pic>
        <p:nvPicPr>
          <p:cNvPr id="544" name="picture 544"/>
          <p:cNvPicPr>
            <a:picLocks noChangeAspect="1"/>
          </p:cNvPicPr>
          <p:nvPr/>
        </p:nvPicPr>
        <p:blipFill>
          <a:blip r:embed="rId1"/>
          <a:stretch>
            <a:fillRect/>
          </a:stretch>
        </p:blipFill>
        <p:spPr>
          <a:xfrm rot="21600000">
            <a:off x="11441938" y="0"/>
            <a:ext cx="750061" cy="754634"/>
          </a:xfrm>
          <a:prstGeom prst="rect">
            <a:avLst/>
          </a:prstGeom>
        </p:spPr>
      </p:pic>
      <p:sp>
        <p:nvSpPr>
          <p:cNvPr id="545" name="textbox 545"/>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546" name="textbox 546"/>
          <p:cNvSpPr/>
          <p:nvPr/>
        </p:nvSpPr>
        <p:spPr>
          <a:xfrm>
            <a:off x="1013460" y="2234183"/>
            <a:ext cx="1224280" cy="379729"/>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438150"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星火</a:t>
            </a:r>
            <a:endParaRPr lang="en-US" altLang="en-US" sz="1400" dirty="0"/>
          </a:p>
        </p:txBody>
      </p:sp>
      <p:sp>
        <p:nvSpPr>
          <p:cNvPr id="547" name="textbox 547"/>
          <p:cNvSpPr/>
          <p:nvPr/>
        </p:nvSpPr>
        <p:spPr>
          <a:xfrm>
            <a:off x="6615684" y="2182367"/>
            <a:ext cx="1187450" cy="379729"/>
          </a:xfrm>
          <a:prstGeom prst="rect">
            <a:avLst/>
          </a:prstGeom>
          <a:solidFill>
            <a:srgbClr val="FFFFFF"/>
          </a:solidFill>
        </p:spPr>
        <p:txBody>
          <a:bodyPr vert="horz" wrap="square" lIns="0" tIns="0" rIns="0" bIns="0"/>
          <a:lstStyle/>
          <a:p>
            <a:pPr algn="l" rtl="0" eaLnBrk="0">
              <a:lnSpc>
                <a:spcPct val="110000"/>
              </a:lnSpc>
            </a:pPr>
            <a:endParaRPr lang="en-US" altLang="en-US" sz="600" dirty="0"/>
          </a:p>
          <a:p>
            <a:pPr marL="238760" algn="l" rtl="0" eaLnBrk="0">
              <a:lnSpc>
                <a:spcPct val="98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通</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义千问</a:t>
            </a:r>
            <a:endParaRPr lang="en-US" altLang="en-US" sz="1400" dirty="0"/>
          </a:p>
        </p:txBody>
      </p:sp>
      <p:sp>
        <p:nvSpPr>
          <p:cNvPr id="548" name="textbox 548"/>
          <p:cNvSpPr/>
          <p:nvPr/>
        </p:nvSpPr>
        <p:spPr>
          <a:xfrm>
            <a:off x="11823165" y="6593923"/>
            <a:ext cx="116204" cy="11747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5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3</a:t>
            </a:r>
            <a:r>
              <a:rPr sz="800" spc="-20" dirty="0">
                <a:solidFill>
                  <a:srgbClr val="000000">
                    <a:alpha val="100000"/>
                  </a:srgbClr>
                </a:solidFill>
                <a:latin typeface="楷体" panose="02010609060101010101" charset="-122"/>
                <a:ea typeface="楷体" panose="02010609060101010101" charset="-122"/>
                <a:cs typeface="楷体" panose="02010609060101010101" charset="-122"/>
              </a:rPr>
              <a:t>7</a:t>
            </a:r>
            <a:endParaRPr lang="en-US" altLang="en-US" sz="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9" name="table 549"/>
          <p:cNvGraphicFramePr>
            <a:graphicFrameLocks noGrp="1"/>
          </p:cNvGraphicFramePr>
          <p:nvPr/>
        </p:nvGraphicFramePr>
        <p:xfrm>
          <a:off x="661162" y="2104644"/>
          <a:ext cx="5363210" cy="4288790"/>
        </p:xfrm>
        <a:graphic>
          <a:graphicData uri="http://schemas.openxmlformats.org/drawingml/2006/table">
            <a:tbl>
              <a:tblPr/>
              <a:tblGrid>
                <a:gridCol w="5363210"/>
              </a:tblGrid>
              <a:tr h="4276090">
                <a:tc>
                  <a:txBody>
                    <a:bodyPr/>
                    <a:lstStyle/>
                    <a:p>
                      <a:pPr algn="l" rtl="0" eaLnBrk="0">
                        <a:lnSpc>
                          <a:spcPct val="118000"/>
                        </a:lnSpc>
                      </a:pPr>
                      <a:endParaRPr lang="en-US" altLang="en-US" sz="1000" dirty="0"/>
                    </a:p>
                    <a:p>
                      <a:pPr algn="l" rtl="0" eaLnBrk="0">
                        <a:lnSpc>
                          <a:spcPct val="119000"/>
                        </a:lnSpc>
                      </a:pPr>
                      <a:endParaRPr lang="en-US" altLang="en-US" sz="1000" dirty="0"/>
                    </a:p>
                    <a:p>
                      <a:pPr algn="l" rtl="0" eaLnBrk="0">
                        <a:lnSpc>
                          <a:spcPct val="119000"/>
                        </a:lnSpc>
                      </a:pPr>
                      <a:endParaRPr lang="en-US" altLang="en-US" sz="1000" dirty="0"/>
                    </a:p>
                    <a:p>
                      <a:pPr algn="l" rtl="0" eaLnBrk="0">
                        <a:lnSpc>
                          <a:spcPct val="119000"/>
                        </a:lnSpc>
                      </a:pPr>
                      <a:endParaRPr lang="en-US" altLang="en-US" sz="1000" dirty="0"/>
                    </a:p>
                    <a:p>
                      <a:pPr algn="l" rtl="0" eaLnBrk="0">
                        <a:lnSpc>
                          <a:spcPct val="119000"/>
                        </a:lnSpc>
                      </a:pPr>
                      <a:endParaRPr lang="en-US" altLang="en-US" sz="1000" dirty="0"/>
                    </a:p>
                    <a:p>
                      <a:pPr marL="358140" indent="95885" algn="l" rtl="0" eaLnBrk="0">
                        <a:lnSpc>
                          <a:spcPct val="150000"/>
                        </a:lnSpc>
                        <a:spcBef>
                          <a:spcPts val="5"/>
                        </a:spcBef>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“哈利</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·波特”系列丛书在中国的出版史可以追溯到199</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7</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年,当时该系</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列英文版正式出版发行,迅速成为全球最畅销的图书之一。</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2000年1</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0</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月,人民文学出版社推出“哈利</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·波特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”系列的前三部中文版:《哈利·波</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特与魔法石》《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哈利·波特与密室》《哈利·波特与阿兹卡班的囚徒》。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后,中文简体字版基本上与英文版保持同步出版,从2001年到2007年,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陆续</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推出《哈利·波特与火焰杯》(2001年)、《哈利·波特与凤凰社》</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(2003年)、《哈利·波特与“混血王子”</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》(2005年)、《哈利·波</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特与死</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亡圣器》(2007年),在中国掀起一阵又一阵魔法热潮,该系列图书的销量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超过两千万册</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550" name="table 550"/>
          <p:cNvGraphicFramePr>
            <a:graphicFrameLocks noGrp="1"/>
          </p:cNvGraphicFramePr>
          <p:nvPr/>
        </p:nvGraphicFramePr>
        <p:xfrm>
          <a:off x="6315202" y="2230881"/>
          <a:ext cx="5339080" cy="4162425"/>
        </p:xfrm>
        <a:graphic>
          <a:graphicData uri="http://schemas.openxmlformats.org/drawingml/2006/table">
            <a:tbl>
              <a:tblPr/>
              <a:tblGrid>
                <a:gridCol w="5339080"/>
              </a:tblGrid>
              <a:tr h="4149725">
                <a:tc>
                  <a:txBody>
                    <a:bodyPr/>
                    <a:lstStyle/>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8000"/>
                        </a:lnSpc>
                      </a:pPr>
                      <a:endParaRPr lang="en-US" altLang="en-US" sz="100" dirty="0"/>
                    </a:p>
                    <a:p>
                      <a:pPr marL="314960" indent="635" algn="l" rtl="0" eaLnBrk="0">
                        <a:lnSpc>
                          <a:spcPct val="151000"/>
                        </a:lnSpc>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这段文字主要介绍了“哈利</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·波特”系列丛书在中国的出版史和影</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响力。</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从1997年到2007年，中文简体字版的“哈利·</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波特”系列陆续出版，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销量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超过两千万册，成为中国图书市场的一大亮点。这些书籍陪伴了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许</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多中国读者从少年走到青年，成为了他们成长过程中的重要伙伴和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回忆</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551" name="textbox 551"/>
          <p:cNvSpPr/>
          <p:nvPr/>
        </p:nvSpPr>
        <p:spPr>
          <a:xfrm>
            <a:off x="809650" y="1025728"/>
            <a:ext cx="10601959" cy="935355"/>
          </a:xfrm>
          <a:prstGeom prst="rect">
            <a:avLst/>
          </a:prstGeom>
        </p:spPr>
        <p:txBody>
          <a:bodyPr vert="horz" wrap="square" lIns="0" tIns="0" rIns="0" bIns="0"/>
          <a:lstStyle/>
          <a:p>
            <a:pPr algn="l" rtl="0" eaLnBrk="0">
              <a:lnSpc>
                <a:spcPct val="112000"/>
              </a:lnSpc>
            </a:pPr>
            <a:endParaRPr lang="en-US" altLang="en-US" sz="100" dirty="0"/>
          </a:p>
          <a:p>
            <a:pPr marL="12700" indent="0" algn="l" rtl="0" eaLnBrk="0">
              <a:lnSpc>
                <a:spcPct val="99000"/>
              </a:lnSpc>
              <a:tabLst>
                <a:tab pos="109220" algn="l"/>
              </a:tabLst>
            </a:pP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总结下面文字：“回顾“哈利</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·波特”系列丛书在中国的出版史，过去的17年，这套书陪伴许多中国读者从少年走到</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青</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年。</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1997年6月，“哈利·波特”系列英</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文版正式出版发行，迅速成为全球最畅销的图书之一。</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2000年10月，人民文学出版社推出“哈利·波特”系列</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的</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前三部中文版：《哈利</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·波特与魔法石》《哈</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利</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·波特与密室》《哈利</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·波特与阿兹卡班的囚徒》。之后，中文简体字版基本上与英文版保持同步出版，从2001年到2007年，陆续推出</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哈利·波特与火焰杯》</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80" dirty="0">
                <a:solidFill>
                  <a:srgbClr val="2264B4">
                    <a:alpha val="100000"/>
                  </a:srgbClr>
                </a:solidFill>
                <a:latin typeface="微软雅黑" panose="020B0503020204020204" charset="-122"/>
                <a:ea typeface="微软雅黑" panose="020B0503020204020204" charset="-122"/>
                <a:cs typeface="微软雅黑" panose="020B0503020204020204" charset="-122"/>
              </a:rPr>
              <a:t>(2001年)、《哈利·波特与凤凰社》(2003年)、《哈利·波特与“混血王子”》(2005年)、《哈利·波特与死亡圣器》(2007年)，</a:t>
            </a:r>
            <a:r>
              <a:rPr sz="12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在</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中国掀起一阵又</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一阵魔法热潮。据了解，“哈利</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·波特”引进中国的</a:t>
            </a:r>
            <a:r>
              <a:rPr sz="12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17年，销量超过两千万册。”</a:t>
            </a:r>
            <a:endParaRPr lang="en-US" altLang="en-US" sz="1200" dirty="0"/>
          </a:p>
        </p:txBody>
      </p:sp>
      <p:sp>
        <p:nvSpPr>
          <p:cNvPr id="552" name="textbox 552"/>
          <p:cNvSpPr/>
          <p:nvPr/>
        </p:nvSpPr>
        <p:spPr>
          <a:xfrm>
            <a:off x="815278" y="303993"/>
            <a:ext cx="3325495"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智商测试案例介绍-</a:t>
            </a:r>
            <a:r>
              <a:rPr sz="2700" spc="8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pic>
        <p:nvPicPr>
          <p:cNvPr id="553" name="picture 553"/>
          <p:cNvPicPr>
            <a:picLocks noChangeAspect="1"/>
          </p:cNvPicPr>
          <p:nvPr/>
        </p:nvPicPr>
        <p:blipFill>
          <a:blip r:embed="rId1"/>
          <a:stretch>
            <a:fillRect/>
          </a:stretch>
        </p:blipFill>
        <p:spPr>
          <a:xfrm rot="21600000">
            <a:off x="11441938" y="0"/>
            <a:ext cx="750061" cy="754634"/>
          </a:xfrm>
          <a:prstGeom prst="rect">
            <a:avLst/>
          </a:prstGeom>
        </p:spPr>
      </p:pic>
      <p:sp>
        <p:nvSpPr>
          <p:cNvPr id="554" name="textbox 554"/>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555" name="textbox 555"/>
          <p:cNvSpPr/>
          <p:nvPr/>
        </p:nvSpPr>
        <p:spPr>
          <a:xfrm>
            <a:off x="926591" y="2104644"/>
            <a:ext cx="1225550" cy="400684"/>
          </a:xfrm>
          <a:prstGeom prst="rect">
            <a:avLst/>
          </a:prstGeom>
          <a:solidFill>
            <a:srgbClr val="FFFFFF"/>
          </a:solidFill>
        </p:spPr>
        <p:txBody>
          <a:bodyPr vert="horz" wrap="square" lIns="0" tIns="0" rIns="0" bIns="0"/>
          <a:lstStyle/>
          <a:p>
            <a:pPr algn="l" rtl="0" eaLnBrk="0">
              <a:lnSpc>
                <a:spcPct val="111000"/>
              </a:lnSpc>
            </a:pPr>
            <a:endParaRPr lang="en-US" altLang="en-US" sz="600" dirty="0"/>
          </a:p>
          <a:p>
            <a:pPr marL="224790" algn="l" rtl="0" eaLnBrk="0">
              <a:lnSpc>
                <a:spcPct val="87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Chat</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GLM</a:t>
            </a:r>
            <a:endParaRPr lang="en-US" altLang="en-US" sz="1400" dirty="0"/>
          </a:p>
        </p:txBody>
      </p:sp>
      <p:sp>
        <p:nvSpPr>
          <p:cNvPr id="556" name="textbox 556"/>
          <p:cNvSpPr/>
          <p:nvPr/>
        </p:nvSpPr>
        <p:spPr>
          <a:xfrm>
            <a:off x="6629400" y="2104644"/>
            <a:ext cx="1187450" cy="379729"/>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419100"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商量</a:t>
            </a:r>
            <a:endParaRPr lang="en-US" altLang="en-US" sz="1400" dirty="0"/>
          </a:p>
        </p:txBody>
      </p:sp>
      <p:sp>
        <p:nvSpPr>
          <p:cNvPr id="557" name="textbox 557"/>
          <p:cNvSpPr/>
          <p:nvPr/>
        </p:nvSpPr>
        <p:spPr>
          <a:xfrm>
            <a:off x="11823165" y="6593923"/>
            <a:ext cx="116204" cy="11747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5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3</a:t>
            </a:r>
            <a:r>
              <a:rPr sz="800" spc="-20" dirty="0">
                <a:solidFill>
                  <a:srgbClr val="000000">
                    <a:alpha val="100000"/>
                  </a:srgbClr>
                </a:solidFill>
                <a:latin typeface="楷体" panose="02010609060101010101" charset="-122"/>
                <a:ea typeface="楷体" panose="02010609060101010101" charset="-122"/>
                <a:cs typeface="楷体" panose="02010609060101010101" charset="-122"/>
              </a:rPr>
              <a:t>8</a:t>
            </a:r>
            <a:endParaRPr lang="en-US" altLang="en-US" sz="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8" name="table 558"/>
          <p:cNvGraphicFramePr>
            <a:graphicFrameLocks noGrp="1"/>
          </p:cNvGraphicFramePr>
          <p:nvPr/>
        </p:nvGraphicFramePr>
        <p:xfrm>
          <a:off x="533146" y="1215897"/>
          <a:ext cx="5363209" cy="5031104"/>
        </p:xfrm>
        <a:graphic>
          <a:graphicData uri="http://schemas.openxmlformats.org/drawingml/2006/table">
            <a:tbl>
              <a:tblPr/>
              <a:tblGrid>
                <a:gridCol w="5363209"/>
              </a:tblGrid>
              <a:tr h="5018404">
                <a:tc>
                  <a:txBody>
                    <a:bodyPr/>
                    <a:lstStyle/>
                    <a:p>
                      <a:pPr algn="l" rtl="0" eaLnBrk="0">
                        <a:lnSpc>
                          <a:spcPct val="161000"/>
                        </a:lnSpc>
                      </a:pPr>
                      <a:endParaRPr lang="en-US" altLang="en-US" sz="1000" dirty="0"/>
                    </a:p>
                    <a:p>
                      <a:pPr marL="345440" indent="0" algn="l" rtl="0" eaLnBrk="0">
                        <a:lnSpc>
                          <a:spcPct val="151000"/>
                        </a:lnSpc>
                        <a:spcBef>
                          <a:spcPts val="0"/>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其实这个问题中的假设是错误的。陨石坑并不是陨石降落的预定</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而是由陨石落地时的冲击力形成的。陨石本身在空中没有定</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向能力，</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它们以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随机的路径进入地球大气层，所以并不是“总能落在陨石坑</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里”</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344805" algn="l" rtl="0" eaLnBrk="0">
                        <a:lnSpc>
                          <a:spcPct val="89000"/>
                        </a:lnSpc>
                        <a:spcBef>
                          <a:spcPts val="73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一颗</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陨石从太空飞向地球时，它会由于空气阻力和加热而部分或全部</a:t>
                      </a:r>
                      <a:endParaRPr lang="en-US" altLang="en-US" sz="1200" dirty="0"/>
                    </a:p>
                    <a:p>
                      <a:pPr marL="344170" indent="0" algn="l" rtl="0" eaLnBrk="0">
                        <a:lnSpc>
                          <a:spcPct val="152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燃烧</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。如果它的大小足够大，而且速度足够高，一部分或全部可以穿</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过大气层并落到地面上。陨石撞击地球表面时，它的速度通常非</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常</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高，</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这个巨大的能量会使得撞击地点的地面物质被瞬间蒸发或者</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被抛出，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形成一个坑，我们称之为</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石坑。</a:t>
                      </a:r>
                      <a:endParaRPr lang="en-US" altLang="en-US" sz="1200" dirty="0"/>
                    </a:p>
                    <a:p>
                      <a:pPr marL="344170" algn="l" rtl="0" eaLnBrk="0">
                        <a:lnSpc>
                          <a:spcPct val="89000"/>
                        </a:lnSpc>
                        <a:spcBef>
                          <a:spcPts val="760"/>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所以，陨石总是落在陨石坑里，是因为它们的撞击力创造了陨</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坑，</a:t>
                      </a:r>
                      <a:endParaRPr lang="en-US" altLang="en-US" sz="1200" dirty="0"/>
                    </a:p>
                    <a:p>
                      <a:pPr marL="346710" algn="l" rtl="0" eaLnBrk="0">
                        <a:lnSpc>
                          <a:spcPts val="2160"/>
                        </a:lnSpc>
                      </a:pP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而不是因为它们选择了落在陨石坑里</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559" name="textbox 559"/>
          <p:cNvSpPr/>
          <p:nvPr/>
        </p:nvSpPr>
        <p:spPr>
          <a:xfrm>
            <a:off x="6655307" y="848867"/>
            <a:ext cx="1134110" cy="865505"/>
          </a:xfrm>
          <a:prstGeom prst="rect">
            <a:avLst/>
          </a:prstGeom>
          <a:solidFill>
            <a:srgbClr val="FFFFFF"/>
          </a:solidFill>
        </p:spPr>
        <p:txBody>
          <a:bodyPr vert="horz" wrap="square" lIns="0" tIns="0" rIns="0" bIns="0"/>
          <a:lstStyle/>
          <a:p>
            <a:pPr algn="l" rtl="0" eaLnBrk="0">
              <a:lnSpc>
                <a:spcPct val="111000"/>
              </a:lnSpc>
            </a:pPr>
            <a:endParaRPr lang="en-US" altLang="en-US" sz="1000" dirty="0"/>
          </a:p>
          <a:p>
            <a:pPr algn="l" rtl="0" eaLnBrk="0">
              <a:lnSpc>
                <a:spcPct val="112000"/>
              </a:lnSpc>
            </a:pPr>
            <a:endParaRPr lang="en-US" altLang="en-US" sz="1000" dirty="0"/>
          </a:p>
          <a:p>
            <a:pPr marL="276860" algn="l" rtl="0" eaLnBrk="0">
              <a:lnSpc>
                <a:spcPct val="84000"/>
              </a:lnSpc>
              <a:spcBef>
                <a:spcPts val="0"/>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GPT</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5</a:t>
            </a:r>
            <a:endParaRPr lang="en-US" altLang="en-US" sz="1400" dirty="0"/>
          </a:p>
        </p:txBody>
      </p:sp>
      <p:graphicFrame>
        <p:nvGraphicFramePr>
          <p:cNvPr id="560" name="table 560"/>
          <p:cNvGraphicFramePr>
            <a:graphicFrameLocks noGrp="1"/>
          </p:cNvGraphicFramePr>
          <p:nvPr/>
        </p:nvGraphicFramePr>
        <p:xfrm>
          <a:off x="6185661" y="1241805"/>
          <a:ext cx="5338444" cy="5026025"/>
        </p:xfrm>
        <a:graphic>
          <a:graphicData uri="http://schemas.openxmlformats.org/drawingml/2006/table">
            <a:tbl>
              <a:tblPr/>
              <a:tblGrid>
                <a:gridCol w="5338444"/>
              </a:tblGrid>
              <a:tr h="5013325">
                <a:tc>
                  <a:txBody>
                    <a:bodyPr/>
                    <a:lstStyle/>
                    <a:p>
                      <a:pPr algn="l" rtl="0" eaLnBrk="0">
                        <a:lnSpc>
                          <a:spcPct val="157000"/>
                        </a:lnSpc>
                      </a:pPr>
                      <a:endParaRPr lang="en-US" altLang="en-US" sz="1000" dirty="0"/>
                    </a:p>
                    <a:p>
                      <a:pPr algn="l" rtl="0" eaLnBrk="0">
                        <a:lnSpc>
                          <a:spcPct val="8000"/>
                        </a:lnSpc>
                      </a:pPr>
                      <a:endParaRPr lang="en-US" altLang="en-US" sz="100" dirty="0"/>
                    </a:p>
                    <a:p>
                      <a:pPr marL="218440" indent="0" algn="l" rtl="0" eaLnBrk="0">
                        <a:lnSpc>
                          <a:spcPct val="104000"/>
                        </a:lnSpc>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陨石并不总能落在陨石坑里，事实上，大多数陨石都不会落入陨石坑</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中</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陨石坑是在地球表面形成的凹陷区域，通常是由于大型陨石坠落引起</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18440" algn="l" rtl="0" eaLnBrk="0">
                        <a:lnSpc>
                          <a:spcPct val="97000"/>
                        </a:lnSpc>
                        <a:spcBef>
                          <a:spcPts val="1485"/>
                        </a:spcBef>
                      </a:pP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陨石坑形成的过程包括以下几个步骤：</a:t>
                      </a:r>
                      <a:endParaRPr lang="en-US" altLang="en-US" sz="1200" dirty="0"/>
                    </a:p>
                    <a:p>
                      <a:pPr marL="210820" indent="13970" algn="l" rtl="0" eaLnBrk="0">
                        <a:lnSpc>
                          <a:spcPct val="100000"/>
                        </a:lnSpc>
                        <a:spcBef>
                          <a:spcPts val="2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入射：当陨石以极高的速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度从太空进入地球的大气层时，由于空气摩擦</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和压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力，陨石开始变得非常炽热并发出明亮的火球。这个过程被称为陨石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的入射</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10820" indent="6985" algn="l" rtl="0" eaLnBrk="0">
                        <a:lnSpc>
                          <a:spcPct val="99000"/>
                        </a:lnSpc>
                        <a:spcBef>
                          <a:spcPts val="2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大气层穿越：</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陨石在大气层中经历高度加热和气流的影响。大气层可以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减缓</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陨石的速度，并使其外层部分熔化或蒸发。这导致陨石表面形成一个</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称为流线体的外层，帮助陨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石保持较稳定的轨迹。</a:t>
                      </a:r>
                      <a:endParaRPr lang="en-US" altLang="en-US" sz="1200" dirty="0"/>
                    </a:p>
                    <a:p>
                      <a:pPr marL="210820" indent="8255" algn="l" rtl="0" eaLnBrk="0">
                        <a:lnSpc>
                          <a:spcPct val="99000"/>
                        </a:lnSpc>
                        <a:spcBef>
                          <a:spcPts val="45"/>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坠落：陨石在经历大气层穿越后，以较低的速度接近地面。陨石</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速度、</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角度</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和物质组成等因素会影响其坠落的方式。大多数陨石会坠落到地球表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面的不同地点，而不是陨</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坑。</a:t>
                      </a:r>
                      <a:endParaRPr lang="en-US" altLang="en-US" sz="1200" dirty="0"/>
                    </a:p>
                    <a:p>
                      <a:pPr marL="209550" indent="8890" algn="l" rtl="0" eaLnBrk="0">
                        <a:lnSpc>
                          <a:spcPct val="101000"/>
                        </a:lnSpc>
                        <a:spcBef>
                          <a:spcPts val="133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陨石坑形成的情况相对较少，因为它需要具备特定的条件和因素。首先，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石必须具备足够的质量和速度，以产生巨大的冲击能量。其次，陨石坠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的地点必须是地质上适合形成坑的区域，例如没有坚硬的岩石表面或大</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量的水体覆盖。最后，坠落角度和速度也对陨石坑的形</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成起着重要作用。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当满足这些条件时，陨石坠落时会产生剧烈的冲击，将地表物质</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喷</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射出去，</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形</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成一个坑洞状的凹陷区域，即陨石坑。这些陨石坑通常会在陨石撞击后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即形成，但随着时间的推移，自然作用和地质过程可能会改变陨石坑的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外观和形态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0000"/>
                        </a:lnSpc>
                      </a:pPr>
                      <a:endParaRPr lang="en-US" altLang="en-US" sz="1100" dirty="0"/>
                    </a:p>
                    <a:p>
                      <a:pPr marL="211455" indent="-635" algn="l" rtl="0" eaLnBrk="0">
                        <a:lnSpc>
                          <a:spcPct val="104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总之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，大部分陨石并不会落入陨石坑中，只有具备特定条件的陨石坠落才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能形</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成陨石</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561" name="textbox 561"/>
          <p:cNvSpPr/>
          <p:nvPr/>
        </p:nvSpPr>
        <p:spPr>
          <a:xfrm>
            <a:off x="815278" y="314661"/>
            <a:ext cx="6404609"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1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a:t>
            </a: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商测试案例介绍---</a:t>
            </a:r>
            <a:r>
              <a:rPr sz="18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陨石为什么总能落在陨石坑里？</a:t>
            </a:r>
            <a:endParaRPr lang="en-US" altLang="en-US" sz="1800" dirty="0"/>
          </a:p>
        </p:txBody>
      </p:sp>
      <p:sp>
        <p:nvSpPr>
          <p:cNvPr id="562" name="textbox 562"/>
          <p:cNvSpPr/>
          <p:nvPr/>
        </p:nvSpPr>
        <p:spPr>
          <a:xfrm>
            <a:off x="1004316" y="894588"/>
            <a:ext cx="925194" cy="721994"/>
          </a:xfrm>
          <a:prstGeom prst="rect">
            <a:avLst/>
          </a:prstGeom>
          <a:solidFill>
            <a:srgbClr val="FFFFFF"/>
          </a:solidFill>
        </p:spPr>
        <p:txBody>
          <a:bodyPr vert="horz" wrap="square" lIns="0" tIns="0" rIns="0" bIns="0"/>
          <a:lstStyle/>
          <a:p>
            <a:pPr algn="l" rtl="0" eaLnBrk="0">
              <a:lnSpc>
                <a:spcPct val="176000"/>
              </a:lnSpc>
            </a:pPr>
            <a:endParaRPr lang="en-US" altLang="en-US" sz="1000" dirty="0"/>
          </a:p>
          <a:p>
            <a:pPr marL="245745" algn="l" rtl="0" eaLnBrk="0">
              <a:lnSpc>
                <a:spcPct val="84000"/>
              </a:lnSpc>
              <a:spcBef>
                <a:spcPts val="0"/>
              </a:spcBef>
            </a:pP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G</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P</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T</a:t>
            </a: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4</a:t>
            </a:r>
            <a:endParaRPr lang="en-US" altLang="en-US" sz="1400" dirty="0"/>
          </a:p>
        </p:txBody>
      </p:sp>
      <p:pic>
        <p:nvPicPr>
          <p:cNvPr id="563" name="picture 563"/>
          <p:cNvPicPr>
            <a:picLocks noChangeAspect="1"/>
          </p:cNvPicPr>
          <p:nvPr/>
        </p:nvPicPr>
        <p:blipFill>
          <a:blip r:embed="rId1"/>
          <a:stretch>
            <a:fillRect/>
          </a:stretch>
        </p:blipFill>
        <p:spPr>
          <a:xfrm rot="21600000">
            <a:off x="11441938" y="0"/>
            <a:ext cx="750061" cy="754634"/>
          </a:xfrm>
          <a:prstGeom prst="rect">
            <a:avLst/>
          </a:prstGeom>
        </p:spPr>
      </p:pic>
      <p:sp>
        <p:nvSpPr>
          <p:cNvPr id="564" name="textbox 564"/>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565" name="textbox 565"/>
          <p:cNvSpPr/>
          <p:nvPr/>
        </p:nvSpPr>
        <p:spPr>
          <a:xfrm>
            <a:off x="11823165" y="6593923"/>
            <a:ext cx="116204" cy="11811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6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3</a:t>
            </a:r>
            <a:r>
              <a:rPr sz="800" spc="-20" dirty="0">
                <a:solidFill>
                  <a:srgbClr val="000000">
                    <a:alpha val="100000"/>
                  </a:srgbClr>
                </a:solidFill>
                <a:latin typeface="楷体" panose="02010609060101010101" charset="-122"/>
                <a:ea typeface="楷体" panose="02010609060101010101" charset="-122"/>
                <a:cs typeface="楷体" panose="02010609060101010101" charset="-122"/>
              </a:rPr>
              <a:t>9</a:t>
            </a:r>
            <a:endParaRPr lang="en-US" alt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rot="21600000">
            <a:off x="0" y="1446276"/>
            <a:ext cx="12192000" cy="3436619"/>
            <a:chOff x="0" y="0"/>
            <a:chExt cx="12192000" cy="3436619"/>
          </a:xfrm>
        </p:grpSpPr>
        <p:sp>
          <p:nvSpPr>
            <p:cNvPr id="33" name="path"/>
            <p:cNvSpPr/>
            <p:nvPr/>
          </p:nvSpPr>
          <p:spPr>
            <a:xfrm>
              <a:off x="8375904" y="516635"/>
              <a:ext cx="3273552" cy="2462783"/>
            </a:xfrm>
            <a:custGeom>
              <a:avLst/>
              <a:gdLst/>
              <a:ahLst/>
              <a:cxnLst/>
              <a:rect l="0" t="0" r="0" b="0"/>
              <a:pathLst>
                <a:path w="5155" h="3878">
                  <a:moveTo>
                    <a:pt x="5155" y="2320"/>
                  </a:moveTo>
                  <a:cubicBezTo>
                    <a:pt x="5155" y="2310"/>
                    <a:pt x="5150" y="2305"/>
                    <a:pt x="5144" y="2305"/>
                  </a:cubicBezTo>
                  <a:cubicBezTo>
                    <a:pt x="5081" y="2181"/>
                    <a:pt x="5081" y="2181"/>
                    <a:pt x="5081" y="2181"/>
                  </a:cubicBezTo>
                  <a:cubicBezTo>
                    <a:pt x="5086" y="2176"/>
                    <a:pt x="5086" y="2171"/>
                    <a:pt x="5086" y="2166"/>
                  </a:cubicBezTo>
                  <a:cubicBezTo>
                    <a:pt x="5092" y="2155"/>
                    <a:pt x="5081" y="2145"/>
                    <a:pt x="5071" y="2145"/>
                  </a:cubicBezTo>
                  <a:cubicBezTo>
                    <a:pt x="5071" y="2145"/>
                    <a:pt x="5071" y="2145"/>
                    <a:pt x="5065" y="2145"/>
                  </a:cubicBezTo>
                  <a:cubicBezTo>
                    <a:pt x="4918" y="1717"/>
                    <a:pt x="4918" y="1717"/>
                    <a:pt x="4918" y="1717"/>
                  </a:cubicBezTo>
                  <a:cubicBezTo>
                    <a:pt x="4929" y="1712"/>
                    <a:pt x="4934" y="1702"/>
                    <a:pt x="4934" y="1691"/>
                  </a:cubicBezTo>
                  <a:cubicBezTo>
                    <a:pt x="4934" y="1676"/>
                    <a:pt x="4924" y="1665"/>
                    <a:pt x="4908" y="1665"/>
                  </a:cubicBezTo>
                  <a:cubicBezTo>
                    <a:pt x="4902" y="1665"/>
                    <a:pt x="4897" y="1665"/>
                    <a:pt x="4892" y="1665"/>
                  </a:cubicBezTo>
                  <a:cubicBezTo>
                    <a:pt x="4666" y="1413"/>
                    <a:pt x="4666" y="1413"/>
                    <a:pt x="4666" y="1413"/>
                  </a:cubicBezTo>
                  <a:cubicBezTo>
                    <a:pt x="4666" y="1413"/>
                    <a:pt x="4671" y="1407"/>
                    <a:pt x="4671" y="1407"/>
                  </a:cubicBezTo>
                  <a:cubicBezTo>
                    <a:pt x="4671" y="1402"/>
                    <a:pt x="4666" y="1397"/>
                    <a:pt x="4661" y="1397"/>
                  </a:cubicBezTo>
                  <a:cubicBezTo>
                    <a:pt x="4655" y="1397"/>
                    <a:pt x="4650" y="1397"/>
                    <a:pt x="4650" y="1402"/>
                  </a:cubicBezTo>
                  <a:cubicBezTo>
                    <a:pt x="4135" y="1201"/>
                    <a:pt x="4135" y="1201"/>
                    <a:pt x="4135" y="1201"/>
                  </a:cubicBezTo>
                  <a:cubicBezTo>
                    <a:pt x="4135" y="1201"/>
                    <a:pt x="4135" y="1196"/>
                    <a:pt x="4135" y="1196"/>
                  </a:cubicBezTo>
                  <a:cubicBezTo>
                    <a:pt x="4135" y="1181"/>
                    <a:pt x="4125" y="1165"/>
                    <a:pt x="4109" y="1165"/>
                  </a:cubicBezTo>
                  <a:cubicBezTo>
                    <a:pt x="4104" y="1165"/>
                    <a:pt x="4104" y="1170"/>
                    <a:pt x="4104" y="1170"/>
                  </a:cubicBezTo>
                  <a:cubicBezTo>
                    <a:pt x="3862" y="675"/>
                    <a:pt x="3862" y="675"/>
                    <a:pt x="3862" y="675"/>
                  </a:cubicBezTo>
                  <a:cubicBezTo>
                    <a:pt x="3862" y="670"/>
                    <a:pt x="3867" y="670"/>
                    <a:pt x="3867" y="665"/>
                  </a:cubicBezTo>
                  <a:cubicBezTo>
                    <a:pt x="3867" y="660"/>
                    <a:pt x="3862" y="655"/>
                    <a:pt x="3857" y="655"/>
                  </a:cubicBezTo>
                  <a:cubicBezTo>
                    <a:pt x="3851" y="655"/>
                    <a:pt x="3851" y="655"/>
                    <a:pt x="3846" y="660"/>
                  </a:cubicBezTo>
                  <a:cubicBezTo>
                    <a:pt x="3457" y="247"/>
                    <a:pt x="3457" y="247"/>
                    <a:pt x="3457" y="247"/>
                  </a:cubicBezTo>
                  <a:cubicBezTo>
                    <a:pt x="3457" y="242"/>
                    <a:pt x="3457" y="242"/>
                    <a:pt x="3457" y="242"/>
                  </a:cubicBezTo>
                  <a:cubicBezTo>
                    <a:pt x="3457" y="237"/>
                    <a:pt x="3452" y="232"/>
                    <a:pt x="3447" y="232"/>
                  </a:cubicBezTo>
                  <a:cubicBezTo>
                    <a:pt x="3441" y="232"/>
                    <a:pt x="3441" y="232"/>
                    <a:pt x="3436" y="232"/>
                  </a:cubicBezTo>
                  <a:cubicBezTo>
                    <a:pt x="3126" y="87"/>
                    <a:pt x="3126" y="87"/>
                    <a:pt x="3126" y="87"/>
                  </a:cubicBezTo>
                  <a:cubicBezTo>
                    <a:pt x="3126" y="87"/>
                    <a:pt x="3126" y="82"/>
                    <a:pt x="3126" y="82"/>
                  </a:cubicBezTo>
                  <a:cubicBezTo>
                    <a:pt x="3126" y="67"/>
                    <a:pt x="3116" y="56"/>
                    <a:pt x="3100" y="51"/>
                  </a:cubicBezTo>
                  <a:cubicBezTo>
                    <a:pt x="3084" y="51"/>
                    <a:pt x="3074" y="61"/>
                    <a:pt x="3069" y="72"/>
                  </a:cubicBezTo>
                  <a:cubicBezTo>
                    <a:pt x="2490" y="25"/>
                    <a:pt x="2490" y="25"/>
                    <a:pt x="2490" y="25"/>
                  </a:cubicBezTo>
                  <a:cubicBezTo>
                    <a:pt x="2490" y="10"/>
                    <a:pt x="2480" y="0"/>
                    <a:pt x="2464" y="0"/>
                  </a:cubicBezTo>
                  <a:cubicBezTo>
                    <a:pt x="2448" y="0"/>
                    <a:pt x="2432" y="10"/>
                    <a:pt x="2432" y="25"/>
                  </a:cubicBezTo>
                  <a:cubicBezTo>
                    <a:pt x="2432" y="25"/>
                    <a:pt x="2432" y="25"/>
                    <a:pt x="2432" y="25"/>
                  </a:cubicBezTo>
                  <a:cubicBezTo>
                    <a:pt x="2117" y="77"/>
                    <a:pt x="2117" y="77"/>
                    <a:pt x="2117" y="77"/>
                  </a:cubicBezTo>
                  <a:cubicBezTo>
                    <a:pt x="2117" y="72"/>
                    <a:pt x="2112" y="72"/>
                    <a:pt x="2112" y="72"/>
                  </a:cubicBezTo>
                  <a:cubicBezTo>
                    <a:pt x="2107" y="67"/>
                    <a:pt x="2101" y="72"/>
                    <a:pt x="2101" y="72"/>
                  </a:cubicBezTo>
                  <a:cubicBezTo>
                    <a:pt x="2101" y="72"/>
                    <a:pt x="2101" y="72"/>
                    <a:pt x="2101" y="72"/>
                  </a:cubicBezTo>
                  <a:cubicBezTo>
                    <a:pt x="2101" y="72"/>
                    <a:pt x="2101" y="72"/>
                    <a:pt x="2101" y="72"/>
                  </a:cubicBezTo>
                  <a:cubicBezTo>
                    <a:pt x="2101" y="72"/>
                    <a:pt x="2096" y="77"/>
                    <a:pt x="2096" y="77"/>
                  </a:cubicBezTo>
                  <a:cubicBezTo>
                    <a:pt x="2096" y="82"/>
                    <a:pt x="2096" y="82"/>
                    <a:pt x="2096" y="82"/>
                  </a:cubicBezTo>
                  <a:cubicBezTo>
                    <a:pt x="1875" y="216"/>
                    <a:pt x="1875" y="216"/>
                    <a:pt x="1875" y="216"/>
                  </a:cubicBezTo>
                  <a:cubicBezTo>
                    <a:pt x="1875" y="216"/>
                    <a:pt x="1875" y="216"/>
                    <a:pt x="1875" y="216"/>
                  </a:cubicBezTo>
                  <a:cubicBezTo>
                    <a:pt x="1875" y="211"/>
                    <a:pt x="1875" y="211"/>
                    <a:pt x="1875" y="211"/>
                  </a:cubicBezTo>
                  <a:cubicBezTo>
                    <a:pt x="1870" y="216"/>
                    <a:pt x="1870" y="216"/>
                    <a:pt x="1870" y="216"/>
                  </a:cubicBezTo>
                  <a:cubicBezTo>
                    <a:pt x="1870" y="216"/>
                    <a:pt x="1870" y="211"/>
                    <a:pt x="1870" y="211"/>
                  </a:cubicBezTo>
                  <a:cubicBezTo>
                    <a:pt x="1865" y="211"/>
                    <a:pt x="1860" y="216"/>
                    <a:pt x="1860" y="221"/>
                  </a:cubicBezTo>
                  <a:cubicBezTo>
                    <a:pt x="1860" y="227"/>
                    <a:pt x="1860" y="227"/>
                    <a:pt x="1860" y="227"/>
                  </a:cubicBezTo>
                  <a:cubicBezTo>
                    <a:pt x="1502" y="500"/>
                    <a:pt x="1502" y="500"/>
                    <a:pt x="1502" y="500"/>
                  </a:cubicBezTo>
                  <a:cubicBezTo>
                    <a:pt x="1497" y="495"/>
                    <a:pt x="1492" y="495"/>
                    <a:pt x="1487" y="495"/>
                  </a:cubicBezTo>
                  <a:cubicBezTo>
                    <a:pt x="1471" y="495"/>
                    <a:pt x="1460" y="505"/>
                    <a:pt x="1460" y="521"/>
                  </a:cubicBezTo>
                  <a:cubicBezTo>
                    <a:pt x="1460" y="525"/>
                    <a:pt x="1460" y="531"/>
                    <a:pt x="1466" y="536"/>
                  </a:cubicBezTo>
                  <a:cubicBezTo>
                    <a:pt x="1287" y="747"/>
                    <a:pt x="1287" y="747"/>
                    <a:pt x="1287" y="747"/>
                  </a:cubicBezTo>
                  <a:cubicBezTo>
                    <a:pt x="1282" y="747"/>
                    <a:pt x="1276" y="742"/>
                    <a:pt x="1271" y="742"/>
                  </a:cubicBezTo>
                  <a:cubicBezTo>
                    <a:pt x="1255" y="742"/>
                    <a:pt x="1245" y="758"/>
                    <a:pt x="1245" y="773"/>
                  </a:cubicBezTo>
                  <a:cubicBezTo>
                    <a:pt x="1245" y="783"/>
                    <a:pt x="1250" y="789"/>
                    <a:pt x="1255" y="794"/>
                  </a:cubicBezTo>
                  <a:cubicBezTo>
                    <a:pt x="1166" y="969"/>
                    <a:pt x="1166" y="969"/>
                    <a:pt x="1166" y="969"/>
                  </a:cubicBezTo>
                  <a:cubicBezTo>
                    <a:pt x="1108" y="1098"/>
                    <a:pt x="1108" y="1098"/>
                    <a:pt x="1108" y="1098"/>
                  </a:cubicBezTo>
                  <a:cubicBezTo>
                    <a:pt x="1103" y="1093"/>
                    <a:pt x="1103" y="1093"/>
                    <a:pt x="1098" y="1093"/>
                  </a:cubicBezTo>
                  <a:cubicBezTo>
                    <a:pt x="1082" y="1093"/>
                    <a:pt x="1071" y="1108"/>
                    <a:pt x="1071" y="1124"/>
                  </a:cubicBezTo>
                  <a:cubicBezTo>
                    <a:pt x="1071" y="1124"/>
                    <a:pt x="1071" y="1124"/>
                    <a:pt x="1071" y="1129"/>
                  </a:cubicBezTo>
                  <a:cubicBezTo>
                    <a:pt x="804" y="1222"/>
                    <a:pt x="804" y="1222"/>
                    <a:pt x="804" y="1222"/>
                  </a:cubicBezTo>
                  <a:cubicBezTo>
                    <a:pt x="798" y="1222"/>
                    <a:pt x="798" y="1222"/>
                    <a:pt x="793" y="1222"/>
                  </a:cubicBezTo>
                  <a:cubicBezTo>
                    <a:pt x="788" y="1217"/>
                    <a:pt x="782" y="1222"/>
                    <a:pt x="782" y="1227"/>
                  </a:cubicBezTo>
                  <a:cubicBezTo>
                    <a:pt x="782" y="1232"/>
                    <a:pt x="782" y="1232"/>
                    <a:pt x="782" y="1232"/>
                  </a:cubicBezTo>
                  <a:cubicBezTo>
                    <a:pt x="262" y="1707"/>
                    <a:pt x="262" y="1707"/>
                    <a:pt x="262" y="1707"/>
                  </a:cubicBezTo>
                  <a:cubicBezTo>
                    <a:pt x="257" y="1702"/>
                    <a:pt x="252" y="1702"/>
                    <a:pt x="246" y="1702"/>
                  </a:cubicBezTo>
                  <a:cubicBezTo>
                    <a:pt x="231" y="1702"/>
                    <a:pt x="215" y="1712"/>
                    <a:pt x="215" y="1727"/>
                  </a:cubicBezTo>
                  <a:cubicBezTo>
                    <a:pt x="215" y="1737"/>
                    <a:pt x="225" y="1748"/>
                    <a:pt x="231" y="1753"/>
                  </a:cubicBezTo>
                  <a:cubicBezTo>
                    <a:pt x="31" y="2320"/>
                    <a:pt x="31" y="2320"/>
                    <a:pt x="31" y="2320"/>
                  </a:cubicBezTo>
                  <a:cubicBezTo>
                    <a:pt x="31" y="2320"/>
                    <a:pt x="31" y="2320"/>
                    <a:pt x="26" y="2320"/>
                  </a:cubicBezTo>
                  <a:cubicBezTo>
                    <a:pt x="10" y="2320"/>
                    <a:pt x="0" y="2336"/>
                    <a:pt x="0" y="2351"/>
                  </a:cubicBezTo>
                  <a:cubicBezTo>
                    <a:pt x="0" y="2362"/>
                    <a:pt x="10" y="2377"/>
                    <a:pt x="26" y="2377"/>
                  </a:cubicBezTo>
                  <a:cubicBezTo>
                    <a:pt x="31" y="2377"/>
                    <a:pt x="31" y="2377"/>
                    <a:pt x="31" y="2377"/>
                  </a:cubicBezTo>
                  <a:cubicBezTo>
                    <a:pt x="141" y="2810"/>
                    <a:pt x="141" y="2810"/>
                    <a:pt x="141" y="2810"/>
                  </a:cubicBezTo>
                  <a:cubicBezTo>
                    <a:pt x="141" y="2810"/>
                    <a:pt x="141" y="2810"/>
                    <a:pt x="141" y="2810"/>
                  </a:cubicBezTo>
                  <a:cubicBezTo>
                    <a:pt x="131" y="2800"/>
                    <a:pt x="131" y="2800"/>
                    <a:pt x="131" y="2800"/>
                  </a:cubicBezTo>
                  <a:cubicBezTo>
                    <a:pt x="141" y="2810"/>
                    <a:pt x="141" y="2810"/>
                    <a:pt x="141" y="2810"/>
                  </a:cubicBezTo>
                  <a:cubicBezTo>
                    <a:pt x="136" y="2810"/>
                    <a:pt x="136" y="2816"/>
                    <a:pt x="136" y="2816"/>
                  </a:cubicBezTo>
                  <a:cubicBezTo>
                    <a:pt x="136" y="2821"/>
                    <a:pt x="141" y="2826"/>
                    <a:pt x="147" y="2826"/>
                  </a:cubicBezTo>
                  <a:cubicBezTo>
                    <a:pt x="152" y="2826"/>
                    <a:pt x="152" y="2826"/>
                    <a:pt x="152" y="2826"/>
                  </a:cubicBezTo>
                  <a:cubicBezTo>
                    <a:pt x="572" y="3311"/>
                    <a:pt x="572" y="3311"/>
                    <a:pt x="572" y="3311"/>
                  </a:cubicBezTo>
                  <a:cubicBezTo>
                    <a:pt x="572" y="3311"/>
                    <a:pt x="567" y="3316"/>
                    <a:pt x="567" y="3316"/>
                  </a:cubicBezTo>
                  <a:cubicBezTo>
                    <a:pt x="567" y="3321"/>
                    <a:pt x="572" y="3326"/>
                    <a:pt x="578" y="3326"/>
                  </a:cubicBezTo>
                  <a:cubicBezTo>
                    <a:pt x="583" y="3326"/>
                    <a:pt x="588" y="3326"/>
                    <a:pt x="588" y="3321"/>
                  </a:cubicBezTo>
                  <a:cubicBezTo>
                    <a:pt x="798" y="3383"/>
                    <a:pt x="798" y="3383"/>
                    <a:pt x="798" y="3383"/>
                  </a:cubicBezTo>
                  <a:cubicBezTo>
                    <a:pt x="798" y="3383"/>
                    <a:pt x="798" y="3388"/>
                    <a:pt x="798" y="3388"/>
                  </a:cubicBezTo>
                  <a:cubicBezTo>
                    <a:pt x="798" y="3404"/>
                    <a:pt x="809" y="3414"/>
                    <a:pt x="825" y="3414"/>
                  </a:cubicBezTo>
                  <a:cubicBezTo>
                    <a:pt x="835" y="3414"/>
                    <a:pt x="845" y="3409"/>
                    <a:pt x="851" y="3398"/>
                  </a:cubicBezTo>
                  <a:cubicBezTo>
                    <a:pt x="1392" y="3512"/>
                    <a:pt x="1392" y="3512"/>
                    <a:pt x="1392" y="3512"/>
                  </a:cubicBezTo>
                  <a:cubicBezTo>
                    <a:pt x="1392" y="3512"/>
                    <a:pt x="1397" y="3512"/>
                    <a:pt x="1397" y="3517"/>
                  </a:cubicBezTo>
                  <a:cubicBezTo>
                    <a:pt x="1387" y="3527"/>
                    <a:pt x="1387" y="3527"/>
                    <a:pt x="1387" y="3527"/>
                  </a:cubicBezTo>
                  <a:cubicBezTo>
                    <a:pt x="1397" y="3517"/>
                    <a:pt x="1397" y="3517"/>
                    <a:pt x="1397" y="3517"/>
                  </a:cubicBezTo>
                  <a:cubicBezTo>
                    <a:pt x="1402" y="3517"/>
                    <a:pt x="1402" y="3517"/>
                    <a:pt x="1402" y="3522"/>
                  </a:cubicBezTo>
                  <a:cubicBezTo>
                    <a:pt x="1408" y="3522"/>
                    <a:pt x="1413" y="3517"/>
                    <a:pt x="1413" y="3512"/>
                  </a:cubicBezTo>
                  <a:cubicBezTo>
                    <a:pt x="1918" y="3311"/>
                    <a:pt x="1918" y="3311"/>
                    <a:pt x="1918" y="3311"/>
                  </a:cubicBezTo>
                  <a:cubicBezTo>
                    <a:pt x="1918" y="3316"/>
                    <a:pt x="1923" y="3316"/>
                    <a:pt x="1923" y="3316"/>
                  </a:cubicBezTo>
                  <a:cubicBezTo>
                    <a:pt x="1933" y="3316"/>
                    <a:pt x="1939" y="3311"/>
                    <a:pt x="1939" y="3306"/>
                  </a:cubicBezTo>
                  <a:cubicBezTo>
                    <a:pt x="1939" y="3306"/>
                    <a:pt x="1939" y="3300"/>
                    <a:pt x="1933" y="3300"/>
                  </a:cubicBezTo>
                  <a:cubicBezTo>
                    <a:pt x="2033" y="3094"/>
                    <a:pt x="2033" y="3094"/>
                    <a:pt x="2033" y="3094"/>
                  </a:cubicBezTo>
                  <a:cubicBezTo>
                    <a:pt x="2039" y="3094"/>
                    <a:pt x="2039" y="3094"/>
                    <a:pt x="2044" y="3094"/>
                  </a:cubicBezTo>
                  <a:cubicBezTo>
                    <a:pt x="2060" y="3094"/>
                    <a:pt x="2070" y="3084"/>
                    <a:pt x="2070" y="3068"/>
                  </a:cubicBezTo>
                  <a:cubicBezTo>
                    <a:pt x="2070" y="3058"/>
                    <a:pt x="2065" y="3048"/>
                    <a:pt x="2054" y="3042"/>
                  </a:cubicBezTo>
                  <a:cubicBezTo>
                    <a:pt x="2086" y="2898"/>
                    <a:pt x="2086" y="2898"/>
                    <a:pt x="2086" y="2898"/>
                  </a:cubicBezTo>
                  <a:cubicBezTo>
                    <a:pt x="2086" y="2898"/>
                    <a:pt x="2086" y="2898"/>
                    <a:pt x="2086" y="2898"/>
                  </a:cubicBezTo>
                  <a:cubicBezTo>
                    <a:pt x="2091" y="2898"/>
                    <a:pt x="2096" y="2893"/>
                    <a:pt x="2101" y="2893"/>
                  </a:cubicBezTo>
                  <a:cubicBezTo>
                    <a:pt x="2233" y="3058"/>
                    <a:pt x="2233" y="3058"/>
                    <a:pt x="2233" y="3058"/>
                  </a:cubicBezTo>
                  <a:cubicBezTo>
                    <a:pt x="2222" y="3068"/>
                    <a:pt x="2217" y="3084"/>
                    <a:pt x="2217" y="3094"/>
                  </a:cubicBezTo>
                  <a:cubicBezTo>
                    <a:pt x="2217" y="3125"/>
                    <a:pt x="2238" y="3146"/>
                    <a:pt x="2265" y="3146"/>
                  </a:cubicBezTo>
                  <a:cubicBezTo>
                    <a:pt x="2270" y="3146"/>
                    <a:pt x="2275" y="3146"/>
                    <a:pt x="2280" y="3140"/>
                  </a:cubicBezTo>
                  <a:cubicBezTo>
                    <a:pt x="2427" y="3419"/>
                    <a:pt x="2427" y="3419"/>
                    <a:pt x="2427" y="3419"/>
                  </a:cubicBezTo>
                  <a:cubicBezTo>
                    <a:pt x="2422" y="3424"/>
                    <a:pt x="2417" y="3434"/>
                    <a:pt x="2417" y="3445"/>
                  </a:cubicBezTo>
                  <a:cubicBezTo>
                    <a:pt x="2417" y="3460"/>
                    <a:pt x="2427" y="3471"/>
                    <a:pt x="2443" y="3471"/>
                  </a:cubicBezTo>
                  <a:cubicBezTo>
                    <a:pt x="2448" y="3471"/>
                    <a:pt x="2454" y="3471"/>
                    <a:pt x="2459" y="3465"/>
                  </a:cubicBezTo>
                  <a:cubicBezTo>
                    <a:pt x="2806" y="3821"/>
                    <a:pt x="2806" y="3821"/>
                    <a:pt x="2806" y="3821"/>
                  </a:cubicBezTo>
                  <a:cubicBezTo>
                    <a:pt x="2800" y="3826"/>
                    <a:pt x="2800" y="3832"/>
                    <a:pt x="2800" y="3837"/>
                  </a:cubicBezTo>
                  <a:cubicBezTo>
                    <a:pt x="2800" y="3852"/>
                    <a:pt x="2811" y="3863"/>
                    <a:pt x="2827" y="3863"/>
                  </a:cubicBezTo>
                  <a:cubicBezTo>
                    <a:pt x="2842" y="3863"/>
                    <a:pt x="2853" y="3852"/>
                    <a:pt x="2853" y="3842"/>
                  </a:cubicBezTo>
                  <a:cubicBezTo>
                    <a:pt x="3158" y="3868"/>
                    <a:pt x="3158" y="3868"/>
                    <a:pt x="3158" y="3868"/>
                  </a:cubicBezTo>
                  <a:cubicBezTo>
                    <a:pt x="3158" y="3873"/>
                    <a:pt x="3163" y="3878"/>
                    <a:pt x="3163" y="3878"/>
                  </a:cubicBezTo>
                  <a:cubicBezTo>
                    <a:pt x="3174" y="3878"/>
                    <a:pt x="3179" y="3873"/>
                    <a:pt x="3179" y="3868"/>
                  </a:cubicBezTo>
                  <a:cubicBezTo>
                    <a:pt x="3179" y="3868"/>
                    <a:pt x="3179" y="3868"/>
                    <a:pt x="3179" y="3868"/>
                  </a:cubicBezTo>
                  <a:cubicBezTo>
                    <a:pt x="3594" y="3713"/>
                    <a:pt x="3594" y="3713"/>
                    <a:pt x="3594" y="3713"/>
                  </a:cubicBezTo>
                  <a:cubicBezTo>
                    <a:pt x="3594" y="3713"/>
                    <a:pt x="3599" y="3713"/>
                    <a:pt x="3599" y="3713"/>
                  </a:cubicBezTo>
                  <a:cubicBezTo>
                    <a:pt x="3605" y="3713"/>
                    <a:pt x="3610" y="3708"/>
                    <a:pt x="3615" y="3703"/>
                  </a:cubicBezTo>
                  <a:cubicBezTo>
                    <a:pt x="3615" y="3697"/>
                    <a:pt x="3610" y="3692"/>
                    <a:pt x="3605" y="3692"/>
                  </a:cubicBezTo>
                  <a:cubicBezTo>
                    <a:pt x="3599" y="3692"/>
                    <a:pt x="3594" y="3692"/>
                    <a:pt x="3594" y="3697"/>
                  </a:cubicBezTo>
                  <a:cubicBezTo>
                    <a:pt x="3179" y="3672"/>
                    <a:pt x="3179" y="3672"/>
                    <a:pt x="3179" y="3672"/>
                  </a:cubicBezTo>
                  <a:cubicBezTo>
                    <a:pt x="3179" y="3646"/>
                    <a:pt x="3158" y="3625"/>
                    <a:pt x="3126" y="3625"/>
                  </a:cubicBezTo>
                  <a:cubicBezTo>
                    <a:pt x="3121" y="3625"/>
                    <a:pt x="3110" y="3625"/>
                    <a:pt x="3100" y="3630"/>
                  </a:cubicBezTo>
                  <a:cubicBezTo>
                    <a:pt x="2858" y="3321"/>
                    <a:pt x="2858" y="3321"/>
                    <a:pt x="2858" y="3321"/>
                  </a:cubicBezTo>
                  <a:cubicBezTo>
                    <a:pt x="2864" y="3316"/>
                    <a:pt x="2869" y="3311"/>
                    <a:pt x="2869" y="3300"/>
                  </a:cubicBezTo>
                  <a:cubicBezTo>
                    <a:pt x="2869" y="3285"/>
                    <a:pt x="2853" y="3275"/>
                    <a:pt x="2842" y="3275"/>
                  </a:cubicBezTo>
                  <a:cubicBezTo>
                    <a:pt x="2837" y="3275"/>
                    <a:pt x="2832" y="3275"/>
                    <a:pt x="2827" y="3275"/>
                  </a:cubicBezTo>
                  <a:cubicBezTo>
                    <a:pt x="2590" y="2919"/>
                    <a:pt x="2590" y="2919"/>
                    <a:pt x="2590" y="2919"/>
                  </a:cubicBezTo>
                  <a:cubicBezTo>
                    <a:pt x="2595" y="2914"/>
                    <a:pt x="2601" y="2908"/>
                    <a:pt x="2601" y="2898"/>
                  </a:cubicBezTo>
                  <a:cubicBezTo>
                    <a:pt x="2601" y="2883"/>
                    <a:pt x="2590" y="2867"/>
                    <a:pt x="2575" y="2867"/>
                  </a:cubicBezTo>
                  <a:cubicBezTo>
                    <a:pt x="2569" y="2867"/>
                    <a:pt x="2564" y="2872"/>
                    <a:pt x="2559" y="2872"/>
                  </a:cubicBezTo>
                  <a:cubicBezTo>
                    <a:pt x="2349" y="2552"/>
                    <a:pt x="2349" y="2552"/>
                    <a:pt x="2349" y="2552"/>
                  </a:cubicBezTo>
                  <a:cubicBezTo>
                    <a:pt x="2359" y="2547"/>
                    <a:pt x="2359" y="2537"/>
                    <a:pt x="2359" y="2532"/>
                  </a:cubicBezTo>
                  <a:cubicBezTo>
                    <a:pt x="2359" y="2516"/>
                    <a:pt x="2349" y="2501"/>
                    <a:pt x="2333" y="2501"/>
                  </a:cubicBezTo>
                  <a:cubicBezTo>
                    <a:pt x="2328" y="2501"/>
                    <a:pt x="2322" y="2506"/>
                    <a:pt x="2317" y="2506"/>
                  </a:cubicBezTo>
                  <a:cubicBezTo>
                    <a:pt x="2033" y="2181"/>
                    <a:pt x="2033" y="2181"/>
                    <a:pt x="2033" y="2181"/>
                  </a:cubicBezTo>
                  <a:cubicBezTo>
                    <a:pt x="2033" y="2176"/>
                    <a:pt x="2039" y="2171"/>
                    <a:pt x="2039" y="2166"/>
                  </a:cubicBezTo>
                  <a:cubicBezTo>
                    <a:pt x="2039" y="2155"/>
                    <a:pt x="2028" y="2145"/>
                    <a:pt x="2018" y="2145"/>
                  </a:cubicBezTo>
                  <a:cubicBezTo>
                    <a:pt x="2007" y="2145"/>
                    <a:pt x="2002" y="2150"/>
                    <a:pt x="1996" y="2155"/>
                  </a:cubicBezTo>
                  <a:cubicBezTo>
                    <a:pt x="1923" y="2109"/>
                    <a:pt x="1923" y="2109"/>
                    <a:pt x="1923" y="2109"/>
                  </a:cubicBezTo>
                  <a:cubicBezTo>
                    <a:pt x="1923" y="2109"/>
                    <a:pt x="1923" y="2109"/>
                    <a:pt x="1923" y="2109"/>
                  </a:cubicBezTo>
                  <a:cubicBezTo>
                    <a:pt x="1923" y="2109"/>
                    <a:pt x="1923" y="2109"/>
                    <a:pt x="1923" y="2104"/>
                  </a:cubicBezTo>
                  <a:cubicBezTo>
                    <a:pt x="1923" y="2104"/>
                    <a:pt x="1923" y="2104"/>
                    <a:pt x="1923" y="2104"/>
                  </a:cubicBezTo>
                  <a:cubicBezTo>
                    <a:pt x="1923" y="2104"/>
                    <a:pt x="1923" y="2104"/>
                    <a:pt x="1923" y="2104"/>
                  </a:cubicBezTo>
                  <a:cubicBezTo>
                    <a:pt x="1923" y="2104"/>
                    <a:pt x="1918" y="2099"/>
                    <a:pt x="1912" y="2099"/>
                  </a:cubicBezTo>
                  <a:cubicBezTo>
                    <a:pt x="1907" y="2099"/>
                    <a:pt x="1907" y="2099"/>
                    <a:pt x="1902" y="2104"/>
                  </a:cubicBezTo>
                  <a:cubicBezTo>
                    <a:pt x="1686" y="2104"/>
                    <a:pt x="1686" y="2104"/>
                    <a:pt x="1686" y="2104"/>
                  </a:cubicBezTo>
                  <a:cubicBezTo>
                    <a:pt x="1681" y="2099"/>
                    <a:pt x="1681" y="2093"/>
                    <a:pt x="1676" y="2093"/>
                  </a:cubicBezTo>
                  <a:cubicBezTo>
                    <a:pt x="1671" y="2093"/>
                    <a:pt x="1665" y="2099"/>
                    <a:pt x="1665" y="2104"/>
                  </a:cubicBezTo>
                  <a:cubicBezTo>
                    <a:pt x="1660" y="2109"/>
                    <a:pt x="1665" y="2114"/>
                    <a:pt x="1671" y="2114"/>
                  </a:cubicBezTo>
                  <a:cubicBezTo>
                    <a:pt x="1676" y="2114"/>
                    <a:pt x="1676" y="2114"/>
                    <a:pt x="1676" y="2114"/>
                  </a:cubicBezTo>
                  <a:cubicBezTo>
                    <a:pt x="1750" y="2212"/>
                    <a:pt x="1750" y="2212"/>
                    <a:pt x="1750" y="2212"/>
                  </a:cubicBezTo>
                  <a:cubicBezTo>
                    <a:pt x="1744" y="2217"/>
                    <a:pt x="1739" y="2222"/>
                    <a:pt x="1739" y="2233"/>
                  </a:cubicBezTo>
                  <a:cubicBezTo>
                    <a:pt x="1739" y="2248"/>
                    <a:pt x="1755" y="2259"/>
                    <a:pt x="1770" y="2259"/>
                  </a:cubicBezTo>
                  <a:cubicBezTo>
                    <a:pt x="1770" y="2259"/>
                    <a:pt x="1770" y="2259"/>
                    <a:pt x="1776" y="2259"/>
                  </a:cubicBezTo>
                  <a:cubicBezTo>
                    <a:pt x="1834" y="2398"/>
                    <a:pt x="1834" y="2398"/>
                    <a:pt x="1834" y="2398"/>
                  </a:cubicBezTo>
                  <a:cubicBezTo>
                    <a:pt x="1828" y="2398"/>
                    <a:pt x="1828" y="2398"/>
                    <a:pt x="1828" y="2403"/>
                  </a:cubicBezTo>
                  <a:cubicBezTo>
                    <a:pt x="1828" y="2408"/>
                    <a:pt x="1828" y="2408"/>
                    <a:pt x="1834" y="2413"/>
                  </a:cubicBezTo>
                  <a:cubicBezTo>
                    <a:pt x="1776" y="2779"/>
                    <a:pt x="1776" y="2779"/>
                    <a:pt x="1776" y="2779"/>
                  </a:cubicBezTo>
                  <a:cubicBezTo>
                    <a:pt x="1760" y="2779"/>
                    <a:pt x="1750" y="2790"/>
                    <a:pt x="1750" y="2805"/>
                  </a:cubicBezTo>
                  <a:cubicBezTo>
                    <a:pt x="1750" y="2810"/>
                    <a:pt x="1750" y="2816"/>
                    <a:pt x="1750" y="2816"/>
                  </a:cubicBezTo>
                  <a:cubicBezTo>
                    <a:pt x="1524" y="2965"/>
                    <a:pt x="1524" y="2965"/>
                    <a:pt x="1524" y="2965"/>
                  </a:cubicBezTo>
                  <a:cubicBezTo>
                    <a:pt x="1518" y="2965"/>
                    <a:pt x="1518" y="2965"/>
                    <a:pt x="1518" y="2965"/>
                  </a:cubicBezTo>
                  <a:cubicBezTo>
                    <a:pt x="1508" y="2960"/>
                    <a:pt x="1502" y="2965"/>
                    <a:pt x="1502" y="2970"/>
                  </a:cubicBezTo>
                  <a:cubicBezTo>
                    <a:pt x="1502" y="2970"/>
                    <a:pt x="1502" y="2970"/>
                    <a:pt x="1502" y="2970"/>
                  </a:cubicBezTo>
                  <a:cubicBezTo>
                    <a:pt x="1240" y="3058"/>
                    <a:pt x="1240" y="3058"/>
                    <a:pt x="1240" y="3058"/>
                  </a:cubicBezTo>
                  <a:cubicBezTo>
                    <a:pt x="1235" y="3048"/>
                    <a:pt x="1224" y="3042"/>
                    <a:pt x="1214" y="3042"/>
                  </a:cubicBezTo>
                  <a:cubicBezTo>
                    <a:pt x="1203" y="3042"/>
                    <a:pt x="1192" y="3048"/>
                    <a:pt x="1187" y="3058"/>
                  </a:cubicBezTo>
                  <a:cubicBezTo>
                    <a:pt x="877" y="2950"/>
                    <a:pt x="877" y="2950"/>
                    <a:pt x="877" y="2950"/>
                  </a:cubicBezTo>
                  <a:cubicBezTo>
                    <a:pt x="882" y="2950"/>
                    <a:pt x="882" y="2945"/>
                    <a:pt x="882" y="2945"/>
                  </a:cubicBezTo>
                  <a:cubicBezTo>
                    <a:pt x="882" y="2929"/>
                    <a:pt x="866" y="2919"/>
                    <a:pt x="851" y="2919"/>
                  </a:cubicBezTo>
                  <a:cubicBezTo>
                    <a:pt x="845" y="2919"/>
                    <a:pt x="845" y="2919"/>
                    <a:pt x="840" y="2919"/>
                  </a:cubicBezTo>
                  <a:cubicBezTo>
                    <a:pt x="515" y="2480"/>
                    <a:pt x="515" y="2480"/>
                    <a:pt x="515" y="2480"/>
                  </a:cubicBezTo>
                  <a:cubicBezTo>
                    <a:pt x="520" y="2480"/>
                    <a:pt x="520" y="2475"/>
                    <a:pt x="520" y="2475"/>
                  </a:cubicBezTo>
                  <a:cubicBezTo>
                    <a:pt x="520" y="2470"/>
                    <a:pt x="515" y="2465"/>
                    <a:pt x="509" y="2465"/>
                  </a:cubicBezTo>
                  <a:cubicBezTo>
                    <a:pt x="499" y="2202"/>
                    <a:pt x="499" y="2202"/>
                    <a:pt x="499" y="2202"/>
                  </a:cubicBezTo>
                  <a:cubicBezTo>
                    <a:pt x="515" y="2197"/>
                    <a:pt x="525" y="2186"/>
                    <a:pt x="525" y="2171"/>
                  </a:cubicBezTo>
                  <a:cubicBezTo>
                    <a:pt x="525" y="2166"/>
                    <a:pt x="520" y="2155"/>
                    <a:pt x="515" y="2150"/>
                  </a:cubicBezTo>
                  <a:cubicBezTo>
                    <a:pt x="709" y="1800"/>
                    <a:pt x="709" y="1800"/>
                    <a:pt x="709" y="1800"/>
                  </a:cubicBezTo>
                  <a:cubicBezTo>
                    <a:pt x="714" y="1805"/>
                    <a:pt x="720" y="1805"/>
                    <a:pt x="730" y="1805"/>
                  </a:cubicBezTo>
                  <a:cubicBezTo>
                    <a:pt x="756" y="1805"/>
                    <a:pt x="777" y="1784"/>
                    <a:pt x="777" y="1753"/>
                  </a:cubicBezTo>
                  <a:cubicBezTo>
                    <a:pt x="777" y="1753"/>
                    <a:pt x="777" y="1748"/>
                    <a:pt x="777" y="1748"/>
                  </a:cubicBezTo>
                  <a:cubicBezTo>
                    <a:pt x="1434" y="1572"/>
                    <a:pt x="1434" y="1572"/>
                    <a:pt x="1434" y="1572"/>
                  </a:cubicBezTo>
                  <a:cubicBezTo>
                    <a:pt x="1439" y="1583"/>
                    <a:pt x="1445" y="1588"/>
                    <a:pt x="1460" y="1588"/>
                  </a:cubicBezTo>
                  <a:cubicBezTo>
                    <a:pt x="1466" y="1588"/>
                    <a:pt x="1476" y="1588"/>
                    <a:pt x="1481" y="1583"/>
                  </a:cubicBezTo>
                  <a:cubicBezTo>
                    <a:pt x="1618" y="1671"/>
                    <a:pt x="1618" y="1671"/>
                    <a:pt x="1618" y="1671"/>
                  </a:cubicBezTo>
                  <a:cubicBezTo>
                    <a:pt x="1576" y="1433"/>
                    <a:pt x="1576" y="1433"/>
                    <a:pt x="1576" y="1433"/>
                  </a:cubicBezTo>
                  <a:cubicBezTo>
                    <a:pt x="1597" y="1428"/>
                    <a:pt x="1613" y="1407"/>
                    <a:pt x="1613" y="1387"/>
                  </a:cubicBezTo>
                  <a:cubicBezTo>
                    <a:pt x="1613" y="1361"/>
                    <a:pt x="1602" y="1345"/>
                    <a:pt x="1581" y="1341"/>
                  </a:cubicBezTo>
                  <a:cubicBezTo>
                    <a:pt x="1660" y="1036"/>
                    <a:pt x="1660" y="1036"/>
                    <a:pt x="1660" y="1036"/>
                  </a:cubicBezTo>
                  <a:cubicBezTo>
                    <a:pt x="1660" y="1036"/>
                    <a:pt x="1660" y="1036"/>
                    <a:pt x="1665" y="1036"/>
                  </a:cubicBezTo>
                  <a:cubicBezTo>
                    <a:pt x="1676" y="1036"/>
                    <a:pt x="1692" y="1026"/>
                    <a:pt x="1692" y="1010"/>
                  </a:cubicBezTo>
                  <a:cubicBezTo>
                    <a:pt x="1692" y="1000"/>
                    <a:pt x="1686" y="995"/>
                    <a:pt x="1681" y="990"/>
                  </a:cubicBezTo>
                  <a:cubicBezTo>
                    <a:pt x="1828" y="783"/>
                    <a:pt x="1828" y="783"/>
                    <a:pt x="1828" y="783"/>
                  </a:cubicBezTo>
                  <a:cubicBezTo>
                    <a:pt x="1828" y="783"/>
                    <a:pt x="1828" y="783"/>
                    <a:pt x="1828" y="783"/>
                  </a:cubicBezTo>
                  <a:cubicBezTo>
                    <a:pt x="1834" y="783"/>
                    <a:pt x="1839" y="778"/>
                    <a:pt x="1839" y="773"/>
                  </a:cubicBezTo>
                  <a:cubicBezTo>
                    <a:pt x="1839" y="773"/>
                    <a:pt x="1839" y="768"/>
                    <a:pt x="1839" y="768"/>
                  </a:cubicBezTo>
                  <a:cubicBezTo>
                    <a:pt x="2117" y="541"/>
                    <a:pt x="2117" y="541"/>
                    <a:pt x="2117" y="541"/>
                  </a:cubicBezTo>
                  <a:cubicBezTo>
                    <a:pt x="2122" y="546"/>
                    <a:pt x="2128" y="546"/>
                    <a:pt x="2138" y="546"/>
                  </a:cubicBezTo>
                  <a:cubicBezTo>
                    <a:pt x="2149" y="546"/>
                    <a:pt x="2165" y="536"/>
                    <a:pt x="2165" y="525"/>
                  </a:cubicBezTo>
                  <a:cubicBezTo>
                    <a:pt x="2569" y="438"/>
                    <a:pt x="2569" y="438"/>
                    <a:pt x="2569" y="438"/>
                  </a:cubicBezTo>
                  <a:cubicBezTo>
                    <a:pt x="2575" y="448"/>
                    <a:pt x="2580" y="453"/>
                    <a:pt x="2590" y="453"/>
                  </a:cubicBezTo>
                  <a:cubicBezTo>
                    <a:pt x="2601" y="453"/>
                    <a:pt x="2611" y="448"/>
                    <a:pt x="2616" y="443"/>
                  </a:cubicBezTo>
                  <a:cubicBezTo>
                    <a:pt x="2990" y="546"/>
                    <a:pt x="2990" y="546"/>
                    <a:pt x="2990" y="546"/>
                  </a:cubicBezTo>
                  <a:cubicBezTo>
                    <a:pt x="2990" y="546"/>
                    <a:pt x="2990" y="546"/>
                    <a:pt x="2990" y="546"/>
                  </a:cubicBezTo>
                  <a:cubicBezTo>
                    <a:pt x="2990" y="562"/>
                    <a:pt x="3000" y="572"/>
                    <a:pt x="3016" y="577"/>
                  </a:cubicBezTo>
                  <a:cubicBezTo>
                    <a:pt x="3026" y="577"/>
                    <a:pt x="3037" y="572"/>
                    <a:pt x="3042" y="562"/>
                  </a:cubicBezTo>
                  <a:cubicBezTo>
                    <a:pt x="3389" y="722"/>
                    <a:pt x="3389" y="722"/>
                    <a:pt x="3389" y="722"/>
                  </a:cubicBezTo>
                  <a:cubicBezTo>
                    <a:pt x="3389" y="722"/>
                    <a:pt x="3389" y="727"/>
                    <a:pt x="3389" y="732"/>
                  </a:cubicBezTo>
                  <a:cubicBezTo>
                    <a:pt x="3389" y="742"/>
                    <a:pt x="3400" y="758"/>
                    <a:pt x="3415" y="758"/>
                  </a:cubicBezTo>
                  <a:cubicBezTo>
                    <a:pt x="3420" y="758"/>
                    <a:pt x="3420" y="758"/>
                    <a:pt x="3420" y="758"/>
                  </a:cubicBezTo>
                  <a:cubicBezTo>
                    <a:pt x="3578" y="1310"/>
                    <a:pt x="3578" y="1310"/>
                    <a:pt x="3578" y="1310"/>
                  </a:cubicBezTo>
                  <a:cubicBezTo>
                    <a:pt x="3573" y="1315"/>
                    <a:pt x="3562" y="1325"/>
                    <a:pt x="3562" y="1335"/>
                  </a:cubicBezTo>
                  <a:cubicBezTo>
                    <a:pt x="3562" y="1351"/>
                    <a:pt x="3573" y="1361"/>
                    <a:pt x="3589" y="1361"/>
                  </a:cubicBezTo>
                  <a:cubicBezTo>
                    <a:pt x="3562" y="1717"/>
                    <a:pt x="3562" y="1717"/>
                    <a:pt x="3562" y="1717"/>
                  </a:cubicBezTo>
                  <a:cubicBezTo>
                    <a:pt x="3547" y="1717"/>
                    <a:pt x="3536" y="1732"/>
                    <a:pt x="3536" y="1743"/>
                  </a:cubicBezTo>
                  <a:cubicBezTo>
                    <a:pt x="3536" y="1758"/>
                    <a:pt x="3547" y="1774"/>
                    <a:pt x="3562" y="1774"/>
                  </a:cubicBezTo>
                  <a:cubicBezTo>
                    <a:pt x="3578" y="1774"/>
                    <a:pt x="3594" y="1758"/>
                    <a:pt x="3594" y="1743"/>
                  </a:cubicBezTo>
                  <a:cubicBezTo>
                    <a:pt x="3594" y="1743"/>
                    <a:pt x="3594" y="1743"/>
                    <a:pt x="3594" y="1743"/>
                  </a:cubicBezTo>
                  <a:cubicBezTo>
                    <a:pt x="3909" y="1660"/>
                    <a:pt x="3909" y="1660"/>
                    <a:pt x="3909" y="1660"/>
                  </a:cubicBezTo>
                  <a:cubicBezTo>
                    <a:pt x="3909" y="1665"/>
                    <a:pt x="3915" y="1665"/>
                    <a:pt x="3915" y="1665"/>
                  </a:cubicBezTo>
                  <a:cubicBezTo>
                    <a:pt x="3920" y="1665"/>
                    <a:pt x="3925" y="1665"/>
                    <a:pt x="3925" y="1660"/>
                  </a:cubicBezTo>
                  <a:cubicBezTo>
                    <a:pt x="4041" y="1665"/>
                    <a:pt x="4041" y="1665"/>
                    <a:pt x="4041" y="1665"/>
                  </a:cubicBezTo>
                  <a:cubicBezTo>
                    <a:pt x="4046" y="1681"/>
                    <a:pt x="4056" y="1691"/>
                    <a:pt x="4072" y="1691"/>
                  </a:cubicBezTo>
                  <a:cubicBezTo>
                    <a:pt x="4078" y="1691"/>
                    <a:pt x="4088" y="1686"/>
                    <a:pt x="4093" y="1681"/>
                  </a:cubicBezTo>
                  <a:cubicBezTo>
                    <a:pt x="4550" y="1970"/>
                    <a:pt x="4550" y="1970"/>
                    <a:pt x="4550" y="1970"/>
                  </a:cubicBezTo>
                  <a:cubicBezTo>
                    <a:pt x="4550" y="1970"/>
                    <a:pt x="4550" y="1975"/>
                    <a:pt x="4545" y="1975"/>
                  </a:cubicBezTo>
                  <a:cubicBezTo>
                    <a:pt x="4545" y="1985"/>
                    <a:pt x="4556" y="1995"/>
                    <a:pt x="4566" y="1995"/>
                  </a:cubicBezTo>
                  <a:cubicBezTo>
                    <a:pt x="4566" y="1995"/>
                    <a:pt x="4566" y="1995"/>
                    <a:pt x="4566" y="1995"/>
                  </a:cubicBezTo>
                  <a:cubicBezTo>
                    <a:pt x="4661" y="2403"/>
                    <a:pt x="4661" y="2403"/>
                    <a:pt x="4661" y="2403"/>
                  </a:cubicBezTo>
                  <a:cubicBezTo>
                    <a:pt x="4640" y="2408"/>
                    <a:pt x="4624" y="2429"/>
                    <a:pt x="4624" y="2449"/>
                  </a:cubicBezTo>
                  <a:cubicBezTo>
                    <a:pt x="4624" y="2470"/>
                    <a:pt x="4635" y="2485"/>
                    <a:pt x="4650" y="2491"/>
                  </a:cubicBezTo>
                  <a:cubicBezTo>
                    <a:pt x="4519" y="2774"/>
                    <a:pt x="4519" y="2774"/>
                    <a:pt x="4519" y="2774"/>
                  </a:cubicBezTo>
                  <a:cubicBezTo>
                    <a:pt x="4514" y="2774"/>
                    <a:pt x="4514" y="2774"/>
                    <a:pt x="4508" y="2774"/>
                  </a:cubicBezTo>
                  <a:cubicBezTo>
                    <a:pt x="4492" y="2774"/>
                    <a:pt x="4482" y="2785"/>
                    <a:pt x="4482" y="2800"/>
                  </a:cubicBezTo>
                  <a:cubicBezTo>
                    <a:pt x="4482" y="2805"/>
                    <a:pt x="4482" y="2810"/>
                    <a:pt x="4487" y="2816"/>
                  </a:cubicBezTo>
                  <a:cubicBezTo>
                    <a:pt x="4366" y="2924"/>
                    <a:pt x="4366" y="2924"/>
                    <a:pt x="4366" y="2924"/>
                  </a:cubicBezTo>
                  <a:cubicBezTo>
                    <a:pt x="4356" y="2914"/>
                    <a:pt x="4345" y="2908"/>
                    <a:pt x="4335" y="2908"/>
                  </a:cubicBezTo>
                  <a:cubicBezTo>
                    <a:pt x="4303" y="2908"/>
                    <a:pt x="4282" y="2934"/>
                    <a:pt x="4282" y="2960"/>
                  </a:cubicBezTo>
                  <a:cubicBezTo>
                    <a:pt x="3699" y="3012"/>
                    <a:pt x="3699" y="3012"/>
                    <a:pt x="3699" y="3012"/>
                  </a:cubicBezTo>
                  <a:cubicBezTo>
                    <a:pt x="3699" y="3001"/>
                    <a:pt x="3689" y="2991"/>
                    <a:pt x="3673" y="2991"/>
                  </a:cubicBezTo>
                  <a:cubicBezTo>
                    <a:pt x="3662" y="2991"/>
                    <a:pt x="3657" y="2996"/>
                    <a:pt x="3652" y="3006"/>
                  </a:cubicBezTo>
                  <a:cubicBezTo>
                    <a:pt x="3447" y="2841"/>
                    <a:pt x="3447" y="2841"/>
                    <a:pt x="3447" y="2841"/>
                  </a:cubicBezTo>
                  <a:cubicBezTo>
                    <a:pt x="3447" y="2836"/>
                    <a:pt x="3452" y="2836"/>
                    <a:pt x="3452" y="2831"/>
                  </a:cubicBezTo>
                  <a:cubicBezTo>
                    <a:pt x="3452" y="2816"/>
                    <a:pt x="3436" y="2800"/>
                    <a:pt x="3420" y="2800"/>
                  </a:cubicBezTo>
                  <a:cubicBezTo>
                    <a:pt x="3420" y="2800"/>
                    <a:pt x="3415" y="2805"/>
                    <a:pt x="3410" y="2805"/>
                  </a:cubicBezTo>
                  <a:cubicBezTo>
                    <a:pt x="2969" y="2227"/>
                    <a:pt x="2969" y="2227"/>
                    <a:pt x="2969" y="2227"/>
                  </a:cubicBezTo>
                  <a:cubicBezTo>
                    <a:pt x="2974" y="2222"/>
                    <a:pt x="2979" y="2217"/>
                    <a:pt x="2979" y="2212"/>
                  </a:cubicBezTo>
                  <a:cubicBezTo>
                    <a:pt x="2979" y="2197"/>
                    <a:pt x="2963" y="2181"/>
                    <a:pt x="2953" y="2181"/>
                  </a:cubicBezTo>
                  <a:cubicBezTo>
                    <a:pt x="2942" y="2181"/>
                    <a:pt x="2932" y="2186"/>
                    <a:pt x="2926" y="2197"/>
                  </a:cubicBezTo>
                  <a:cubicBezTo>
                    <a:pt x="2695" y="2088"/>
                    <a:pt x="2695" y="2088"/>
                    <a:pt x="2695" y="2088"/>
                  </a:cubicBezTo>
                  <a:cubicBezTo>
                    <a:pt x="2695" y="2083"/>
                    <a:pt x="2695" y="2078"/>
                    <a:pt x="2695" y="2073"/>
                  </a:cubicBezTo>
                  <a:cubicBezTo>
                    <a:pt x="2695" y="2047"/>
                    <a:pt x="2674" y="2026"/>
                    <a:pt x="2648" y="2026"/>
                  </a:cubicBezTo>
                  <a:cubicBezTo>
                    <a:pt x="2616" y="2026"/>
                    <a:pt x="2595" y="2047"/>
                    <a:pt x="2595" y="2073"/>
                  </a:cubicBezTo>
                  <a:cubicBezTo>
                    <a:pt x="2595" y="2078"/>
                    <a:pt x="2595" y="2078"/>
                    <a:pt x="2595" y="2083"/>
                  </a:cubicBezTo>
                  <a:cubicBezTo>
                    <a:pt x="2196" y="2192"/>
                    <a:pt x="2196" y="2192"/>
                    <a:pt x="2196" y="2192"/>
                  </a:cubicBezTo>
                  <a:cubicBezTo>
                    <a:pt x="2196" y="2186"/>
                    <a:pt x="2185" y="2176"/>
                    <a:pt x="2180" y="2176"/>
                  </a:cubicBezTo>
                  <a:cubicBezTo>
                    <a:pt x="2165" y="2176"/>
                    <a:pt x="2154" y="2186"/>
                    <a:pt x="2154" y="2202"/>
                  </a:cubicBezTo>
                  <a:cubicBezTo>
                    <a:pt x="2154" y="2202"/>
                    <a:pt x="2154" y="2202"/>
                    <a:pt x="2154" y="2202"/>
                  </a:cubicBezTo>
                  <a:cubicBezTo>
                    <a:pt x="2154" y="2202"/>
                    <a:pt x="2154" y="2202"/>
                    <a:pt x="2154" y="2202"/>
                  </a:cubicBezTo>
                  <a:cubicBezTo>
                    <a:pt x="2154" y="2202"/>
                    <a:pt x="2154" y="2202"/>
                    <a:pt x="2154" y="2202"/>
                  </a:cubicBezTo>
                  <a:cubicBezTo>
                    <a:pt x="2159" y="2212"/>
                    <a:pt x="2165" y="2222"/>
                    <a:pt x="2180" y="2222"/>
                  </a:cubicBezTo>
                  <a:cubicBezTo>
                    <a:pt x="2185" y="2222"/>
                    <a:pt x="2196" y="2217"/>
                    <a:pt x="2196" y="2212"/>
                  </a:cubicBezTo>
                  <a:cubicBezTo>
                    <a:pt x="2506" y="2264"/>
                    <a:pt x="2506" y="2264"/>
                    <a:pt x="2506" y="2264"/>
                  </a:cubicBezTo>
                  <a:cubicBezTo>
                    <a:pt x="2511" y="2264"/>
                    <a:pt x="2511" y="2269"/>
                    <a:pt x="2517" y="2269"/>
                  </a:cubicBezTo>
                  <a:cubicBezTo>
                    <a:pt x="2522" y="2269"/>
                    <a:pt x="2522" y="2269"/>
                    <a:pt x="2522" y="2269"/>
                  </a:cubicBezTo>
                  <a:cubicBezTo>
                    <a:pt x="2664" y="2408"/>
                    <a:pt x="2664" y="2408"/>
                    <a:pt x="2664" y="2408"/>
                  </a:cubicBezTo>
                  <a:cubicBezTo>
                    <a:pt x="2664" y="2413"/>
                    <a:pt x="2664" y="2413"/>
                    <a:pt x="2664" y="2413"/>
                  </a:cubicBezTo>
                  <a:cubicBezTo>
                    <a:pt x="2664" y="2418"/>
                    <a:pt x="2669" y="2423"/>
                    <a:pt x="2674" y="2423"/>
                  </a:cubicBezTo>
                  <a:cubicBezTo>
                    <a:pt x="2674" y="2423"/>
                    <a:pt x="2680" y="2423"/>
                    <a:pt x="2680" y="2423"/>
                  </a:cubicBezTo>
                  <a:cubicBezTo>
                    <a:pt x="2821" y="2635"/>
                    <a:pt x="2821" y="2635"/>
                    <a:pt x="2821" y="2635"/>
                  </a:cubicBezTo>
                  <a:cubicBezTo>
                    <a:pt x="2816" y="2640"/>
                    <a:pt x="2811" y="2645"/>
                    <a:pt x="2811" y="2656"/>
                  </a:cubicBezTo>
                  <a:cubicBezTo>
                    <a:pt x="2811" y="2671"/>
                    <a:pt x="2827" y="2681"/>
                    <a:pt x="2842" y="2681"/>
                  </a:cubicBezTo>
                  <a:cubicBezTo>
                    <a:pt x="2842" y="2681"/>
                    <a:pt x="2848" y="2681"/>
                    <a:pt x="2853" y="2676"/>
                  </a:cubicBezTo>
                  <a:cubicBezTo>
                    <a:pt x="3168" y="3130"/>
                    <a:pt x="3168" y="3130"/>
                    <a:pt x="3168" y="3130"/>
                  </a:cubicBezTo>
                  <a:cubicBezTo>
                    <a:pt x="3168" y="3130"/>
                    <a:pt x="3168" y="3130"/>
                    <a:pt x="3168" y="3135"/>
                  </a:cubicBezTo>
                  <a:cubicBezTo>
                    <a:pt x="3163" y="3140"/>
                    <a:pt x="3168" y="3146"/>
                    <a:pt x="3179" y="3146"/>
                  </a:cubicBezTo>
                  <a:cubicBezTo>
                    <a:pt x="3179" y="3146"/>
                    <a:pt x="3179" y="3146"/>
                    <a:pt x="3184" y="3146"/>
                  </a:cubicBezTo>
                  <a:cubicBezTo>
                    <a:pt x="3447" y="3398"/>
                    <a:pt x="3447" y="3398"/>
                    <a:pt x="3447" y="3398"/>
                  </a:cubicBezTo>
                  <a:cubicBezTo>
                    <a:pt x="3447" y="3404"/>
                    <a:pt x="3441" y="3409"/>
                    <a:pt x="3441" y="3414"/>
                  </a:cubicBezTo>
                  <a:cubicBezTo>
                    <a:pt x="3441" y="3429"/>
                    <a:pt x="3457" y="3445"/>
                    <a:pt x="3473" y="3445"/>
                  </a:cubicBezTo>
                  <a:cubicBezTo>
                    <a:pt x="3484" y="3445"/>
                    <a:pt x="3494" y="3434"/>
                    <a:pt x="3494" y="3429"/>
                  </a:cubicBezTo>
                  <a:cubicBezTo>
                    <a:pt x="3752" y="3502"/>
                    <a:pt x="3752" y="3502"/>
                    <a:pt x="3752" y="3502"/>
                  </a:cubicBezTo>
                  <a:cubicBezTo>
                    <a:pt x="3752" y="3502"/>
                    <a:pt x="3752" y="3507"/>
                    <a:pt x="3752" y="3512"/>
                  </a:cubicBezTo>
                  <a:cubicBezTo>
                    <a:pt x="3752" y="3538"/>
                    <a:pt x="3773" y="3558"/>
                    <a:pt x="3804" y="3558"/>
                  </a:cubicBezTo>
                  <a:cubicBezTo>
                    <a:pt x="3830" y="3558"/>
                    <a:pt x="3851" y="3538"/>
                    <a:pt x="3851" y="3512"/>
                  </a:cubicBezTo>
                  <a:cubicBezTo>
                    <a:pt x="4046" y="3502"/>
                    <a:pt x="4046" y="3502"/>
                    <a:pt x="4046" y="3502"/>
                  </a:cubicBezTo>
                  <a:cubicBezTo>
                    <a:pt x="4046" y="3517"/>
                    <a:pt x="4056" y="3527"/>
                    <a:pt x="4072" y="3527"/>
                  </a:cubicBezTo>
                  <a:cubicBezTo>
                    <a:pt x="4088" y="3527"/>
                    <a:pt x="4099" y="3512"/>
                    <a:pt x="4099" y="3496"/>
                  </a:cubicBezTo>
                  <a:cubicBezTo>
                    <a:pt x="4099" y="3496"/>
                    <a:pt x="4099" y="3496"/>
                    <a:pt x="4099" y="3496"/>
                  </a:cubicBezTo>
                  <a:cubicBezTo>
                    <a:pt x="4524" y="3378"/>
                    <a:pt x="4524" y="3378"/>
                    <a:pt x="4524" y="3378"/>
                  </a:cubicBezTo>
                  <a:cubicBezTo>
                    <a:pt x="4529" y="3383"/>
                    <a:pt x="4540" y="3393"/>
                    <a:pt x="4550" y="3393"/>
                  </a:cubicBezTo>
                  <a:cubicBezTo>
                    <a:pt x="4566" y="3393"/>
                    <a:pt x="4577" y="3378"/>
                    <a:pt x="4577" y="3362"/>
                  </a:cubicBezTo>
                  <a:cubicBezTo>
                    <a:pt x="4577" y="3357"/>
                    <a:pt x="4577" y="3352"/>
                    <a:pt x="4571" y="3347"/>
                  </a:cubicBezTo>
                  <a:cubicBezTo>
                    <a:pt x="5013" y="2945"/>
                    <a:pt x="5013" y="2945"/>
                    <a:pt x="5013" y="2945"/>
                  </a:cubicBezTo>
                  <a:cubicBezTo>
                    <a:pt x="5013" y="2945"/>
                    <a:pt x="5013" y="2945"/>
                    <a:pt x="5018" y="2945"/>
                  </a:cubicBezTo>
                  <a:cubicBezTo>
                    <a:pt x="5023" y="2945"/>
                    <a:pt x="5029" y="2945"/>
                    <a:pt x="5029" y="2934"/>
                  </a:cubicBezTo>
                  <a:cubicBezTo>
                    <a:pt x="5029" y="2934"/>
                    <a:pt x="5023" y="2929"/>
                    <a:pt x="5023" y="2929"/>
                  </a:cubicBezTo>
                  <a:cubicBezTo>
                    <a:pt x="5150" y="2325"/>
                    <a:pt x="5150" y="2325"/>
                    <a:pt x="5150" y="2325"/>
                  </a:cubicBezTo>
                  <a:cubicBezTo>
                    <a:pt x="5155" y="2325"/>
                    <a:pt x="5155" y="2320"/>
                    <a:pt x="5155" y="2320"/>
                  </a:cubicBezTo>
                  <a:moveTo>
                    <a:pt x="4140" y="3269"/>
                  </a:moveTo>
                  <a:cubicBezTo>
                    <a:pt x="4135" y="3269"/>
                    <a:pt x="4135" y="3269"/>
                    <a:pt x="4135" y="3269"/>
                  </a:cubicBezTo>
                  <a:cubicBezTo>
                    <a:pt x="4303" y="2996"/>
                    <a:pt x="4303" y="2996"/>
                    <a:pt x="4303" y="2996"/>
                  </a:cubicBezTo>
                  <a:cubicBezTo>
                    <a:pt x="4309" y="3006"/>
                    <a:pt x="4319" y="3006"/>
                    <a:pt x="4335" y="3006"/>
                  </a:cubicBezTo>
                  <a:cubicBezTo>
                    <a:pt x="4340" y="3006"/>
                    <a:pt x="4345" y="3006"/>
                    <a:pt x="4351" y="3006"/>
                  </a:cubicBezTo>
                  <a:cubicBezTo>
                    <a:pt x="4535" y="3342"/>
                    <a:pt x="4535" y="3342"/>
                    <a:pt x="4535" y="3342"/>
                  </a:cubicBezTo>
                  <a:cubicBezTo>
                    <a:pt x="4529" y="3347"/>
                    <a:pt x="4524" y="3352"/>
                    <a:pt x="4524" y="3352"/>
                  </a:cubicBezTo>
                  <a:lnTo>
                    <a:pt x="4140" y="3269"/>
                  </a:lnTo>
                  <a:close/>
                  <a:moveTo>
                    <a:pt x="3815" y="3465"/>
                  </a:moveTo>
                  <a:cubicBezTo>
                    <a:pt x="3878" y="3151"/>
                    <a:pt x="3878" y="3151"/>
                    <a:pt x="3878" y="3151"/>
                  </a:cubicBezTo>
                  <a:cubicBezTo>
                    <a:pt x="3878" y="3151"/>
                    <a:pt x="3878" y="3151"/>
                    <a:pt x="3883" y="3151"/>
                  </a:cubicBezTo>
                  <a:cubicBezTo>
                    <a:pt x="3883" y="3151"/>
                    <a:pt x="3888" y="3151"/>
                    <a:pt x="3888" y="3151"/>
                  </a:cubicBezTo>
                  <a:cubicBezTo>
                    <a:pt x="4056" y="3476"/>
                    <a:pt x="4056" y="3476"/>
                    <a:pt x="4056" y="3476"/>
                  </a:cubicBezTo>
                  <a:cubicBezTo>
                    <a:pt x="4046" y="3481"/>
                    <a:pt x="4046" y="3486"/>
                    <a:pt x="4041" y="3496"/>
                  </a:cubicBezTo>
                  <a:cubicBezTo>
                    <a:pt x="3851" y="3502"/>
                    <a:pt x="3851" y="3502"/>
                    <a:pt x="3851" y="3502"/>
                  </a:cubicBezTo>
                  <a:cubicBezTo>
                    <a:pt x="3851" y="3486"/>
                    <a:pt x="3836" y="3471"/>
                    <a:pt x="3815" y="3465"/>
                  </a:cubicBezTo>
                  <a:moveTo>
                    <a:pt x="3179" y="3125"/>
                  </a:moveTo>
                  <a:cubicBezTo>
                    <a:pt x="3095" y="2594"/>
                    <a:pt x="3095" y="2594"/>
                    <a:pt x="3095" y="2594"/>
                  </a:cubicBezTo>
                  <a:cubicBezTo>
                    <a:pt x="3400" y="2816"/>
                    <a:pt x="3400" y="2816"/>
                    <a:pt x="3400" y="2816"/>
                  </a:cubicBezTo>
                  <a:cubicBezTo>
                    <a:pt x="3394" y="2821"/>
                    <a:pt x="3394" y="2826"/>
                    <a:pt x="3394" y="2831"/>
                  </a:cubicBezTo>
                  <a:cubicBezTo>
                    <a:pt x="3394" y="2836"/>
                    <a:pt x="3400" y="2841"/>
                    <a:pt x="3405" y="2847"/>
                  </a:cubicBezTo>
                  <a:cubicBezTo>
                    <a:pt x="3179" y="3125"/>
                    <a:pt x="3179" y="3125"/>
                    <a:pt x="3179" y="3125"/>
                  </a:cubicBezTo>
                  <a:cubicBezTo>
                    <a:pt x="3179" y="3125"/>
                    <a:pt x="3179" y="3125"/>
                    <a:pt x="3179" y="3125"/>
                  </a:cubicBezTo>
                  <a:moveTo>
                    <a:pt x="2864" y="2640"/>
                  </a:moveTo>
                  <a:cubicBezTo>
                    <a:pt x="2864" y="2635"/>
                    <a:pt x="2858" y="2630"/>
                    <a:pt x="2853" y="2630"/>
                  </a:cubicBezTo>
                  <a:cubicBezTo>
                    <a:pt x="2948" y="2238"/>
                    <a:pt x="2948" y="2238"/>
                    <a:pt x="2948" y="2238"/>
                  </a:cubicBezTo>
                  <a:cubicBezTo>
                    <a:pt x="2948" y="2238"/>
                    <a:pt x="2948" y="2238"/>
                    <a:pt x="2953" y="2238"/>
                  </a:cubicBezTo>
                  <a:cubicBezTo>
                    <a:pt x="2953" y="2238"/>
                    <a:pt x="2953" y="2238"/>
                    <a:pt x="2958" y="2238"/>
                  </a:cubicBezTo>
                  <a:cubicBezTo>
                    <a:pt x="3084" y="2573"/>
                    <a:pt x="3084" y="2573"/>
                    <a:pt x="3084" y="2573"/>
                  </a:cubicBezTo>
                  <a:cubicBezTo>
                    <a:pt x="3084" y="2578"/>
                    <a:pt x="3079" y="2578"/>
                    <a:pt x="3079" y="2583"/>
                  </a:cubicBezTo>
                  <a:lnTo>
                    <a:pt x="2864" y="2640"/>
                  </a:lnTo>
                  <a:close/>
                  <a:moveTo>
                    <a:pt x="3189" y="3130"/>
                  </a:moveTo>
                  <a:cubicBezTo>
                    <a:pt x="3410" y="2852"/>
                    <a:pt x="3410" y="2852"/>
                    <a:pt x="3410" y="2852"/>
                  </a:cubicBezTo>
                  <a:cubicBezTo>
                    <a:pt x="3415" y="2857"/>
                    <a:pt x="3415" y="2857"/>
                    <a:pt x="3420" y="2857"/>
                  </a:cubicBezTo>
                  <a:cubicBezTo>
                    <a:pt x="3462" y="3388"/>
                    <a:pt x="3462" y="3388"/>
                    <a:pt x="3462" y="3388"/>
                  </a:cubicBezTo>
                  <a:cubicBezTo>
                    <a:pt x="3462" y="3388"/>
                    <a:pt x="3457" y="3393"/>
                    <a:pt x="3457" y="3393"/>
                  </a:cubicBezTo>
                  <a:cubicBezTo>
                    <a:pt x="3189" y="3140"/>
                    <a:pt x="3189" y="3140"/>
                    <a:pt x="3189" y="3140"/>
                  </a:cubicBezTo>
                  <a:cubicBezTo>
                    <a:pt x="3189" y="3135"/>
                    <a:pt x="3189" y="3135"/>
                    <a:pt x="3189" y="3135"/>
                  </a:cubicBezTo>
                  <a:cubicBezTo>
                    <a:pt x="3189" y="3135"/>
                    <a:pt x="3189" y="3130"/>
                    <a:pt x="3189" y="3130"/>
                  </a:cubicBezTo>
                  <a:moveTo>
                    <a:pt x="3489" y="3393"/>
                  </a:moveTo>
                  <a:cubicBezTo>
                    <a:pt x="3668" y="3042"/>
                    <a:pt x="3668" y="3042"/>
                    <a:pt x="3668" y="3042"/>
                  </a:cubicBezTo>
                  <a:cubicBezTo>
                    <a:pt x="3673" y="3042"/>
                    <a:pt x="3673" y="3048"/>
                    <a:pt x="3673" y="3048"/>
                  </a:cubicBezTo>
                  <a:cubicBezTo>
                    <a:pt x="3683" y="3048"/>
                    <a:pt x="3694" y="3037"/>
                    <a:pt x="3699" y="3032"/>
                  </a:cubicBezTo>
                  <a:cubicBezTo>
                    <a:pt x="3857" y="3115"/>
                    <a:pt x="3857" y="3115"/>
                    <a:pt x="3857" y="3115"/>
                  </a:cubicBezTo>
                  <a:cubicBezTo>
                    <a:pt x="3851" y="3120"/>
                    <a:pt x="3851" y="3120"/>
                    <a:pt x="3851" y="3125"/>
                  </a:cubicBezTo>
                  <a:cubicBezTo>
                    <a:pt x="3851" y="3130"/>
                    <a:pt x="3851" y="3130"/>
                    <a:pt x="3857" y="3135"/>
                  </a:cubicBezTo>
                  <a:cubicBezTo>
                    <a:pt x="3489" y="3398"/>
                    <a:pt x="3489" y="3398"/>
                    <a:pt x="3489" y="3398"/>
                  </a:cubicBezTo>
                  <a:cubicBezTo>
                    <a:pt x="3489" y="3393"/>
                    <a:pt x="3489" y="3393"/>
                    <a:pt x="3489" y="3393"/>
                  </a:cubicBezTo>
                  <a:moveTo>
                    <a:pt x="3704" y="3022"/>
                  </a:moveTo>
                  <a:cubicBezTo>
                    <a:pt x="4282" y="2965"/>
                    <a:pt x="4282" y="2965"/>
                    <a:pt x="4282" y="2965"/>
                  </a:cubicBezTo>
                  <a:cubicBezTo>
                    <a:pt x="4282" y="2970"/>
                    <a:pt x="4282" y="2970"/>
                    <a:pt x="4282" y="2970"/>
                  </a:cubicBezTo>
                  <a:cubicBezTo>
                    <a:pt x="3904" y="3110"/>
                    <a:pt x="3904" y="3110"/>
                    <a:pt x="3904" y="3110"/>
                  </a:cubicBezTo>
                  <a:cubicBezTo>
                    <a:pt x="3899" y="3104"/>
                    <a:pt x="3894" y="3094"/>
                    <a:pt x="3883" y="3094"/>
                  </a:cubicBezTo>
                  <a:cubicBezTo>
                    <a:pt x="3872" y="3094"/>
                    <a:pt x="3862" y="3099"/>
                    <a:pt x="3857" y="3110"/>
                  </a:cubicBezTo>
                  <a:cubicBezTo>
                    <a:pt x="3699" y="3022"/>
                    <a:pt x="3699" y="3022"/>
                    <a:pt x="3699" y="3022"/>
                  </a:cubicBezTo>
                  <a:cubicBezTo>
                    <a:pt x="3699" y="3022"/>
                    <a:pt x="3704" y="3022"/>
                    <a:pt x="3704" y="3022"/>
                  </a:cubicBezTo>
                  <a:moveTo>
                    <a:pt x="3920" y="1645"/>
                  </a:moveTo>
                  <a:cubicBezTo>
                    <a:pt x="3883" y="1500"/>
                    <a:pt x="3883" y="1500"/>
                    <a:pt x="3883" y="1500"/>
                  </a:cubicBezTo>
                  <a:cubicBezTo>
                    <a:pt x="3899" y="1495"/>
                    <a:pt x="3915" y="1480"/>
                    <a:pt x="3915" y="1459"/>
                  </a:cubicBezTo>
                  <a:cubicBezTo>
                    <a:pt x="4151" y="1443"/>
                    <a:pt x="4151" y="1443"/>
                    <a:pt x="4151" y="1443"/>
                  </a:cubicBezTo>
                  <a:cubicBezTo>
                    <a:pt x="4151" y="1443"/>
                    <a:pt x="4151" y="1443"/>
                    <a:pt x="4156" y="1443"/>
                  </a:cubicBezTo>
                  <a:cubicBezTo>
                    <a:pt x="4078" y="1640"/>
                    <a:pt x="4078" y="1640"/>
                    <a:pt x="4078" y="1640"/>
                  </a:cubicBezTo>
                  <a:cubicBezTo>
                    <a:pt x="4072" y="1635"/>
                    <a:pt x="4072" y="1635"/>
                    <a:pt x="4072" y="1635"/>
                  </a:cubicBezTo>
                  <a:cubicBezTo>
                    <a:pt x="4056" y="1635"/>
                    <a:pt x="4046" y="1645"/>
                    <a:pt x="4046" y="1660"/>
                  </a:cubicBezTo>
                  <a:cubicBezTo>
                    <a:pt x="3930" y="1650"/>
                    <a:pt x="3930" y="1650"/>
                    <a:pt x="3930" y="1650"/>
                  </a:cubicBezTo>
                  <a:cubicBezTo>
                    <a:pt x="3925" y="1650"/>
                    <a:pt x="3925" y="1645"/>
                    <a:pt x="3920" y="1645"/>
                  </a:cubicBezTo>
                  <a:moveTo>
                    <a:pt x="3578" y="1722"/>
                  </a:moveTo>
                  <a:cubicBezTo>
                    <a:pt x="3578" y="1722"/>
                    <a:pt x="3573" y="1722"/>
                    <a:pt x="3573" y="1717"/>
                  </a:cubicBezTo>
                  <a:cubicBezTo>
                    <a:pt x="3594" y="1361"/>
                    <a:pt x="3594" y="1361"/>
                    <a:pt x="3594" y="1361"/>
                  </a:cubicBezTo>
                  <a:cubicBezTo>
                    <a:pt x="3605" y="1361"/>
                    <a:pt x="3610" y="1356"/>
                    <a:pt x="3615" y="1351"/>
                  </a:cubicBezTo>
                  <a:cubicBezTo>
                    <a:pt x="3820" y="1439"/>
                    <a:pt x="3820" y="1439"/>
                    <a:pt x="3820" y="1439"/>
                  </a:cubicBezTo>
                  <a:cubicBezTo>
                    <a:pt x="3815" y="1443"/>
                    <a:pt x="3815" y="1449"/>
                    <a:pt x="3815" y="1454"/>
                  </a:cubicBezTo>
                  <a:cubicBezTo>
                    <a:pt x="3815" y="1469"/>
                    <a:pt x="3820" y="1475"/>
                    <a:pt x="3825" y="1485"/>
                  </a:cubicBezTo>
                  <a:lnTo>
                    <a:pt x="3578" y="1722"/>
                  </a:lnTo>
                  <a:close/>
                  <a:moveTo>
                    <a:pt x="3048" y="546"/>
                  </a:moveTo>
                  <a:cubicBezTo>
                    <a:pt x="3048" y="541"/>
                    <a:pt x="3048" y="536"/>
                    <a:pt x="3042" y="536"/>
                  </a:cubicBezTo>
                  <a:cubicBezTo>
                    <a:pt x="3441" y="252"/>
                    <a:pt x="3441" y="252"/>
                    <a:pt x="3441" y="252"/>
                  </a:cubicBezTo>
                  <a:cubicBezTo>
                    <a:pt x="3441" y="252"/>
                    <a:pt x="3441" y="252"/>
                    <a:pt x="3447" y="252"/>
                  </a:cubicBezTo>
                  <a:cubicBezTo>
                    <a:pt x="3447" y="252"/>
                    <a:pt x="3447" y="252"/>
                    <a:pt x="3447" y="252"/>
                  </a:cubicBezTo>
                  <a:cubicBezTo>
                    <a:pt x="3594" y="587"/>
                    <a:pt x="3594" y="587"/>
                    <a:pt x="3594" y="587"/>
                  </a:cubicBezTo>
                  <a:cubicBezTo>
                    <a:pt x="3594" y="587"/>
                    <a:pt x="3594" y="587"/>
                    <a:pt x="3589" y="587"/>
                  </a:cubicBezTo>
                  <a:lnTo>
                    <a:pt x="3048" y="546"/>
                  </a:lnTo>
                  <a:close/>
                  <a:moveTo>
                    <a:pt x="825" y="2934"/>
                  </a:moveTo>
                  <a:cubicBezTo>
                    <a:pt x="825" y="2939"/>
                    <a:pt x="825" y="2939"/>
                    <a:pt x="825" y="2945"/>
                  </a:cubicBezTo>
                  <a:cubicBezTo>
                    <a:pt x="825" y="2945"/>
                    <a:pt x="825" y="2945"/>
                    <a:pt x="825" y="2950"/>
                  </a:cubicBezTo>
                  <a:cubicBezTo>
                    <a:pt x="578" y="3027"/>
                    <a:pt x="578" y="3027"/>
                    <a:pt x="578" y="3027"/>
                  </a:cubicBezTo>
                  <a:cubicBezTo>
                    <a:pt x="572" y="3022"/>
                    <a:pt x="562" y="3012"/>
                    <a:pt x="551" y="3012"/>
                  </a:cubicBezTo>
                  <a:cubicBezTo>
                    <a:pt x="551" y="3012"/>
                    <a:pt x="551" y="3012"/>
                    <a:pt x="551" y="3012"/>
                  </a:cubicBezTo>
                  <a:cubicBezTo>
                    <a:pt x="515" y="2800"/>
                    <a:pt x="515" y="2800"/>
                    <a:pt x="515" y="2800"/>
                  </a:cubicBezTo>
                  <a:cubicBezTo>
                    <a:pt x="515" y="2800"/>
                    <a:pt x="515" y="2795"/>
                    <a:pt x="515" y="2795"/>
                  </a:cubicBezTo>
                  <a:lnTo>
                    <a:pt x="825" y="2934"/>
                  </a:lnTo>
                  <a:close/>
                  <a:moveTo>
                    <a:pt x="1697" y="3094"/>
                  </a:moveTo>
                  <a:cubicBezTo>
                    <a:pt x="1697" y="3094"/>
                    <a:pt x="1697" y="3094"/>
                    <a:pt x="1697" y="3094"/>
                  </a:cubicBezTo>
                  <a:cubicBezTo>
                    <a:pt x="1697" y="3099"/>
                    <a:pt x="1697" y="3099"/>
                    <a:pt x="1697" y="3099"/>
                  </a:cubicBezTo>
                  <a:cubicBezTo>
                    <a:pt x="1529" y="3311"/>
                    <a:pt x="1529" y="3311"/>
                    <a:pt x="1529" y="3311"/>
                  </a:cubicBezTo>
                  <a:cubicBezTo>
                    <a:pt x="1524" y="3306"/>
                    <a:pt x="1524" y="3306"/>
                    <a:pt x="1518" y="3306"/>
                  </a:cubicBezTo>
                  <a:cubicBezTo>
                    <a:pt x="1518" y="2986"/>
                    <a:pt x="1518" y="2986"/>
                    <a:pt x="1518" y="2986"/>
                  </a:cubicBezTo>
                  <a:cubicBezTo>
                    <a:pt x="1518" y="2986"/>
                    <a:pt x="1518" y="2981"/>
                    <a:pt x="1524" y="2981"/>
                  </a:cubicBezTo>
                  <a:lnTo>
                    <a:pt x="1697" y="3094"/>
                  </a:lnTo>
                  <a:close/>
                  <a:moveTo>
                    <a:pt x="1849" y="2403"/>
                  </a:moveTo>
                  <a:cubicBezTo>
                    <a:pt x="1918" y="2387"/>
                    <a:pt x="1918" y="2387"/>
                    <a:pt x="1918" y="2387"/>
                  </a:cubicBezTo>
                  <a:cubicBezTo>
                    <a:pt x="1918" y="2387"/>
                    <a:pt x="1923" y="2387"/>
                    <a:pt x="1923" y="2392"/>
                  </a:cubicBezTo>
                  <a:cubicBezTo>
                    <a:pt x="1970" y="2702"/>
                    <a:pt x="1970" y="2702"/>
                    <a:pt x="1970" y="2702"/>
                  </a:cubicBezTo>
                  <a:cubicBezTo>
                    <a:pt x="1844" y="2413"/>
                    <a:pt x="1844" y="2413"/>
                    <a:pt x="1844" y="2413"/>
                  </a:cubicBezTo>
                  <a:cubicBezTo>
                    <a:pt x="1849" y="2408"/>
                    <a:pt x="1849" y="2408"/>
                    <a:pt x="1849" y="2403"/>
                  </a:cubicBezTo>
                  <a:moveTo>
                    <a:pt x="1791" y="2217"/>
                  </a:moveTo>
                  <a:cubicBezTo>
                    <a:pt x="1907" y="2119"/>
                    <a:pt x="1907" y="2119"/>
                    <a:pt x="1907" y="2119"/>
                  </a:cubicBezTo>
                  <a:cubicBezTo>
                    <a:pt x="1907" y="2119"/>
                    <a:pt x="1907" y="2119"/>
                    <a:pt x="1907" y="2119"/>
                  </a:cubicBezTo>
                  <a:cubicBezTo>
                    <a:pt x="1923" y="2372"/>
                    <a:pt x="1923" y="2372"/>
                    <a:pt x="1923" y="2372"/>
                  </a:cubicBezTo>
                  <a:cubicBezTo>
                    <a:pt x="1791" y="2248"/>
                    <a:pt x="1791" y="2248"/>
                    <a:pt x="1791" y="2248"/>
                  </a:cubicBezTo>
                  <a:cubicBezTo>
                    <a:pt x="1791" y="2243"/>
                    <a:pt x="1797" y="2238"/>
                    <a:pt x="1797" y="2233"/>
                  </a:cubicBezTo>
                  <a:cubicBezTo>
                    <a:pt x="1797" y="2227"/>
                    <a:pt x="1797" y="2222"/>
                    <a:pt x="1791" y="2217"/>
                  </a:cubicBezTo>
                  <a:moveTo>
                    <a:pt x="2018" y="2186"/>
                  </a:moveTo>
                  <a:cubicBezTo>
                    <a:pt x="2018" y="2186"/>
                    <a:pt x="2023" y="2186"/>
                    <a:pt x="2028" y="2186"/>
                  </a:cubicBezTo>
                  <a:cubicBezTo>
                    <a:pt x="2312" y="2511"/>
                    <a:pt x="2312" y="2511"/>
                    <a:pt x="2312" y="2511"/>
                  </a:cubicBezTo>
                  <a:cubicBezTo>
                    <a:pt x="2312" y="2511"/>
                    <a:pt x="2312" y="2516"/>
                    <a:pt x="2306" y="2516"/>
                  </a:cubicBezTo>
                  <a:cubicBezTo>
                    <a:pt x="1939" y="2382"/>
                    <a:pt x="1939" y="2382"/>
                    <a:pt x="1939" y="2382"/>
                  </a:cubicBezTo>
                  <a:cubicBezTo>
                    <a:pt x="1939" y="2377"/>
                    <a:pt x="1933" y="2377"/>
                    <a:pt x="1933" y="2372"/>
                  </a:cubicBezTo>
                  <a:cubicBezTo>
                    <a:pt x="2012" y="2186"/>
                    <a:pt x="2012" y="2186"/>
                    <a:pt x="2012" y="2186"/>
                  </a:cubicBezTo>
                  <a:cubicBezTo>
                    <a:pt x="2012" y="2186"/>
                    <a:pt x="2012" y="2186"/>
                    <a:pt x="2018" y="2186"/>
                  </a:cubicBezTo>
                  <a:moveTo>
                    <a:pt x="2548" y="2908"/>
                  </a:moveTo>
                  <a:cubicBezTo>
                    <a:pt x="2548" y="2908"/>
                    <a:pt x="2548" y="2908"/>
                    <a:pt x="2548" y="2908"/>
                  </a:cubicBezTo>
                  <a:cubicBezTo>
                    <a:pt x="2301" y="3068"/>
                    <a:pt x="2301" y="3068"/>
                    <a:pt x="2301" y="3068"/>
                  </a:cubicBezTo>
                  <a:cubicBezTo>
                    <a:pt x="2296" y="3058"/>
                    <a:pt x="2285" y="3053"/>
                    <a:pt x="2275" y="3048"/>
                  </a:cubicBezTo>
                  <a:cubicBezTo>
                    <a:pt x="2280" y="2975"/>
                    <a:pt x="2280" y="2975"/>
                    <a:pt x="2280" y="2975"/>
                  </a:cubicBezTo>
                  <a:cubicBezTo>
                    <a:pt x="2285" y="2970"/>
                    <a:pt x="2285" y="2970"/>
                    <a:pt x="2285" y="2965"/>
                  </a:cubicBezTo>
                  <a:lnTo>
                    <a:pt x="2548" y="2908"/>
                  </a:lnTo>
                  <a:close/>
                  <a:moveTo>
                    <a:pt x="3079" y="3677"/>
                  </a:moveTo>
                  <a:cubicBezTo>
                    <a:pt x="3079" y="3682"/>
                    <a:pt x="3079" y="3687"/>
                    <a:pt x="3084" y="3692"/>
                  </a:cubicBezTo>
                  <a:cubicBezTo>
                    <a:pt x="2853" y="3821"/>
                    <a:pt x="2853" y="3821"/>
                    <a:pt x="2853" y="3821"/>
                  </a:cubicBezTo>
                  <a:cubicBezTo>
                    <a:pt x="2848" y="3811"/>
                    <a:pt x="2837" y="3811"/>
                    <a:pt x="2832" y="3811"/>
                  </a:cubicBezTo>
                  <a:cubicBezTo>
                    <a:pt x="2816" y="3682"/>
                    <a:pt x="2816" y="3682"/>
                    <a:pt x="2816" y="3682"/>
                  </a:cubicBezTo>
                  <a:cubicBezTo>
                    <a:pt x="2821" y="3682"/>
                    <a:pt x="2821" y="3677"/>
                    <a:pt x="2821" y="3677"/>
                  </a:cubicBezTo>
                  <a:lnTo>
                    <a:pt x="3079" y="3677"/>
                  </a:lnTo>
                  <a:close/>
                  <a:moveTo>
                    <a:pt x="3168" y="3852"/>
                  </a:moveTo>
                  <a:cubicBezTo>
                    <a:pt x="3142" y="3718"/>
                    <a:pt x="3142" y="3718"/>
                    <a:pt x="3142" y="3718"/>
                  </a:cubicBezTo>
                  <a:cubicBezTo>
                    <a:pt x="3163" y="3713"/>
                    <a:pt x="3174" y="3697"/>
                    <a:pt x="3179" y="3682"/>
                  </a:cubicBezTo>
                  <a:cubicBezTo>
                    <a:pt x="3584" y="3708"/>
                    <a:pt x="3584" y="3708"/>
                    <a:pt x="3584" y="3708"/>
                  </a:cubicBezTo>
                  <a:cubicBezTo>
                    <a:pt x="3174" y="3857"/>
                    <a:pt x="3174" y="3857"/>
                    <a:pt x="3174" y="3857"/>
                  </a:cubicBezTo>
                  <a:cubicBezTo>
                    <a:pt x="3174" y="3857"/>
                    <a:pt x="3168" y="3857"/>
                    <a:pt x="3168" y="3852"/>
                  </a:cubicBezTo>
                  <a:moveTo>
                    <a:pt x="3158" y="3863"/>
                  </a:moveTo>
                  <a:cubicBezTo>
                    <a:pt x="2858" y="3832"/>
                    <a:pt x="2858" y="3832"/>
                    <a:pt x="2858" y="3832"/>
                  </a:cubicBezTo>
                  <a:cubicBezTo>
                    <a:pt x="2858" y="3832"/>
                    <a:pt x="2853" y="3826"/>
                    <a:pt x="2853" y="3826"/>
                  </a:cubicBezTo>
                  <a:cubicBezTo>
                    <a:pt x="3090" y="3697"/>
                    <a:pt x="3090" y="3697"/>
                    <a:pt x="3090" y="3697"/>
                  </a:cubicBezTo>
                  <a:cubicBezTo>
                    <a:pt x="3095" y="3713"/>
                    <a:pt x="3110" y="3723"/>
                    <a:pt x="3126" y="3723"/>
                  </a:cubicBezTo>
                  <a:cubicBezTo>
                    <a:pt x="3131" y="3723"/>
                    <a:pt x="3131" y="3723"/>
                    <a:pt x="3131" y="3723"/>
                  </a:cubicBezTo>
                  <a:cubicBezTo>
                    <a:pt x="3158" y="3857"/>
                    <a:pt x="3158" y="3857"/>
                    <a:pt x="3158" y="3857"/>
                  </a:cubicBezTo>
                  <a:cubicBezTo>
                    <a:pt x="3158" y="3857"/>
                    <a:pt x="3158" y="3857"/>
                    <a:pt x="3158" y="3863"/>
                  </a:cubicBezTo>
                  <a:moveTo>
                    <a:pt x="2811" y="3816"/>
                  </a:moveTo>
                  <a:cubicBezTo>
                    <a:pt x="2469" y="3465"/>
                    <a:pt x="2469" y="3465"/>
                    <a:pt x="2469" y="3465"/>
                  </a:cubicBezTo>
                  <a:cubicBezTo>
                    <a:pt x="2800" y="3672"/>
                    <a:pt x="2800" y="3672"/>
                    <a:pt x="2800" y="3672"/>
                  </a:cubicBezTo>
                  <a:cubicBezTo>
                    <a:pt x="2800" y="3672"/>
                    <a:pt x="2800" y="3672"/>
                    <a:pt x="2800" y="3672"/>
                  </a:cubicBezTo>
                  <a:cubicBezTo>
                    <a:pt x="2800" y="3677"/>
                    <a:pt x="2806" y="3682"/>
                    <a:pt x="2811" y="3682"/>
                  </a:cubicBezTo>
                  <a:cubicBezTo>
                    <a:pt x="2821" y="3811"/>
                    <a:pt x="2821" y="3811"/>
                    <a:pt x="2821" y="3811"/>
                  </a:cubicBezTo>
                  <a:cubicBezTo>
                    <a:pt x="2816" y="3811"/>
                    <a:pt x="2816" y="3811"/>
                    <a:pt x="2811" y="3816"/>
                  </a:cubicBezTo>
                  <a:moveTo>
                    <a:pt x="2685" y="3476"/>
                  </a:moveTo>
                  <a:cubicBezTo>
                    <a:pt x="2685" y="3486"/>
                    <a:pt x="2695" y="3496"/>
                    <a:pt x="2711" y="3496"/>
                  </a:cubicBezTo>
                  <a:cubicBezTo>
                    <a:pt x="2716" y="3496"/>
                    <a:pt x="2716" y="3496"/>
                    <a:pt x="2716" y="3496"/>
                  </a:cubicBezTo>
                  <a:cubicBezTo>
                    <a:pt x="2800" y="3661"/>
                    <a:pt x="2800" y="3661"/>
                    <a:pt x="2800" y="3661"/>
                  </a:cubicBezTo>
                  <a:cubicBezTo>
                    <a:pt x="2469" y="3455"/>
                    <a:pt x="2469" y="3455"/>
                    <a:pt x="2469" y="3455"/>
                  </a:cubicBezTo>
                  <a:cubicBezTo>
                    <a:pt x="2469" y="3455"/>
                    <a:pt x="2469" y="3450"/>
                    <a:pt x="2469" y="3450"/>
                  </a:cubicBezTo>
                  <a:lnTo>
                    <a:pt x="2685" y="3476"/>
                  </a:lnTo>
                  <a:close/>
                  <a:moveTo>
                    <a:pt x="2811" y="3656"/>
                  </a:moveTo>
                  <a:cubicBezTo>
                    <a:pt x="2727" y="3491"/>
                    <a:pt x="2727" y="3491"/>
                    <a:pt x="2727" y="3491"/>
                  </a:cubicBezTo>
                  <a:cubicBezTo>
                    <a:pt x="2732" y="3486"/>
                    <a:pt x="2737" y="3481"/>
                    <a:pt x="2737" y="3471"/>
                  </a:cubicBezTo>
                  <a:cubicBezTo>
                    <a:pt x="2737" y="3465"/>
                    <a:pt x="2737" y="3455"/>
                    <a:pt x="2732" y="3450"/>
                  </a:cubicBezTo>
                  <a:cubicBezTo>
                    <a:pt x="2827" y="3326"/>
                    <a:pt x="2827" y="3326"/>
                    <a:pt x="2827" y="3326"/>
                  </a:cubicBezTo>
                  <a:cubicBezTo>
                    <a:pt x="2827" y="3326"/>
                    <a:pt x="2832" y="3326"/>
                    <a:pt x="2832" y="3326"/>
                  </a:cubicBezTo>
                  <a:lnTo>
                    <a:pt x="2811" y="3656"/>
                  </a:lnTo>
                  <a:close/>
                  <a:moveTo>
                    <a:pt x="2821" y="3321"/>
                  </a:moveTo>
                  <a:cubicBezTo>
                    <a:pt x="2727" y="3445"/>
                    <a:pt x="2727" y="3445"/>
                    <a:pt x="2727" y="3445"/>
                  </a:cubicBezTo>
                  <a:cubicBezTo>
                    <a:pt x="2722" y="3445"/>
                    <a:pt x="2716" y="3445"/>
                    <a:pt x="2711" y="3445"/>
                  </a:cubicBezTo>
                  <a:cubicBezTo>
                    <a:pt x="2706" y="3445"/>
                    <a:pt x="2695" y="3445"/>
                    <a:pt x="2690" y="3450"/>
                  </a:cubicBezTo>
                  <a:cubicBezTo>
                    <a:pt x="2306" y="3125"/>
                    <a:pt x="2306" y="3125"/>
                    <a:pt x="2306" y="3125"/>
                  </a:cubicBezTo>
                  <a:cubicBezTo>
                    <a:pt x="2306" y="3125"/>
                    <a:pt x="2306" y="3120"/>
                    <a:pt x="2306" y="3120"/>
                  </a:cubicBezTo>
                  <a:cubicBezTo>
                    <a:pt x="2811" y="3295"/>
                    <a:pt x="2811" y="3295"/>
                    <a:pt x="2811" y="3295"/>
                  </a:cubicBezTo>
                  <a:cubicBezTo>
                    <a:pt x="2811" y="3295"/>
                    <a:pt x="2811" y="3300"/>
                    <a:pt x="2811" y="3300"/>
                  </a:cubicBezTo>
                  <a:cubicBezTo>
                    <a:pt x="2811" y="3311"/>
                    <a:pt x="2816" y="3316"/>
                    <a:pt x="2821" y="3321"/>
                  </a:cubicBezTo>
                  <a:moveTo>
                    <a:pt x="2275" y="2955"/>
                  </a:moveTo>
                  <a:cubicBezTo>
                    <a:pt x="2270" y="2955"/>
                    <a:pt x="2270" y="2955"/>
                    <a:pt x="2270" y="2955"/>
                  </a:cubicBezTo>
                  <a:cubicBezTo>
                    <a:pt x="2112" y="2877"/>
                    <a:pt x="2112" y="2877"/>
                    <a:pt x="2112" y="2877"/>
                  </a:cubicBezTo>
                  <a:cubicBezTo>
                    <a:pt x="2117" y="2877"/>
                    <a:pt x="2117" y="2872"/>
                    <a:pt x="2117" y="2867"/>
                  </a:cubicBezTo>
                  <a:cubicBezTo>
                    <a:pt x="2117" y="2862"/>
                    <a:pt x="2112" y="2857"/>
                    <a:pt x="2107" y="2852"/>
                  </a:cubicBezTo>
                  <a:cubicBezTo>
                    <a:pt x="2322" y="2552"/>
                    <a:pt x="2322" y="2552"/>
                    <a:pt x="2322" y="2552"/>
                  </a:cubicBezTo>
                  <a:cubicBezTo>
                    <a:pt x="2322" y="2557"/>
                    <a:pt x="2322" y="2557"/>
                    <a:pt x="2328" y="2557"/>
                  </a:cubicBezTo>
                  <a:lnTo>
                    <a:pt x="2275" y="2955"/>
                  </a:lnTo>
                  <a:close/>
                  <a:moveTo>
                    <a:pt x="2012" y="3068"/>
                  </a:moveTo>
                  <a:cubicBezTo>
                    <a:pt x="1865" y="3079"/>
                    <a:pt x="1865" y="3079"/>
                    <a:pt x="1865" y="3079"/>
                  </a:cubicBezTo>
                  <a:cubicBezTo>
                    <a:pt x="1786" y="2831"/>
                    <a:pt x="1786" y="2831"/>
                    <a:pt x="1786" y="2831"/>
                  </a:cubicBezTo>
                  <a:cubicBezTo>
                    <a:pt x="1791" y="2831"/>
                    <a:pt x="1791" y="2826"/>
                    <a:pt x="1791" y="2826"/>
                  </a:cubicBezTo>
                  <a:cubicBezTo>
                    <a:pt x="2018" y="3053"/>
                    <a:pt x="2018" y="3053"/>
                    <a:pt x="2018" y="3053"/>
                  </a:cubicBezTo>
                  <a:cubicBezTo>
                    <a:pt x="2018" y="3058"/>
                    <a:pt x="2012" y="3063"/>
                    <a:pt x="2012" y="3068"/>
                  </a:cubicBezTo>
                  <a:moveTo>
                    <a:pt x="1802" y="2800"/>
                  </a:moveTo>
                  <a:cubicBezTo>
                    <a:pt x="1970" y="2743"/>
                    <a:pt x="1970" y="2743"/>
                    <a:pt x="1970" y="2743"/>
                  </a:cubicBezTo>
                  <a:cubicBezTo>
                    <a:pt x="1970" y="2743"/>
                    <a:pt x="1975" y="2743"/>
                    <a:pt x="1975" y="2749"/>
                  </a:cubicBezTo>
                  <a:cubicBezTo>
                    <a:pt x="1975" y="2749"/>
                    <a:pt x="1981" y="2743"/>
                    <a:pt x="1981" y="2743"/>
                  </a:cubicBezTo>
                  <a:cubicBezTo>
                    <a:pt x="2065" y="2852"/>
                    <a:pt x="2065" y="2852"/>
                    <a:pt x="2065" y="2852"/>
                  </a:cubicBezTo>
                  <a:cubicBezTo>
                    <a:pt x="2065" y="2852"/>
                    <a:pt x="2065" y="2857"/>
                    <a:pt x="2060" y="2862"/>
                  </a:cubicBezTo>
                  <a:cubicBezTo>
                    <a:pt x="1802" y="2805"/>
                    <a:pt x="1802" y="2805"/>
                    <a:pt x="1802" y="2805"/>
                  </a:cubicBezTo>
                  <a:cubicBezTo>
                    <a:pt x="1802" y="2805"/>
                    <a:pt x="1807" y="2805"/>
                    <a:pt x="1807" y="2805"/>
                  </a:cubicBezTo>
                  <a:cubicBezTo>
                    <a:pt x="1807" y="2805"/>
                    <a:pt x="1802" y="2800"/>
                    <a:pt x="1802" y="2800"/>
                  </a:cubicBezTo>
                  <a:moveTo>
                    <a:pt x="2312" y="2547"/>
                  </a:moveTo>
                  <a:cubicBezTo>
                    <a:pt x="2101" y="2847"/>
                    <a:pt x="2101" y="2847"/>
                    <a:pt x="2101" y="2847"/>
                  </a:cubicBezTo>
                  <a:cubicBezTo>
                    <a:pt x="2096" y="2847"/>
                    <a:pt x="2096" y="2841"/>
                    <a:pt x="2096" y="2841"/>
                  </a:cubicBezTo>
                  <a:cubicBezTo>
                    <a:pt x="2117" y="2594"/>
                    <a:pt x="2117" y="2594"/>
                    <a:pt x="2117" y="2594"/>
                  </a:cubicBezTo>
                  <a:cubicBezTo>
                    <a:pt x="2133" y="2589"/>
                    <a:pt x="2144" y="2578"/>
                    <a:pt x="2144" y="2568"/>
                  </a:cubicBezTo>
                  <a:cubicBezTo>
                    <a:pt x="2306" y="2537"/>
                    <a:pt x="2306" y="2537"/>
                    <a:pt x="2306" y="2537"/>
                  </a:cubicBezTo>
                  <a:cubicBezTo>
                    <a:pt x="2306" y="2542"/>
                    <a:pt x="2312" y="2547"/>
                    <a:pt x="2312" y="2547"/>
                  </a:cubicBezTo>
                  <a:moveTo>
                    <a:pt x="2144" y="2557"/>
                  </a:moveTo>
                  <a:cubicBezTo>
                    <a:pt x="2138" y="2547"/>
                    <a:pt x="2128" y="2537"/>
                    <a:pt x="2117" y="2537"/>
                  </a:cubicBezTo>
                  <a:cubicBezTo>
                    <a:pt x="2107" y="2537"/>
                    <a:pt x="2101" y="2542"/>
                    <a:pt x="2096" y="2542"/>
                  </a:cubicBezTo>
                  <a:cubicBezTo>
                    <a:pt x="1944" y="2392"/>
                    <a:pt x="1944" y="2392"/>
                    <a:pt x="1944" y="2392"/>
                  </a:cubicBezTo>
                  <a:cubicBezTo>
                    <a:pt x="2306" y="2527"/>
                    <a:pt x="2306" y="2527"/>
                    <a:pt x="2306" y="2527"/>
                  </a:cubicBezTo>
                  <a:cubicBezTo>
                    <a:pt x="2306" y="2527"/>
                    <a:pt x="2306" y="2527"/>
                    <a:pt x="2306" y="2532"/>
                  </a:cubicBezTo>
                  <a:cubicBezTo>
                    <a:pt x="2306" y="2532"/>
                    <a:pt x="2306" y="2532"/>
                    <a:pt x="2306" y="2532"/>
                  </a:cubicBezTo>
                  <a:lnTo>
                    <a:pt x="2144" y="2557"/>
                  </a:lnTo>
                  <a:close/>
                  <a:moveTo>
                    <a:pt x="2091" y="2552"/>
                  </a:moveTo>
                  <a:cubicBezTo>
                    <a:pt x="2091" y="2552"/>
                    <a:pt x="2086" y="2557"/>
                    <a:pt x="2086" y="2563"/>
                  </a:cubicBezTo>
                  <a:cubicBezTo>
                    <a:pt x="2086" y="2573"/>
                    <a:pt x="2091" y="2578"/>
                    <a:pt x="2096" y="2583"/>
                  </a:cubicBezTo>
                  <a:cubicBezTo>
                    <a:pt x="1981" y="2723"/>
                    <a:pt x="1981" y="2723"/>
                    <a:pt x="1981" y="2723"/>
                  </a:cubicBezTo>
                  <a:cubicBezTo>
                    <a:pt x="1981" y="2723"/>
                    <a:pt x="1981" y="2723"/>
                    <a:pt x="1981" y="2723"/>
                  </a:cubicBezTo>
                  <a:cubicBezTo>
                    <a:pt x="1933" y="2392"/>
                    <a:pt x="1933" y="2392"/>
                    <a:pt x="1933" y="2392"/>
                  </a:cubicBezTo>
                  <a:lnTo>
                    <a:pt x="2091" y="2552"/>
                  </a:lnTo>
                  <a:close/>
                  <a:moveTo>
                    <a:pt x="2075" y="2847"/>
                  </a:moveTo>
                  <a:cubicBezTo>
                    <a:pt x="1986" y="2738"/>
                    <a:pt x="1986" y="2738"/>
                    <a:pt x="1986" y="2738"/>
                  </a:cubicBezTo>
                  <a:cubicBezTo>
                    <a:pt x="1986" y="2738"/>
                    <a:pt x="1986" y="2738"/>
                    <a:pt x="1991" y="2738"/>
                  </a:cubicBezTo>
                  <a:cubicBezTo>
                    <a:pt x="1991" y="2733"/>
                    <a:pt x="1986" y="2733"/>
                    <a:pt x="1986" y="2728"/>
                  </a:cubicBezTo>
                  <a:cubicBezTo>
                    <a:pt x="2101" y="2589"/>
                    <a:pt x="2101" y="2589"/>
                    <a:pt x="2101" y="2589"/>
                  </a:cubicBezTo>
                  <a:cubicBezTo>
                    <a:pt x="2107" y="2589"/>
                    <a:pt x="2107" y="2589"/>
                    <a:pt x="2107" y="2589"/>
                  </a:cubicBezTo>
                  <a:cubicBezTo>
                    <a:pt x="2086" y="2841"/>
                    <a:pt x="2086" y="2841"/>
                    <a:pt x="2086" y="2841"/>
                  </a:cubicBezTo>
                  <a:cubicBezTo>
                    <a:pt x="2080" y="2841"/>
                    <a:pt x="2075" y="2841"/>
                    <a:pt x="2075" y="2847"/>
                  </a:cubicBezTo>
                  <a:moveTo>
                    <a:pt x="1970" y="2728"/>
                  </a:moveTo>
                  <a:cubicBezTo>
                    <a:pt x="1970" y="2728"/>
                    <a:pt x="1965" y="2733"/>
                    <a:pt x="1965" y="2733"/>
                  </a:cubicBezTo>
                  <a:cubicBezTo>
                    <a:pt x="1965" y="2733"/>
                    <a:pt x="1965" y="2733"/>
                    <a:pt x="1965" y="2733"/>
                  </a:cubicBezTo>
                  <a:cubicBezTo>
                    <a:pt x="1802" y="2795"/>
                    <a:pt x="1802" y="2795"/>
                    <a:pt x="1802" y="2795"/>
                  </a:cubicBezTo>
                  <a:cubicBezTo>
                    <a:pt x="1797" y="2785"/>
                    <a:pt x="1791" y="2779"/>
                    <a:pt x="1786" y="2779"/>
                  </a:cubicBezTo>
                  <a:cubicBezTo>
                    <a:pt x="1839" y="2418"/>
                    <a:pt x="1839" y="2418"/>
                    <a:pt x="1839" y="2418"/>
                  </a:cubicBezTo>
                  <a:lnTo>
                    <a:pt x="1970" y="2728"/>
                  </a:lnTo>
                  <a:close/>
                  <a:moveTo>
                    <a:pt x="1776" y="2831"/>
                  </a:moveTo>
                  <a:cubicBezTo>
                    <a:pt x="1776" y="2831"/>
                    <a:pt x="1781" y="2831"/>
                    <a:pt x="1781" y="2831"/>
                  </a:cubicBezTo>
                  <a:cubicBezTo>
                    <a:pt x="1855" y="3079"/>
                    <a:pt x="1855" y="3079"/>
                    <a:pt x="1855" y="3079"/>
                  </a:cubicBezTo>
                  <a:cubicBezTo>
                    <a:pt x="1718" y="3089"/>
                    <a:pt x="1718" y="3089"/>
                    <a:pt x="1718" y="3089"/>
                  </a:cubicBezTo>
                  <a:cubicBezTo>
                    <a:pt x="1718" y="3089"/>
                    <a:pt x="1713" y="3089"/>
                    <a:pt x="1713" y="3089"/>
                  </a:cubicBezTo>
                  <a:cubicBezTo>
                    <a:pt x="1776" y="2831"/>
                    <a:pt x="1776" y="2831"/>
                    <a:pt x="1776" y="2831"/>
                  </a:cubicBezTo>
                  <a:cubicBezTo>
                    <a:pt x="1776" y="2831"/>
                    <a:pt x="1776" y="2831"/>
                    <a:pt x="1776" y="2831"/>
                  </a:cubicBezTo>
                  <a:moveTo>
                    <a:pt x="1303" y="773"/>
                  </a:moveTo>
                  <a:cubicBezTo>
                    <a:pt x="1303" y="773"/>
                    <a:pt x="1303" y="773"/>
                    <a:pt x="1303" y="773"/>
                  </a:cubicBezTo>
                  <a:cubicBezTo>
                    <a:pt x="1303" y="763"/>
                    <a:pt x="1298" y="758"/>
                    <a:pt x="1292" y="752"/>
                  </a:cubicBezTo>
                  <a:cubicBezTo>
                    <a:pt x="1471" y="541"/>
                    <a:pt x="1471" y="541"/>
                    <a:pt x="1471" y="541"/>
                  </a:cubicBezTo>
                  <a:cubicBezTo>
                    <a:pt x="1476" y="546"/>
                    <a:pt x="1481" y="546"/>
                    <a:pt x="1487" y="546"/>
                  </a:cubicBezTo>
                  <a:cubicBezTo>
                    <a:pt x="1508" y="814"/>
                    <a:pt x="1508" y="814"/>
                    <a:pt x="1508" y="814"/>
                  </a:cubicBezTo>
                  <a:cubicBezTo>
                    <a:pt x="1508" y="814"/>
                    <a:pt x="1502" y="820"/>
                    <a:pt x="1502" y="820"/>
                  </a:cubicBezTo>
                  <a:lnTo>
                    <a:pt x="1303" y="773"/>
                  </a:lnTo>
                  <a:close/>
                  <a:moveTo>
                    <a:pt x="1513" y="521"/>
                  </a:moveTo>
                  <a:cubicBezTo>
                    <a:pt x="1513" y="521"/>
                    <a:pt x="1513" y="521"/>
                    <a:pt x="1513" y="521"/>
                  </a:cubicBezTo>
                  <a:cubicBezTo>
                    <a:pt x="1671" y="484"/>
                    <a:pt x="1671" y="484"/>
                    <a:pt x="1671" y="484"/>
                  </a:cubicBezTo>
                  <a:cubicBezTo>
                    <a:pt x="1671" y="484"/>
                    <a:pt x="1671" y="484"/>
                    <a:pt x="1676" y="484"/>
                  </a:cubicBezTo>
                  <a:cubicBezTo>
                    <a:pt x="1518" y="809"/>
                    <a:pt x="1518" y="809"/>
                    <a:pt x="1518" y="809"/>
                  </a:cubicBezTo>
                  <a:cubicBezTo>
                    <a:pt x="1492" y="546"/>
                    <a:pt x="1492" y="546"/>
                    <a:pt x="1492" y="546"/>
                  </a:cubicBezTo>
                  <a:cubicBezTo>
                    <a:pt x="1508" y="541"/>
                    <a:pt x="1513" y="531"/>
                    <a:pt x="1513" y="521"/>
                  </a:cubicBezTo>
                  <a:moveTo>
                    <a:pt x="2107" y="92"/>
                  </a:moveTo>
                  <a:cubicBezTo>
                    <a:pt x="2107" y="92"/>
                    <a:pt x="2107" y="92"/>
                    <a:pt x="2107" y="92"/>
                  </a:cubicBezTo>
                  <a:cubicBezTo>
                    <a:pt x="2149" y="190"/>
                    <a:pt x="2149" y="190"/>
                    <a:pt x="2149" y="190"/>
                  </a:cubicBezTo>
                  <a:cubicBezTo>
                    <a:pt x="2144" y="195"/>
                    <a:pt x="2138" y="201"/>
                    <a:pt x="2138" y="211"/>
                  </a:cubicBezTo>
                  <a:cubicBezTo>
                    <a:pt x="1886" y="221"/>
                    <a:pt x="1886" y="221"/>
                    <a:pt x="1886" y="221"/>
                  </a:cubicBezTo>
                  <a:cubicBezTo>
                    <a:pt x="2101" y="87"/>
                    <a:pt x="2101" y="87"/>
                    <a:pt x="2101" y="87"/>
                  </a:cubicBezTo>
                  <a:cubicBezTo>
                    <a:pt x="2101" y="87"/>
                    <a:pt x="2107" y="92"/>
                    <a:pt x="2107" y="92"/>
                  </a:cubicBezTo>
                  <a:moveTo>
                    <a:pt x="2191" y="206"/>
                  </a:moveTo>
                  <a:cubicBezTo>
                    <a:pt x="2191" y="195"/>
                    <a:pt x="2180" y="185"/>
                    <a:pt x="2165" y="185"/>
                  </a:cubicBezTo>
                  <a:cubicBezTo>
                    <a:pt x="2165" y="185"/>
                    <a:pt x="2159" y="185"/>
                    <a:pt x="2159" y="185"/>
                  </a:cubicBezTo>
                  <a:cubicBezTo>
                    <a:pt x="2117" y="87"/>
                    <a:pt x="2117" y="87"/>
                    <a:pt x="2117" y="87"/>
                  </a:cubicBezTo>
                  <a:cubicBezTo>
                    <a:pt x="2380" y="201"/>
                    <a:pt x="2380" y="201"/>
                    <a:pt x="2380" y="201"/>
                  </a:cubicBezTo>
                  <a:lnTo>
                    <a:pt x="2191" y="206"/>
                  </a:lnTo>
                  <a:close/>
                  <a:moveTo>
                    <a:pt x="2133" y="495"/>
                  </a:moveTo>
                  <a:cubicBezTo>
                    <a:pt x="2122" y="495"/>
                    <a:pt x="2117" y="500"/>
                    <a:pt x="2112" y="510"/>
                  </a:cubicBezTo>
                  <a:cubicBezTo>
                    <a:pt x="1886" y="443"/>
                    <a:pt x="1886" y="443"/>
                    <a:pt x="1886" y="443"/>
                  </a:cubicBezTo>
                  <a:cubicBezTo>
                    <a:pt x="1886" y="438"/>
                    <a:pt x="1886" y="438"/>
                    <a:pt x="1886" y="433"/>
                  </a:cubicBezTo>
                  <a:cubicBezTo>
                    <a:pt x="2144" y="232"/>
                    <a:pt x="2144" y="232"/>
                    <a:pt x="2144" y="232"/>
                  </a:cubicBezTo>
                  <a:cubicBezTo>
                    <a:pt x="2149" y="237"/>
                    <a:pt x="2154" y="237"/>
                    <a:pt x="2159" y="242"/>
                  </a:cubicBezTo>
                  <a:lnTo>
                    <a:pt x="2133" y="495"/>
                  </a:lnTo>
                  <a:close/>
                  <a:moveTo>
                    <a:pt x="1881" y="227"/>
                  </a:moveTo>
                  <a:cubicBezTo>
                    <a:pt x="2138" y="216"/>
                    <a:pt x="2138" y="216"/>
                    <a:pt x="2138" y="216"/>
                  </a:cubicBezTo>
                  <a:cubicBezTo>
                    <a:pt x="2138" y="221"/>
                    <a:pt x="2138" y="221"/>
                    <a:pt x="2138" y="227"/>
                  </a:cubicBezTo>
                  <a:cubicBezTo>
                    <a:pt x="1881" y="427"/>
                    <a:pt x="1881" y="427"/>
                    <a:pt x="1881" y="427"/>
                  </a:cubicBezTo>
                  <a:cubicBezTo>
                    <a:pt x="1875" y="422"/>
                    <a:pt x="1875" y="422"/>
                    <a:pt x="1870" y="422"/>
                  </a:cubicBezTo>
                  <a:cubicBezTo>
                    <a:pt x="1875" y="232"/>
                    <a:pt x="1875" y="232"/>
                    <a:pt x="1875" y="232"/>
                  </a:cubicBezTo>
                  <a:cubicBezTo>
                    <a:pt x="1875" y="232"/>
                    <a:pt x="1881" y="232"/>
                    <a:pt x="1881" y="227"/>
                  </a:cubicBezTo>
                  <a:moveTo>
                    <a:pt x="1865" y="422"/>
                  </a:moveTo>
                  <a:cubicBezTo>
                    <a:pt x="1855" y="422"/>
                    <a:pt x="1849" y="433"/>
                    <a:pt x="1849" y="438"/>
                  </a:cubicBezTo>
                  <a:cubicBezTo>
                    <a:pt x="1849" y="438"/>
                    <a:pt x="1849" y="438"/>
                    <a:pt x="1849" y="443"/>
                  </a:cubicBezTo>
                  <a:cubicBezTo>
                    <a:pt x="1702" y="469"/>
                    <a:pt x="1702" y="469"/>
                    <a:pt x="1702" y="469"/>
                  </a:cubicBezTo>
                  <a:cubicBezTo>
                    <a:pt x="1697" y="469"/>
                    <a:pt x="1697" y="464"/>
                    <a:pt x="1697" y="464"/>
                  </a:cubicBezTo>
                  <a:cubicBezTo>
                    <a:pt x="1865" y="237"/>
                    <a:pt x="1865" y="237"/>
                    <a:pt x="1865" y="237"/>
                  </a:cubicBezTo>
                  <a:lnTo>
                    <a:pt x="1865" y="422"/>
                  </a:lnTo>
                  <a:close/>
                  <a:moveTo>
                    <a:pt x="1508" y="840"/>
                  </a:moveTo>
                  <a:cubicBezTo>
                    <a:pt x="1508" y="840"/>
                    <a:pt x="1508" y="840"/>
                    <a:pt x="1508" y="840"/>
                  </a:cubicBezTo>
                  <a:cubicBezTo>
                    <a:pt x="1408" y="1145"/>
                    <a:pt x="1408" y="1145"/>
                    <a:pt x="1408" y="1145"/>
                  </a:cubicBezTo>
                  <a:cubicBezTo>
                    <a:pt x="1402" y="1145"/>
                    <a:pt x="1397" y="1150"/>
                    <a:pt x="1397" y="1155"/>
                  </a:cubicBezTo>
                  <a:cubicBezTo>
                    <a:pt x="1124" y="1119"/>
                    <a:pt x="1124" y="1119"/>
                    <a:pt x="1124" y="1119"/>
                  </a:cubicBezTo>
                  <a:cubicBezTo>
                    <a:pt x="1124" y="1119"/>
                    <a:pt x="1124" y="1113"/>
                    <a:pt x="1124" y="1108"/>
                  </a:cubicBezTo>
                  <a:lnTo>
                    <a:pt x="1508" y="840"/>
                  </a:lnTo>
                  <a:close/>
                  <a:moveTo>
                    <a:pt x="1103" y="1150"/>
                  </a:moveTo>
                  <a:cubicBezTo>
                    <a:pt x="1114" y="1150"/>
                    <a:pt x="1124" y="1139"/>
                    <a:pt x="1124" y="1129"/>
                  </a:cubicBezTo>
                  <a:cubicBezTo>
                    <a:pt x="1392" y="1160"/>
                    <a:pt x="1392" y="1160"/>
                    <a:pt x="1392" y="1160"/>
                  </a:cubicBezTo>
                  <a:cubicBezTo>
                    <a:pt x="1392" y="1165"/>
                    <a:pt x="1397" y="1165"/>
                    <a:pt x="1397" y="1165"/>
                  </a:cubicBezTo>
                  <a:cubicBezTo>
                    <a:pt x="1087" y="1423"/>
                    <a:pt x="1087" y="1423"/>
                    <a:pt x="1087" y="1423"/>
                  </a:cubicBezTo>
                  <a:cubicBezTo>
                    <a:pt x="1087" y="1423"/>
                    <a:pt x="1082" y="1418"/>
                    <a:pt x="1077" y="1418"/>
                  </a:cubicBezTo>
                  <a:lnTo>
                    <a:pt x="1103" y="1150"/>
                  </a:lnTo>
                  <a:close/>
                  <a:moveTo>
                    <a:pt x="1045" y="1443"/>
                  </a:moveTo>
                  <a:cubicBezTo>
                    <a:pt x="651" y="1526"/>
                    <a:pt x="651" y="1526"/>
                    <a:pt x="651" y="1526"/>
                  </a:cubicBezTo>
                  <a:cubicBezTo>
                    <a:pt x="651" y="1521"/>
                    <a:pt x="646" y="1516"/>
                    <a:pt x="641" y="1516"/>
                  </a:cubicBezTo>
                  <a:cubicBezTo>
                    <a:pt x="793" y="1242"/>
                    <a:pt x="793" y="1242"/>
                    <a:pt x="793" y="1242"/>
                  </a:cubicBezTo>
                  <a:cubicBezTo>
                    <a:pt x="793" y="1242"/>
                    <a:pt x="793" y="1242"/>
                    <a:pt x="793" y="1242"/>
                  </a:cubicBezTo>
                  <a:cubicBezTo>
                    <a:pt x="793" y="1242"/>
                    <a:pt x="798" y="1242"/>
                    <a:pt x="798" y="1237"/>
                  </a:cubicBezTo>
                  <a:cubicBezTo>
                    <a:pt x="1045" y="1433"/>
                    <a:pt x="1045" y="1433"/>
                    <a:pt x="1045" y="1433"/>
                  </a:cubicBezTo>
                  <a:cubicBezTo>
                    <a:pt x="1045" y="1433"/>
                    <a:pt x="1045" y="1439"/>
                    <a:pt x="1045" y="1443"/>
                  </a:cubicBezTo>
                  <a:cubicBezTo>
                    <a:pt x="1045" y="1443"/>
                    <a:pt x="1045" y="1443"/>
                    <a:pt x="1045" y="1443"/>
                  </a:cubicBezTo>
                  <a:moveTo>
                    <a:pt x="257" y="2042"/>
                  </a:moveTo>
                  <a:cubicBezTo>
                    <a:pt x="257" y="2037"/>
                    <a:pt x="252" y="2037"/>
                    <a:pt x="246" y="2037"/>
                  </a:cubicBezTo>
                  <a:cubicBezTo>
                    <a:pt x="246" y="1753"/>
                    <a:pt x="246" y="1753"/>
                    <a:pt x="246" y="1753"/>
                  </a:cubicBezTo>
                  <a:cubicBezTo>
                    <a:pt x="257" y="1753"/>
                    <a:pt x="262" y="1748"/>
                    <a:pt x="268" y="1743"/>
                  </a:cubicBezTo>
                  <a:cubicBezTo>
                    <a:pt x="446" y="1810"/>
                    <a:pt x="446" y="1810"/>
                    <a:pt x="446" y="1810"/>
                  </a:cubicBezTo>
                  <a:cubicBezTo>
                    <a:pt x="446" y="1810"/>
                    <a:pt x="446" y="1810"/>
                    <a:pt x="446" y="1810"/>
                  </a:cubicBezTo>
                  <a:cubicBezTo>
                    <a:pt x="446" y="1815"/>
                    <a:pt x="451" y="1820"/>
                    <a:pt x="451" y="1825"/>
                  </a:cubicBezTo>
                  <a:lnTo>
                    <a:pt x="257" y="2042"/>
                  </a:lnTo>
                  <a:close/>
                  <a:moveTo>
                    <a:pt x="472" y="1794"/>
                  </a:moveTo>
                  <a:cubicBezTo>
                    <a:pt x="462" y="1794"/>
                    <a:pt x="457" y="1800"/>
                    <a:pt x="451" y="1805"/>
                  </a:cubicBezTo>
                  <a:cubicBezTo>
                    <a:pt x="273" y="1732"/>
                    <a:pt x="273" y="1732"/>
                    <a:pt x="273" y="1732"/>
                  </a:cubicBezTo>
                  <a:cubicBezTo>
                    <a:pt x="273" y="1732"/>
                    <a:pt x="273" y="1727"/>
                    <a:pt x="273" y="1727"/>
                  </a:cubicBezTo>
                  <a:cubicBezTo>
                    <a:pt x="273" y="1722"/>
                    <a:pt x="273" y="1722"/>
                    <a:pt x="273" y="1717"/>
                  </a:cubicBezTo>
                  <a:cubicBezTo>
                    <a:pt x="604" y="1552"/>
                    <a:pt x="604" y="1552"/>
                    <a:pt x="604" y="1552"/>
                  </a:cubicBezTo>
                  <a:cubicBezTo>
                    <a:pt x="604" y="1552"/>
                    <a:pt x="609" y="1557"/>
                    <a:pt x="609" y="1557"/>
                  </a:cubicBezTo>
                  <a:cubicBezTo>
                    <a:pt x="472" y="1794"/>
                    <a:pt x="472" y="1794"/>
                    <a:pt x="472" y="1794"/>
                  </a:cubicBezTo>
                  <a:cubicBezTo>
                    <a:pt x="472" y="1794"/>
                    <a:pt x="472" y="1794"/>
                    <a:pt x="472" y="1794"/>
                  </a:cubicBezTo>
                  <a:moveTo>
                    <a:pt x="635" y="1511"/>
                  </a:moveTo>
                  <a:cubicBezTo>
                    <a:pt x="635" y="1511"/>
                    <a:pt x="630" y="1505"/>
                    <a:pt x="625" y="1505"/>
                  </a:cubicBezTo>
                  <a:cubicBezTo>
                    <a:pt x="609" y="1505"/>
                    <a:pt x="599" y="1521"/>
                    <a:pt x="599" y="1537"/>
                  </a:cubicBezTo>
                  <a:cubicBezTo>
                    <a:pt x="599" y="1537"/>
                    <a:pt x="599" y="1542"/>
                    <a:pt x="599" y="1542"/>
                  </a:cubicBezTo>
                  <a:cubicBezTo>
                    <a:pt x="273" y="1712"/>
                    <a:pt x="273" y="1712"/>
                    <a:pt x="273" y="1712"/>
                  </a:cubicBezTo>
                  <a:cubicBezTo>
                    <a:pt x="777" y="1248"/>
                    <a:pt x="777" y="1248"/>
                    <a:pt x="777" y="1248"/>
                  </a:cubicBezTo>
                  <a:lnTo>
                    <a:pt x="635" y="1511"/>
                  </a:lnTo>
                  <a:close/>
                  <a:moveTo>
                    <a:pt x="231" y="2088"/>
                  </a:moveTo>
                  <a:cubicBezTo>
                    <a:pt x="236" y="2088"/>
                    <a:pt x="241" y="2088"/>
                    <a:pt x="246" y="2088"/>
                  </a:cubicBezTo>
                  <a:cubicBezTo>
                    <a:pt x="257" y="2088"/>
                    <a:pt x="262" y="2083"/>
                    <a:pt x="268" y="2078"/>
                  </a:cubicBezTo>
                  <a:cubicBezTo>
                    <a:pt x="467" y="2166"/>
                    <a:pt x="467" y="2166"/>
                    <a:pt x="467" y="2166"/>
                  </a:cubicBezTo>
                  <a:cubicBezTo>
                    <a:pt x="467" y="2166"/>
                    <a:pt x="467" y="2171"/>
                    <a:pt x="467" y="2171"/>
                  </a:cubicBezTo>
                  <a:cubicBezTo>
                    <a:pt x="467" y="2176"/>
                    <a:pt x="467" y="2176"/>
                    <a:pt x="467" y="2176"/>
                  </a:cubicBezTo>
                  <a:cubicBezTo>
                    <a:pt x="52" y="2336"/>
                    <a:pt x="52" y="2336"/>
                    <a:pt x="52" y="2336"/>
                  </a:cubicBezTo>
                  <a:cubicBezTo>
                    <a:pt x="52" y="2336"/>
                    <a:pt x="47" y="2331"/>
                    <a:pt x="47" y="2331"/>
                  </a:cubicBezTo>
                  <a:lnTo>
                    <a:pt x="231" y="2088"/>
                  </a:lnTo>
                  <a:close/>
                  <a:moveTo>
                    <a:pt x="52" y="2341"/>
                  </a:moveTo>
                  <a:cubicBezTo>
                    <a:pt x="472" y="2186"/>
                    <a:pt x="472" y="2186"/>
                    <a:pt x="472" y="2186"/>
                  </a:cubicBezTo>
                  <a:cubicBezTo>
                    <a:pt x="472" y="2192"/>
                    <a:pt x="478" y="2192"/>
                    <a:pt x="483" y="2197"/>
                  </a:cubicBezTo>
                  <a:cubicBezTo>
                    <a:pt x="325" y="2583"/>
                    <a:pt x="325" y="2583"/>
                    <a:pt x="325" y="2583"/>
                  </a:cubicBezTo>
                  <a:cubicBezTo>
                    <a:pt x="325" y="2583"/>
                    <a:pt x="320" y="2583"/>
                    <a:pt x="320" y="2583"/>
                  </a:cubicBezTo>
                  <a:cubicBezTo>
                    <a:pt x="315" y="2583"/>
                    <a:pt x="310" y="2583"/>
                    <a:pt x="304" y="2589"/>
                  </a:cubicBezTo>
                  <a:cubicBezTo>
                    <a:pt x="52" y="2362"/>
                    <a:pt x="52" y="2362"/>
                    <a:pt x="52" y="2362"/>
                  </a:cubicBezTo>
                  <a:cubicBezTo>
                    <a:pt x="52" y="2362"/>
                    <a:pt x="57" y="2357"/>
                    <a:pt x="57" y="2351"/>
                  </a:cubicBezTo>
                  <a:cubicBezTo>
                    <a:pt x="57" y="2346"/>
                    <a:pt x="57" y="2346"/>
                    <a:pt x="52" y="2341"/>
                  </a:cubicBezTo>
                  <a:moveTo>
                    <a:pt x="504" y="2485"/>
                  </a:moveTo>
                  <a:cubicBezTo>
                    <a:pt x="504" y="2485"/>
                    <a:pt x="504" y="2485"/>
                    <a:pt x="504" y="2485"/>
                  </a:cubicBezTo>
                  <a:cubicBezTo>
                    <a:pt x="504" y="2779"/>
                    <a:pt x="504" y="2779"/>
                    <a:pt x="504" y="2779"/>
                  </a:cubicBezTo>
                  <a:cubicBezTo>
                    <a:pt x="504" y="2779"/>
                    <a:pt x="504" y="2779"/>
                    <a:pt x="504" y="2779"/>
                  </a:cubicBezTo>
                  <a:cubicBezTo>
                    <a:pt x="341" y="2630"/>
                    <a:pt x="341" y="2630"/>
                    <a:pt x="341" y="2630"/>
                  </a:cubicBezTo>
                  <a:cubicBezTo>
                    <a:pt x="346" y="2625"/>
                    <a:pt x="346" y="2620"/>
                    <a:pt x="346" y="2609"/>
                  </a:cubicBezTo>
                  <a:cubicBezTo>
                    <a:pt x="346" y="2609"/>
                    <a:pt x="346" y="2604"/>
                    <a:pt x="346" y="2599"/>
                  </a:cubicBezTo>
                  <a:lnTo>
                    <a:pt x="504" y="2485"/>
                  </a:lnTo>
                  <a:close/>
                  <a:moveTo>
                    <a:pt x="320" y="2635"/>
                  </a:moveTo>
                  <a:cubicBezTo>
                    <a:pt x="325" y="2635"/>
                    <a:pt x="330" y="2635"/>
                    <a:pt x="336" y="2635"/>
                  </a:cubicBezTo>
                  <a:cubicBezTo>
                    <a:pt x="499" y="2785"/>
                    <a:pt x="499" y="2785"/>
                    <a:pt x="499" y="2785"/>
                  </a:cubicBezTo>
                  <a:cubicBezTo>
                    <a:pt x="499" y="2785"/>
                    <a:pt x="499" y="2785"/>
                    <a:pt x="499" y="2785"/>
                  </a:cubicBezTo>
                  <a:cubicBezTo>
                    <a:pt x="157" y="2810"/>
                    <a:pt x="157" y="2810"/>
                    <a:pt x="157" y="2810"/>
                  </a:cubicBezTo>
                  <a:cubicBezTo>
                    <a:pt x="157" y="2810"/>
                    <a:pt x="157" y="2810"/>
                    <a:pt x="157" y="2810"/>
                  </a:cubicBezTo>
                  <a:cubicBezTo>
                    <a:pt x="310" y="2635"/>
                    <a:pt x="310" y="2635"/>
                    <a:pt x="310" y="2635"/>
                  </a:cubicBezTo>
                  <a:cubicBezTo>
                    <a:pt x="315" y="2635"/>
                    <a:pt x="315" y="2635"/>
                    <a:pt x="320" y="2635"/>
                  </a:cubicBezTo>
                  <a:moveTo>
                    <a:pt x="499" y="2795"/>
                  </a:moveTo>
                  <a:cubicBezTo>
                    <a:pt x="499" y="2795"/>
                    <a:pt x="504" y="2800"/>
                    <a:pt x="504" y="2800"/>
                  </a:cubicBezTo>
                  <a:cubicBezTo>
                    <a:pt x="546" y="3017"/>
                    <a:pt x="546" y="3017"/>
                    <a:pt x="546" y="3017"/>
                  </a:cubicBezTo>
                  <a:cubicBezTo>
                    <a:pt x="541" y="3017"/>
                    <a:pt x="535" y="3022"/>
                    <a:pt x="530" y="3027"/>
                  </a:cubicBezTo>
                  <a:cubicBezTo>
                    <a:pt x="162" y="2821"/>
                    <a:pt x="162" y="2821"/>
                    <a:pt x="162" y="2821"/>
                  </a:cubicBezTo>
                  <a:lnTo>
                    <a:pt x="499" y="2795"/>
                  </a:lnTo>
                  <a:close/>
                  <a:moveTo>
                    <a:pt x="578" y="3037"/>
                  </a:moveTo>
                  <a:cubicBezTo>
                    <a:pt x="830" y="2955"/>
                    <a:pt x="830" y="2955"/>
                    <a:pt x="830" y="2955"/>
                  </a:cubicBezTo>
                  <a:cubicBezTo>
                    <a:pt x="830" y="2965"/>
                    <a:pt x="840" y="2970"/>
                    <a:pt x="845" y="2970"/>
                  </a:cubicBezTo>
                  <a:cubicBezTo>
                    <a:pt x="825" y="3362"/>
                    <a:pt x="825" y="3362"/>
                    <a:pt x="825" y="3362"/>
                  </a:cubicBezTo>
                  <a:cubicBezTo>
                    <a:pt x="819" y="3362"/>
                    <a:pt x="814" y="3362"/>
                    <a:pt x="809" y="3362"/>
                  </a:cubicBezTo>
                  <a:cubicBezTo>
                    <a:pt x="572" y="3058"/>
                    <a:pt x="572" y="3058"/>
                    <a:pt x="572" y="3058"/>
                  </a:cubicBezTo>
                  <a:cubicBezTo>
                    <a:pt x="578" y="3053"/>
                    <a:pt x="583" y="3048"/>
                    <a:pt x="583" y="3042"/>
                  </a:cubicBezTo>
                  <a:cubicBezTo>
                    <a:pt x="583" y="3037"/>
                    <a:pt x="578" y="3037"/>
                    <a:pt x="578" y="3037"/>
                  </a:cubicBezTo>
                  <a:moveTo>
                    <a:pt x="1050" y="3378"/>
                  </a:moveTo>
                  <a:cubicBezTo>
                    <a:pt x="1050" y="3378"/>
                    <a:pt x="1056" y="3383"/>
                    <a:pt x="1061" y="3383"/>
                  </a:cubicBezTo>
                  <a:cubicBezTo>
                    <a:pt x="1066" y="3383"/>
                    <a:pt x="1071" y="3378"/>
                    <a:pt x="1071" y="3373"/>
                  </a:cubicBezTo>
                  <a:cubicBezTo>
                    <a:pt x="1224" y="3352"/>
                    <a:pt x="1224" y="3352"/>
                    <a:pt x="1224" y="3352"/>
                  </a:cubicBezTo>
                  <a:cubicBezTo>
                    <a:pt x="1229" y="3378"/>
                    <a:pt x="1250" y="3393"/>
                    <a:pt x="1276" y="3393"/>
                  </a:cubicBezTo>
                  <a:cubicBezTo>
                    <a:pt x="1287" y="3393"/>
                    <a:pt x="1292" y="3388"/>
                    <a:pt x="1303" y="3383"/>
                  </a:cubicBezTo>
                  <a:cubicBezTo>
                    <a:pt x="1392" y="3502"/>
                    <a:pt x="1392" y="3502"/>
                    <a:pt x="1392" y="3502"/>
                  </a:cubicBezTo>
                  <a:cubicBezTo>
                    <a:pt x="856" y="3388"/>
                    <a:pt x="856" y="3388"/>
                    <a:pt x="856" y="3388"/>
                  </a:cubicBezTo>
                  <a:lnTo>
                    <a:pt x="1050" y="3378"/>
                  </a:lnTo>
                  <a:close/>
                  <a:moveTo>
                    <a:pt x="1487" y="3336"/>
                  </a:moveTo>
                  <a:cubicBezTo>
                    <a:pt x="1487" y="3347"/>
                    <a:pt x="1492" y="3352"/>
                    <a:pt x="1497" y="3352"/>
                  </a:cubicBezTo>
                  <a:cubicBezTo>
                    <a:pt x="1408" y="3496"/>
                    <a:pt x="1408" y="3496"/>
                    <a:pt x="1408" y="3496"/>
                  </a:cubicBezTo>
                  <a:cubicBezTo>
                    <a:pt x="1408" y="3496"/>
                    <a:pt x="1408" y="3496"/>
                    <a:pt x="1408" y="3496"/>
                  </a:cubicBezTo>
                  <a:cubicBezTo>
                    <a:pt x="1402" y="3496"/>
                    <a:pt x="1402" y="3496"/>
                    <a:pt x="1402" y="3496"/>
                  </a:cubicBezTo>
                  <a:cubicBezTo>
                    <a:pt x="1308" y="3378"/>
                    <a:pt x="1308" y="3378"/>
                    <a:pt x="1308" y="3378"/>
                  </a:cubicBezTo>
                  <a:cubicBezTo>
                    <a:pt x="1319" y="3373"/>
                    <a:pt x="1324" y="3357"/>
                    <a:pt x="1324" y="3347"/>
                  </a:cubicBezTo>
                  <a:lnTo>
                    <a:pt x="1487" y="3336"/>
                  </a:lnTo>
                  <a:close/>
                  <a:moveTo>
                    <a:pt x="1718" y="3269"/>
                  </a:moveTo>
                  <a:cubicBezTo>
                    <a:pt x="1418" y="3491"/>
                    <a:pt x="1418" y="3491"/>
                    <a:pt x="1418" y="3491"/>
                  </a:cubicBezTo>
                  <a:cubicBezTo>
                    <a:pt x="1502" y="3357"/>
                    <a:pt x="1502" y="3357"/>
                    <a:pt x="1502" y="3357"/>
                  </a:cubicBezTo>
                  <a:cubicBezTo>
                    <a:pt x="1508" y="3357"/>
                    <a:pt x="1513" y="3362"/>
                    <a:pt x="1513" y="3362"/>
                  </a:cubicBezTo>
                  <a:cubicBezTo>
                    <a:pt x="1529" y="3362"/>
                    <a:pt x="1545" y="3347"/>
                    <a:pt x="1545" y="3331"/>
                  </a:cubicBezTo>
                  <a:cubicBezTo>
                    <a:pt x="1545" y="3331"/>
                    <a:pt x="1545" y="3331"/>
                    <a:pt x="1539" y="3326"/>
                  </a:cubicBezTo>
                  <a:cubicBezTo>
                    <a:pt x="1718" y="3269"/>
                    <a:pt x="1718" y="3269"/>
                    <a:pt x="1718" y="3269"/>
                  </a:cubicBezTo>
                  <a:cubicBezTo>
                    <a:pt x="1718" y="3269"/>
                    <a:pt x="1718" y="3269"/>
                    <a:pt x="1718" y="3269"/>
                  </a:cubicBezTo>
                  <a:moveTo>
                    <a:pt x="1723" y="3275"/>
                  </a:moveTo>
                  <a:cubicBezTo>
                    <a:pt x="1723" y="3280"/>
                    <a:pt x="1734" y="3280"/>
                    <a:pt x="1739" y="3280"/>
                  </a:cubicBezTo>
                  <a:cubicBezTo>
                    <a:pt x="1750" y="3280"/>
                    <a:pt x="1760" y="3275"/>
                    <a:pt x="1765" y="3264"/>
                  </a:cubicBezTo>
                  <a:cubicBezTo>
                    <a:pt x="1912" y="3306"/>
                    <a:pt x="1912" y="3306"/>
                    <a:pt x="1912" y="3306"/>
                  </a:cubicBezTo>
                  <a:cubicBezTo>
                    <a:pt x="1429" y="3496"/>
                    <a:pt x="1429" y="3496"/>
                    <a:pt x="1429" y="3496"/>
                  </a:cubicBezTo>
                  <a:lnTo>
                    <a:pt x="1723" y="3275"/>
                  </a:lnTo>
                  <a:close/>
                  <a:moveTo>
                    <a:pt x="1918" y="3300"/>
                  </a:moveTo>
                  <a:cubicBezTo>
                    <a:pt x="1765" y="3259"/>
                    <a:pt x="1765" y="3259"/>
                    <a:pt x="1765" y="3259"/>
                  </a:cubicBezTo>
                  <a:cubicBezTo>
                    <a:pt x="1765" y="3254"/>
                    <a:pt x="1770" y="3254"/>
                    <a:pt x="1770" y="3254"/>
                  </a:cubicBezTo>
                  <a:cubicBezTo>
                    <a:pt x="1770" y="3238"/>
                    <a:pt x="1755" y="3228"/>
                    <a:pt x="1739" y="3228"/>
                  </a:cubicBezTo>
                  <a:cubicBezTo>
                    <a:pt x="1739" y="3228"/>
                    <a:pt x="1739" y="3228"/>
                    <a:pt x="1739" y="3228"/>
                  </a:cubicBezTo>
                  <a:cubicBezTo>
                    <a:pt x="1713" y="3104"/>
                    <a:pt x="1713" y="3104"/>
                    <a:pt x="1713" y="3104"/>
                  </a:cubicBezTo>
                  <a:cubicBezTo>
                    <a:pt x="1718" y="3104"/>
                    <a:pt x="1718" y="3104"/>
                    <a:pt x="1718" y="3099"/>
                  </a:cubicBezTo>
                  <a:cubicBezTo>
                    <a:pt x="1855" y="3089"/>
                    <a:pt x="1855" y="3089"/>
                    <a:pt x="1855" y="3089"/>
                  </a:cubicBezTo>
                  <a:cubicBezTo>
                    <a:pt x="1918" y="3295"/>
                    <a:pt x="1918" y="3295"/>
                    <a:pt x="1918" y="3295"/>
                  </a:cubicBezTo>
                  <a:cubicBezTo>
                    <a:pt x="1918" y="3295"/>
                    <a:pt x="1918" y="3300"/>
                    <a:pt x="1918" y="3300"/>
                  </a:cubicBezTo>
                  <a:moveTo>
                    <a:pt x="1707" y="3104"/>
                  </a:moveTo>
                  <a:cubicBezTo>
                    <a:pt x="1729" y="3228"/>
                    <a:pt x="1729" y="3228"/>
                    <a:pt x="1729" y="3228"/>
                  </a:cubicBezTo>
                  <a:cubicBezTo>
                    <a:pt x="1718" y="3233"/>
                    <a:pt x="1713" y="3244"/>
                    <a:pt x="1713" y="3254"/>
                  </a:cubicBezTo>
                  <a:cubicBezTo>
                    <a:pt x="1713" y="3254"/>
                    <a:pt x="1713" y="3259"/>
                    <a:pt x="1713" y="3259"/>
                  </a:cubicBezTo>
                  <a:cubicBezTo>
                    <a:pt x="1539" y="3321"/>
                    <a:pt x="1539" y="3321"/>
                    <a:pt x="1539" y="3321"/>
                  </a:cubicBezTo>
                  <a:cubicBezTo>
                    <a:pt x="1539" y="3316"/>
                    <a:pt x="1539" y="3316"/>
                    <a:pt x="1534" y="3316"/>
                  </a:cubicBezTo>
                  <a:cubicBezTo>
                    <a:pt x="1702" y="3104"/>
                    <a:pt x="1702" y="3104"/>
                    <a:pt x="1702" y="3104"/>
                  </a:cubicBezTo>
                  <a:cubicBezTo>
                    <a:pt x="1702" y="3104"/>
                    <a:pt x="1707" y="3104"/>
                    <a:pt x="1707" y="3104"/>
                  </a:cubicBezTo>
                  <a:moveTo>
                    <a:pt x="1487" y="3331"/>
                  </a:moveTo>
                  <a:cubicBezTo>
                    <a:pt x="1324" y="3336"/>
                    <a:pt x="1324" y="3336"/>
                    <a:pt x="1324" y="3336"/>
                  </a:cubicBezTo>
                  <a:cubicBezTo>
                    <a:pt x="1324" y="3311"/>
                    <a:pt x="1303" y="3295"/>
                    <a:pt x="1276" y="3295"/>
                  </a:cubicBezTo>
                  <a:cubicBezTo>
                    <a:pt x="1271" y="3295"/>
                    <a:pt x="1271" y="3295"/>
                    <a:pt x="1271" y="3295"/>
                  </a:cubicBezTo>
                  <a:cubicBezTo>
                    <a:pt x="1224" y="3094"/>
                    <a:pt x="1224" y="3094"/>
                    <a:pt x="1224" y="3094"/>
                  </a:cubicBezTo>
                  <a:cubicBezTo>
                    <a:pt x="1224" y="3094"/>
                    <a:pt x="1229" y="3094"/>
                    <a:pt x="1229" y="3089"/>
                  </a:cubicBezTo>
                  <a:cubicBezTo>
                    <a:pt x="1492" y="3316"/>
                    <a:pt x="1492" y="3316"/>
                    <a:pt x="1492" y="3316"/>
                  </a:cubicBezTo>
                  <a:cubicBezTo>
                    <a:pt x="1492" y="3321"/>
                    <a:pt x="1487" y="3326"/>
                    <a:pt x="1487" y="3331"/>
                  </a:cubicBezTo>
                  <a:moveTo>
                    <a:pt x="1214" y="3094"/>
                  </a:moveTo>
                  <a:cubicBezTo>
                    <a:pt x="1214" y="3094"/>
                    <a:pt x="1214" y="3094"/>
                    <a:pt x="1214" y="3094"/>
                  </a:cubicBezTo>
                  <a:cubicBezTo>
                    <a:pt x="1261" y="3295"/>
                    <a:pt x="1261" y="3295"/>
                    <a:pt x="1261" y="3295"/>
                  </a:cubicBezTo>
                  <a:cubicBezTo>
                    <a:pt x="1240" y="3306"/>
                    <a:pt x="1224" y="3321"/>
                    <a:pt x="1224" y="3342"/>
                  </a:cubicBezTo>
                  <a:cubicBezTo>
                    <a:pt x="1224" y="3347"/>
                    <a:pt x="1224" y="3347"/>
                    <a:pt x="1224" y="3347"/>
                  </a:cubicBezTo>
                  <a:cubicBezTo>
                    <a:pt x="1071" y="3367"/>
                    <a:pt x="1071" y="3367"/>
                    <a:pt x="1071" y="3367"/>
                  </a:cubicBezTo>
                  <a:cubicBezTo>
                    <a:pt x="1071" y="3367"/>
                    <a:pt x="1071" y="3362"/>
                    <a:pt x="1071" y="3362"/>
                  </a:cubicBezTo>
                  <a:cubicBezTo>
                    <a:pt x="1203" y="3094"/>
                    <a:pt x="1203" y="3094"/>
                    <a:pt x="1203" y="3094"/>
                  </a:cubicBezTo>
                  <a:cubicBezTo>
                    <a:pt x="1208" y="3094"/>
                    <a:pt x="1208" y="3094"/>
                    <a:pt x="1214" y="3094"/>
                  </a:cubicBezTo>
                  <a:moveTo>
                    <a:pt x="1050" y="3367"/>
                  </a:moveTo>
                  <a:cubicBezTo>
                    <a:pt x="851" y="3383"/>
                    <a:pt x="851" y="3383"/>
                    <a:pt x="851" y="3383"/>
                  </a:cubicBezTo>
                  <a:cubicBezTo>
                    <a:pt x="851" y="3373"/>
                    <a:pt x="840" y="3362"/>
                    <a:pt x="830" y="3362"/>
                  </a:cubicBezTo>
                  <a:cubicBezTo>
                    <a:pt x="856" y="2970"/>
                    <a:pt x="856" y="2970"/>
                    <a:pt x="856" y="2970"/>
                  </a:cubicBezTo>
                  <a:cubicBezTo>
                    <a:pt x="856" y="2970"/>
                    <a:pt x="861" y="2970"/>
                    <a:pt x="861" y="2970"/>
                  </a:cubicBezTo>
                  <a:cubicBezTo>
                    <a:pt x="1050" y="3362"/>
                    <a:pt x="1050" y="3362"/>
                    <a:pt x="1050" y="3362"/>
                  </a:cubicBezTo>
                  <a:cubicBezTo>
                    <a:pt x="1050" y="3367"/>
                    <a:pt x="1050" y="3367"/>
                    <a:pt x="1050" y="3367"/>
                  </a:cubicBezTo>
                  <a:moveTo>
                    <a:pt x="499" y="2475"/>
                  </a:moveTo>
                  <a:cubicBezTo>
                    <a:pt x="499" y="2475"/>
                    <a:pt x="499" y="2475"/>
                    <a:pt x="499" y="2475"/>
                  </a:cubicBezTo>
                  <a:cubicBezTo>
                    <a:pt x="341" y="2594"/>
                    <a:pt x="341" y="2594"/>
                    <a:pt x="341" y="2594"/>
                  </a:cubicBezTo>
                  <a:cubicBezTo>
                    <a:pt x="341" y="2589"/>
                    <a:pt x="336" y="2589"/>
                    <a:pt x="336" y="2589"/>
                  </a:cubicBezTo>
                  <a:cubicBezTo>
                    <a:pt x="488" y="2197"/>
                    <a:pt x="488" y="2197"/>
                    <a:pt x="488" y="2197"/>
                  </a:cubicBezTo>
                  <a:cubicBezTo>
                    <a:pt x="494" y="2202"/>
                    <a:pt x="494" y="2202"/>
                    <a:pt x="494" y="2202"/>
                  </a:cubicBezTo>
                  <a:cubicBezTo>
                    <a:pt x="504" y="2465"/>
                    <a:pt x="504" y="2465"/>
                    <a:pt x="504" y="2465"/>
                  </a:cubicBezTo>
                  <a:cubicBezTo>
                    <a:pt x="499" y="2465"/>
                    <a:pt x="499" y="2470"/>
                    <a:pt x="499" y="2475"/>
                  </a:cubicBezTo>
                  <a:moveTo>
                    <a:pt x="472" y="2161"/>
                  </a:moveTo>
                  <a:cubicBezTo>
                    <a:pt x="273" y="2068"/>
                    <a:pt x="273" y="2068"/>
                    <a:pt x="273" y="2068"/>
                  </a:cubicBezTo>
                  <a:cubicBezTo>
                    <a:pt x="273" y="2068"/>
                    <a:pt x="273" y="2068"/>
                    <a:pt x="273" y="2062"/>
                  </a:cubicBezTo>
                  <a:cubicBezTo>
                    <a:pt x="273" y="2057"/>
                    <a:pt x="268" y="2052"/>
                    <a:pt x="268" y="2047"/>
                  </a:cubicBezTo>
                  <a:cubicBezTo>
                    <a:pt x="457" y="1830"/>
                    <a:pt x="457" y="1830"/>
                    <a:pt x="457" y="1830"/>
                  </a:cubicBezTo>
                  <a:cubicBezTo>
                    <a:pt x="462" y="1830"/>
                    <a:pt x="462" y="1835"/>
                    <a:pt x="467" y="1835"/>
                  </a:cubicBezTo>
                  <a:cubicBezTo>
                    <a:pt x="488" y="2145"/>
                    <a:pt x="488" y="2145"/>
                    <a:pt x="488" y="2145"/>
                  </a:cubicBezTo>
                  <a:cubicBezTo>
                    <a:pt x="483" y="2150"/>
                    <a:pt x="478" y="2150"/>
                    <a:pt x="472" y="2161"/>
                  </a:cubicBezTo>
                  <a:moveTo>
                    <a:pt x="483" y="1800"/>
                  </a:moveTo>
                  <a:cubicBezTo>
                    <a:pt x="614" y="1562"/>
                    <a:pt x="614" y="1562"/>
                    <a:pt x="614" y="1562"/>
                  </a:cubicBezTo>
                  <a:cubicBezTo>
                    <a:pt x="620" y="1562"/>
                    <a:pt x="625" y="1562"/>
                    <a:pt x="625" y="1562"/>
                  </a:cubicBezTo>
                  <a:cubicBezTo>
                    <a:pt x="630" y="1562"/>
                    <a:pt x="630" y="1562"/>
                    <a:pt x="635" y="1562"/>
                  </a:cubicBezTo>
                  <a:cubicBezTo>
                    <a:pt x="704" y="1712"/>
                    <a:pt x="704" y="1712"/>
                    <a:pt x="704" y="1712"/>
                  </a:cubicBezTo>
                  <a:cubicBezTo>
                    <a:pt x="688" y="1722"/>
                    <a:pt x="677" y="1737"/>
                    <a:pt x="677" y="1753"/>
                  </a:cubicBezTo>
                  <a:cubicBezTo>
                    <a:pt x="677" y="1758"/>
                    <a:pt x="677" y="1758"/>
                    <a:pt x="677" y="1763"/>
                  </a:cubicBezTo>
                  <a:cubicBezTo>
                    <a:pt x="488" y="1805"/>
                    <a:pt x="488" y="1805"/>
                    <a:pt x="488" y="1805"/>
                  </a:cubicBezTo>
                  <a:cubicBezTo>
                    <a:pt x="483" y="1805"/>
                    <a:pt x="483" y="1800"/>
                    <a:pt x="483" y="1800"/>
                  </a:cubicBezTo>
                  <a:moveTo>
                    <a:pt x="761" y="1717"/>
                  </a:moveTo>
                  <a:cubicBezTo>
                    <a:pt x="751" y="1712"/>
                    <a:pt x="740" y="1707"/>
                    <a:pt x="730" y="1707"/>
                  </a:cubicBezTo>
                  <a:cubicBezTo>
                    <a:pt x="720" y="1707"/>
                    <a:pt x="714" y="1707"/>
                    <a:pt x="709" y="1707"/>
                  </a:cubicBezTo>
                  <a:cubicBezTo>
                    <a:pt x="641" y="1557"/>
                    <a:pt x="641" y="1557"/>
                    <a:pt x="641" y="1557"/>
                  </a:cubicBezTo>
                  <a:cubicBezTo>
                    <a:pt x="651" y="1552"/>
                    <a:pt x="656" y="1547"/>
                    <a:pt x="656" y="1537"/>
                  </a:cubicBezTo>
                  <a:cubicBezTo>
                    <a:pt x="656" y="1537"/>
                    <a:pt x="656" y="1537"/>
                    <a:pt x="656" y="1531"/>
                  </a:cubicBezTo>
                  <a:cubicBezTo>
                    <a:pt x="1045" y="1454"/>
                    <a:pt x="1045" y="1454"/>
                    <a:pt x="1045" y="1454"/>
                  </a:cubicBezTo>
                  <a:cubicBezTo>
                    <a:pt x="1045" y="1454"/>
                    <a:pt x="1045" y="1459"/>
                    <a:pt x="1045" y="1459"/>
                  </a:cubicBezTo>
                  <a:lnTo>
                    <a:pt x="761" y="1717"/>
                  </a:lnTo>
                  <a:close/>
                  <a:moveTo>
                    <a:pt x="1092" y="1428"/>
                  </a:moveTo>
                  <a:cubicBezTo>
                    <a:pt x="1402" y="1175"/>
                    <a:pt x="1402" y="1175"/>
                    <a:pt x="1402" y="1175"/>
                  </a:cubicBezTo>
                  <a:cubicBezTo>
                    <a:pt x="1402" y="1175"/>
                    <a:pt x="1408" y="1175"/>
                    <a:pt x="1408" y="1175"/>
                  </a:cubicBezTo>
                  <a:cubicBezTo>
                    <a:pt x="1450" y="1537"/>
                    <a:pt x="1450" y="1537"/>
                    <a:pt x="1450" y="1537"/>
                  </a:cubicBezTo>
                  <a:cubicBezTo>
                    <a:pt x="1445" y="1537"/>
                    <a:pt x="1439" y="1542"/>
                    <a:pt x="1434" y="1552"/>
                  </a:cubicBezTo>
                  <a:cubicBezTo>
                    <a:pt x="1098" y="1449"/>
                    <a:pt x="1098" y="1449"/>
                    <a:pt x="1098" y="1449"/>
                  </a:cubicBezTo>
                  <a:cubicBezTo>
                    <a:pt x="1098" y="1449"/>
                    <a:pt x="1098" y="1443"/>
                    <a:pt x="1098" y="1443"/>
                  </a:cubicBezTo>
                  <a:cubicBezTo>
                    <a:pt x="1098" y="1439"/>
                    <a:pt x="1098" y="1433"/>
                    <a:pt x="1092" y="1428"/>
                  </a:cubicBezTo>
                  <a:moveTo>
                    <a:pt x="1534" y="1423"/>
                  </a:moveTo>
                  <a:cubicBezTo>
                    <a:pt x="1471" y="1537"/>
                    <a:pt x="1471" y="1537"/>
                    <a:pt x="1471" y="1537"/>
                  </a:cubicBezTo>
                  <a:cubicBezTo>
                    <a:pt x="1466" y="1537"/>
                    <a:pt x="1460" y="1537"/>
                    <a:pt x="1460" y="1537"/>
                  </a:cubicBezTo>
                  <a:cubicBezTo>
                    <a:pt x="1418" y="1175"/>
                    <a:pt x="1418" y="1175"/>
                    <a:pt x="1418" y="1175"/>
                  </a:cubicBezTo>
                  <a:cubicBezTo>
                    <a:pt x="1534" y="1345"/>
                    <a:pt x="1534" y="1345"/>
                    <a:pt x="1534" y="1345"/>
                  </a:cubicBezTo>
                  <a:cubicBezTo>
                    <a:pt x="1524" y="1356"/>
                    <a:pt x="1513" y="1371"/>
                    <a:pt x="1513" y="1387"/>
                  </a:cubicBezTo>
                  <a:cubicBezTo>
                    <a:pt x="1513" y="1402"/>
                    <a:pt x="1524" y="1418"/>
                    <a:pt x="1534" y="1423"/>
                  </a:cubicBezTo>
                  <a:moveTo>
                    <a:pt x="1424" y="1150"/>
                  </a:moveTo>
                  <a:cubicBezTo>
                    <a:pt x="1424" y="1145"/>
                    <a:pt x="1418" y="1145"/>
                    <a:pt x="1418" y="1145"/>
                  </a:cubicBezTo>
                  <a:cubicBezTo>
                    <a:pt x="1513" y="840"/>
                    <a:pt x="1513" y="840"/>
                    <a:pt x="1513" y="840"/>
                  </a:cubicBezTo>
                  <a:cubicBezTo>
                    <a:pt x="1518" y="840"/>
                    <a:pt x="1518" y="840"/>
                    <a:pt x="1518" y="840"/>
                  </a:cubicBezTo>
                  <a:cubicBezTo>
                    <a:pt x="1644" y="990"/>
                    <a:pt x="1644" y="990"/>
                    <a:pt x="1644" y="990"/>
                  </a:cubicBezTo>
                  <a:cubicBezTo>
                    <a:pt x="1639" y="995"/>
                    <a:pt x="1634" y="1000"/>
                    <a:pt x="1634" y="1010"/>
                  </a:cubicBezTo>
                  <a:cubicBezTo>
                    <a:pt x="1634" y="1010"/>
                    <a:pt x="1634" y="1015"/>
                    <a:pt x="1639" y="1021"/>
                  </a:cubicBezTo>
                  <a:lnTo>
                    <a:pt x="1424" y="1150"/>
                  </a:lnTo>
                  <a:close/>
                  <a:moveTo>
                    <a:pt x="1660" y="980"/>
                  </a:moveTo>
                  <a:cubicBezTo>
                    <a:pt x="1655" y="980"/>
                    <a:pt x="1655" y="985"/>
                    <a:pt x="1650" y="985"/>
                  </a:cubicBezTo>
                  <a:cubicBezTo>
                    <a:pt x="1529" y="835"/>
                    <a:pt x="1529" y="835"/>
                    <a:pt x="1529" y="835"/>
                  </a:cubicBezTo>
                  <a:cubicBezTo>
                    <a:pt x="1529" y="835"/>
                    <a:pt x="1529" y="830"/>
                    <a:pt x="1529" y="830"/>
                  </a:cubicBezTo>
                  <a:cubicBezTo>
                    <a:pt x="1529" y="825"/>
                    <a:pt x="1529" y="820"/>
                    <a:pt x="1524" y="814"/>
                  </a:cubicBezTo>
                  <a:cubicBezTo>
                    <a:pt x="1681" y="495"/>
                    <a:pt x="1681" y="495"/>
                    <a:pt x="1681" y="495"/>
                  </a:cubicBezTo>
                  <a:lnTo>
                    <a:pt x="1660" y="980"/>
                  </a:lnTo>
                  <a:close/>
                  <a:moveTo>
                    <a:pt x="1702" y="474"/>
                  </a:moveTo>
                  <a:cubicBezTo>
                    <a:pt x="1849" y="448"/>
                    <a:pt x="1849" y="448"/>
                    <a:pt x="1849" y="448"/>
                  </a:cubicBezTo>
                  <a:cubicBezTo>
                    <a:pt x="1849" y="453"/>
                    <a:pt x="1855" y="459"/>
                    <a:pt x="1860" y="459"/>
                  </a:cubicBezTo>
                  <a:cubicBezTo>
                    <a:pt x="1828" y="758"/>
                    <a:pt x="1828" y="758"/>
                    <a:pt x="1828" y="758"/>
                  </a:cubicBezTo>
                  <a:cubicBezTo>
                    <a:pt x="1697" y="484"/>
                    <a:pt x="1697" y="484"/>
                    <a:pt x="1697" y="484"/>
                  </a:cubicBezTo>
                  <a:cubicBezTo>
                    <a:pt x="1697" y="484"/>
                    <a:pt x="1702" y="479"/>
                    <a:pt x="1702" y="474"/>
                  </a:cubicBezTo>
                  <a:cubicBezTo>
                    <a:pt x="1702" y="474"/>
                    <a:pt x="1702" y="474"/>
                    <a:pt x="1702" y="474"/>
                  </a:cubicBezTo>
                  <a:moveTo>
                    <a:pt x="1870" y="459"/>
                  </a:moveTo>
                  <a:cubicBezTo>
                    <a:pt x="1875" y="459"/>
                    <a:pt x="1881" y="459"/>
                    <a:pt x="1886" y="448"/>
                  </a:cubicBezTo>
                  <a:cubicBezTo>
                    <a:pt x="2107" y="515"/>
                    <a:pt x="2107" y="515"/>
                    <a:pt x="2107" y="515"/>
                  </a:cubicBezTo>
                  <a:cubicBezTo>
                    <a:pt x="2107" y="515"/>
                    <a:pt x="2107" y="521"/>
                    <a:pt x="2107" y="521"/>
                  </a:cubicBezTo>
                  <a:cubicBezTo>
                    <a:pt x="2107" y="525"/>
                    <a:pt x="2112" y="531"/>
                    <a:pt x="2112" y="536"/>
                  </a:cubicBezTo>
                  <a:cubicBezTo>
                    <a:pt x="1834" y="763"/>
                    <a:pt x="1834" y="763"/>
                    <a:pt x="1834" y="763"/>
                  </a:cubicBezTo>
                  <a:lnTo>
                    <a:pt x="1870" y="459"/>
                  </a:lnTo>
                  <a:close/>
                  <a:moveTo>
                    <a:pt x="2144" y="495"/>
                  </a:moveTo>
                  <a:cubicBezTo>
                    <a:pt x="2165" y="242"/>
                    <a:pt x="2165" y="242"/>
                    <a:pt x="2165" y="242"/>
                  </a:cubicBezTo>
                  <a:cubicBezTo>
                    <a:pt x="2180" y="242"/>
                    <a:pt x="2191" y="232"/>
                    <a:pt x="2191" y="216"/>
                  </a:cubicBezTo>
                  <a:cubicBezTo>
                    <a:pt x="2385" y="206"/>
                    <a:pt x="2385" y="206"/>
                    <a:pt x="2385" y="206"/>
                  </a:cubicBezTo>
                  <a:cubicBezTo>
                    <a:pt x="2385" y="206"/>
                    <a:pt x="2385" y="211"/>
                    <a:pt x="2390" y="211"/>
                  </a:cubicBezTo>
                  <a:cubicBezTo>
                    <a:pt x="2154" y="500"/>
                    <a:pt x="2154" y="500"/>
                    <a:pt x="2154" y="500"/>
                  </a:cubicBezTo>
                  <a:cubicBezTo>
                    <a:pt x="2154" y="500"/>
                    <a:pt x="2149" y="495"/>
                    <a:pt x="2144" y="495"/>
                  </a:cubicBezTo>
                  <a:moveTo>
                    <a:pt x="2401" y="195"/>
                  </a:moveTo>
                  <a:cubicBezTo>
                    <a:pt x="2459" y="51"/>
                    <a:pt x="2459" y="51"/>
                    <a:pt x="2459" y="51"/>
                  </a:cubicBezTo>
                  <a:cubicBezTo>
                    <a:pt x="2459" y="51"/>
                    <a:pt x="2459" y="51"/>
                    <a:pt x="2464" y="51"/>
                  </a:cubicBezTo>
                  <a:cubicBezTo>
                    <a:pt x="2464" y="51"/>
                    <a:pt x="2464" y="51"/>
                    <a:pt x="2464" y="51"/>
                  </a:cubicBezTo>
                  <a:cubicBezTo>
                    <a:pt x="2580" y="402"/>
                    <a:pt x="2580" y="402"/>
                    <a:pt x="2580" y="402"/>
                  </a:cubicBezTo>
                  <a:cubicBezTo>
                    <a:pt x="2580" y="402"/>
                    <a:pt x="2580" y="402"/>
                    <a:pt x="2575" y="407"/>
                  </a:cubicBezTo>
                  <a:cubicBezTo>
                    <a:pt x="2406" y="206"/>
                    <a:pt x="2406" y="206"/>
                    <a:pt x="2406" y="206"/>
                  </a:cubicBezTo>
                  <a:cubicBezTo>
                    <a:pt x="2406" y="206"/>
                    <a:pt x="2406" y="206"/>
                    <a:pt x="2406" y="206"/>
                  </a:cubicBezTo>
                  <a:cubicBezTo>
                    <a:pt x="2406" y="201"/>
                    <a:pt x="2406" y="195"/>
                    <a:pt x="2401" y="195"/>
                  </a:cubicBezTo>
                  <a:moveTo>
                    <a:pt x="3431" y="247"/>
                  </a:moveTo>
                  <a:cubicBezTo>
                    <a:pt x="3037" y="531"/>
                    <a:pt x="3037" y="531"/>
                    <a:pt x="3037" y="531"/>
                  </a:cubicBezTo>
                  <a:cubicBezTo>
                    <a:pt x="3037" y="525"/>
                    <a:pt x="3032" y="521"/>
                    <a:pt x="3026" y="521"/>
                  </a:cubicBezTo>
                  <a:cubicBezTo>
                    <a:pt x="3042" y="330"/>
                    <a:pt x="3042" y="330"/>
                    <a:pt x="3042" y="330"/>
                  </a:cubicBezTo>
                  <a:cubicBezTo>
                    <a:pt x="3042" y="330"/>
                    <a:pt x="3042" y="330"/>
                    <a:pt x="3042" y="330"/>
                  </a:cubicBezTo>
                  <a:cubicBezTo>
                    <a:pt x="3069" y="330"/>
                    <a:pt x="3095" y="309"/>
                    <a:pt x="3095" y="283"/>
                  </a:cubicBezTo>
                  <a:lnTo>
                    <a:pt x="3431" y="247"/>
                  </a:lnTo>
                  <a:close/>
                  <a:moveTo>
                    <a:pt x="4403" y="1531"/>
                  </a:moveTo>
                  <a:cubicBezTo>
                    <a:pt x="4403" y="1531"/>
                    <a:pt x="4403" y="1531"/>
                    <a:pt x="4403" y="1531"/>
                  </a:cubicBezTo>
                  <a:cubicBezTo>
                    <a:pt x="4172" y="1439"/>
                    <a:pt x="4172" y="1439"/>
                    <a:pt x="4172" y="1439"/>
                  </a:cubicBezTo>
                  <a:cubicBezTo>
                    <a:pt x="4172" y="1433"/>
                    <a:pt x="4167" y="1428"/>
                    <a:pt x="4161" y="1428"/>
                  </a:cubicBezTo>
                  <a:cubicBezTo>
                    <a:pt x="4120" y="1222"/>
                    <a:pt x="4120" y="1222"/>
                    <a:pt x="4120" y="1222"/>
                  </a:cubicBezTo>
                  <a:cubicBezTo>
                    <a:pt x="4120" y="1222"/>
                    <a:pt x="4125" y="1217"/>
                    <a:pt x="4125" y="1217"/>
                  </a:cubicBezTo>
                  <a:lnTo>
                    <a:pt x="4403" y="1531"/>
                  </a:lnTo>
                  <a:close/>
                  <a:moveTo>
                    <a:pt x="4897" y="1717"/>
                  </a:moveTo>
                  <a:cubicBezTo>
                    <a:pt x="4792" y="2109"/>
                    <a:pt x="4792" y="2109"/>
                    <a:pt x="4792" y="2109"/>
                  </a:cubicBezTo>
                  <a:cubicBezTo>
                    <a:pt x="4792" y="2109"/>
                    <a:pt x="4792" y="2109"/>
                    <a:pt x="4787" y="2109"/>
                  </a:cubicBezTo>
                  <a:cubicBezTo>
                    <a:pt x="4787" y="2109"/>
                    <a:pt x="4787" y="2109"/>
                    <a:pt x="4781" y="2109"/>
                  </a:cubicBezTo>
                  <a:cubicBezTo>
                    <a:pt x="4645" y="1727"/>
                    <a:pt x="4645" y="1727"/>
                    <a:pt x="4645" y="1727"/>
                  </a:cubicBezTo>
                  <a:cubicBezTo>
                    <a:pt x="4645" y="1727"/>
                    <a:pt x="4645" y="1722"/>
                    <a:pt x="4645" y="1722"/>
                  </a:cubicBezTo>
                  <a:cubicBezTo>
                    <a:pt x="4881" y="1696"/>
                    <a:pt x="4881" y="1696"/>
                    <a:pt x="4881" y="1696"/>
                  </a:cubicBezTo>
                  <a:cubicBezTo>
                    <a:pt x="4881" y="1707"/>
                    <a:pt x="4887" y="1712"/>
                    <a:pt x="4897" y="1717"/>
                  </a:cubicBezTo>
                  <a:moveTo>
                    <a:pt x="5050" y="2166"/>
                  </a:moveTo>
                  <a:cubicBezTo>
                    <a:pt x="5050" y="2176"/>
                    <a:pt x="5055" y="2181"/>
                    <a:pt x="5060" y="2181"/>
                  </a:cubicBezTo>
                  <a:cubicBezTo>
                    <a:pt x="5002" y="2449"/>
                    <a:pt x="5002" y="2449"/>
                    <a:pt x="5002" y="2449"/>
                  </a:cubicBezTo>
                  <a:cubicBezTo>
                    <a:pt x="5002" y="2449"/>
                    <a:pt x="5002" y="2449"/>
                    <a:pt x="5002" y="2449"/>
                  </a:cubicBezTo>
                  <a:cubicBezTo>
                    <a:pt x="4997" y="2449"/>
                    <a:pt x="4997" y="2449"/>
                    <a:pt x="4992" y="2455"/>
                  </a:cubicBezTo>
                  <a:cubicBezTo>
                    <a:pt x="4808" y="2161"/>
                    <a:pt x="4808" y="2161"/>
                    <a:pt x="4808" y="2161"/>
                  </a:cubicBezTo>
                  <a:cubicBezTo>
                    <a:pt x="4813" y="2155"/>
                    <a:pt x="4813" y="2150"/>
                    <a:pt x="4813" y="2145"/>
                  </a:cubicBezTo>
                  <a:lnTo>
                    <a:pt x="5050" y="2166"/>
                  </a:lnTo>
                  <a:close/>
                  <a:moveTo>
                    <a:pt x="5008" y="2934"/>
                  </a:moveTo>
                  <a:cubicBezTo>
                    <a:pt x="5008" y="2934"/>
                    <a:pt x="5008" y="2934"/>
                    <a:pt x="5008" y="2934"/>
                  </a:cubicBezTo>
                  <a:cubicBezTo>
                    <a:pt x="4745" y="3032"/>
                    <a:pt x="4745" y="3032"/>
                    <a:pt x="4745" y="3032"/>
                  </a:cubicBezTo>
                  <a:cubicBezTo>
                    <a:pt x="4971" y="2821"/>
                    <a:pt x="4971" y="2821"/>
                    <a:pt x="4971" y="2821"/>
                  </a:cubicBezTo>
                  <a:cubicBezTo>
                    <a:pt x="4976" y="2826"/>
                    <a:pt x="4981" y="2831"/>
                    <a:pt x="4986" y="2831"/>
                  </a:cubicBezTo>
                  <a:cubicBezTo>
                    <a:pt x="4986" y="2831"/>
                    <a:pt x="4992" y="2831"/>
                    <a:pt x="4992" y="2831"/>
                  </a:cubicBezTo>
                  <a:cubicBezTo>
                    <a:pt x="5013" y="2924"/>
                    <a:pt x="5013" y="2924"/>
                    <a:pt x="5013" y="2924"/>
                  </a:cubicBezTo>
                  <a:cubicBezTo>
                    <a:pt x="5008" y="2929"/>
                    <a:pt x="5008" y="2929"/>
                    <a:pt x="5008" y="2934"/>
                  </a:cubicBezTo>
                  <a:moveTo>
                    <a:pt x="4535" y="2810"/>
                  </a:moveTo>
                  <a:cubicBezTo>
                    <a:pt x="4960" y="2805"/>
                    <a:pt x="4960" y="2805"/>
                    <a:pt x="4960" y="2805"/>
                  </a:cubicBezTo>
                  <a:cubicBezTo>
                    <a:pt x="4960" y="2810"/>
                    <a:pt x="4965" y="2816"/>
                    <a:pt x="4965" y="2816"/>
                  </a:cubicBezTo>
                  <a:cubicBezTo>
                    <a:pt x="4740" y="3027"/>
                    <a:pt x="4740" y="3027"/>
                    <a:pt x="4740" y="3027"/>
                  </a:cubicBezTo>
                  <a:cubicBezTo>
                    <a:pt x="4734" y="3022"/>
                    <a:pt x="4729" y="3022"/>
                    <a:pt x="4729" y="3022"/>
                  </a:cubicBezTo>
                  <a:cubicBezTo>
                    <a:pt x="4724" y="3022"/>
                    <a:pt x="4719" y="3022"/>
                    <a:pt x="4719" y="3027"/>
                  </a:cubicBezTo>
                  <a:cubicBezTo>
                    <a:pt x="4529" y="2821"/>
                    <a:pt x="4529" y="2821"/>
                    <a:pt x="4529" y="2821"/>
                  </a:cubicBezTo>
                  <a:cubicBezTo>
                    <a:pt x="4535" y="2816"/>
                    <a:pt x="4535" y="2810"/>
                    <a:pt x="4535" y="2810"/>
                  </a:cubicBezTo>
                  <a:moveTo>
                    <a:pt x="4771" y="2583"/>
                  </a:moveTo>
                  <a:cubicBezTo>
                    <a:pt x="4981" y="2491"/>
                    <a:pt x="4981" y="2491"/>
                    <a:pt x="4981" y="2491"/>
                  </a:cubicBezTo>
                  <a:cubicBezTo>
                    <a:pt x="4981" y="2501"/>
                    <a:pt x="4992" y="2501"/>
                    <a:pt x="4997" y="2506"/>
                  </a:cubicBezTo>
                  <a:cubicBezTo>
                    <a:pt x="4986" y="2774"/>
                    <a:pt x="4986" y="2774"/>
                    <a:pt x="4986" y="2774"/>
                  </a:cubicBezTo>
                  <a:cubicBezTo>
                    <a:pt x="4981" y="2774"/>
                    <a:pt x="4976" y="2779"/>
                    <a:pt x="4971" y="2779"/>
                  </a:cubicBezTo>
                  <a:cubicBezTo>
                    <a:pt x="4771" y="2589"/>
                    <a:pt x="4771" y="2589"/>
                    <a:pt x="4771" y="2589"/>
                  </a:cubicBezTo>
                  <a:cubicBezTo>
                    <a:pt x="4771" y="2583"/>
                    <a:pt x="4771" y="2583"/>
                    <a:pt x="4771" y="2583"/>
                  </a:cubicBezTo>
                  <a:cubicBezTo>
                    <a:pt x="4771" y="2583"/>
                    <a:pt x="4771" y="2583"/>
                    <a:pt x="4771" y="2583"/>
                  </a:cubicBezTo>
                  <a:moveTo>
                    <a:pt x="5008" y="2506"/>
                  </a:moveTo>
                  <a:cubicBezTo>
                    <a:pt x="5018" y="2506"/>
                    <a:pt x="5029" y="2491"/>
                    <a:pt x="5029" y="2480"/>
                  </a:cubicBezTo>
                  <a:cubicBezTo>
                    <a:pt x="5029" y="2470"/>
                    <a:pt x="5029" y="2465"/>
                    <a:pt x="5023" y="2460"/>
                  </a:cubicBezTo>
                  <a:cubicBezTo>
                    <a:pt x="5139" y="2336"/>
                    <a:pt x="5139" y="2336"/>
                    <a:pt x="5139" y="2336"/>
                  </a:cubicBezTo>
                  <a:cubicBezTo>
                    <a:pt x="4992" y="2769"/>
                    <a:pt x="4992" y="2769"/>
                    <a:pt x="4992" y="2769"/>
                  </a:cubicBezTo>
                  <a:lnTo>
                    <a:pt x="5008" y="2506"/>
                  </a:lnTo>
                  <a:close/>
                  <a:moveTo>
                    <a:pt x="4876" y="1691"/>
                  </a:moveTo>
                  <a:cubicBezTo>
                    <a:pt x="4645" y="1712"/>
                    <a:pt x="4645" y="1712"/>
                    <a:pt x="4645" y="1712"/>
                  </a:cubicBezTo>
                  <a:cubicBezTo>
                    <a:pt x="4645" y="1712"/>
                    <a:pt x="4645" y="1712"/>
                    <a:pt x="4640" y="1707"/>
                  </a:cubicBezTo>
                  <a:cubicBezTo>
                    <a:pt x="4661" y="1418"/>
                    <a:pt x="4661" y="1418"/>
                    <a:pt x="4661" y="1418"/>
                  </a:cubicBezTo>
                  <a:cubicBezTo>
                    <a:pt x="4887" y="1676"/>
                    <a:pt x="4887" y="1676"/>
                    <a:pt x="4887" y="1676"/>
                  </a:cubicBezTo>
                  <a:cubicBezTo>
                    <a:pt x="4881" y="1676"/>
                    <a:pt x="4876" y="1681"/>
                    <a:pt x="4876" y="1691"/>
                  </a:cubicBezTo>
                  <a:moveTo>
                    <a:pt x="4650" y="1418"/>
                  </a:moveTo>
                  <a:cubicBezTo>
                    <a:pt x="4650" y="1418"/>
                    <a:pt x="4650" y="1418"/>
                    <a:pt x="4655" y="1418"/>
                  </a:cubicBezTo>
                  <a:cubicBezTo>
                    <a:pt x="4635" y="1707"/>
                    <a:pt x="4635" y="1707"/>
                    <a:pt x="4635" y="1707"/>
                  </a:cubicBezTo>
                  <a:cubicBezTo>
                    <a:pt x="4635" y="1707"/>
                    <a:pt x="4629" y="1707"/>
                    <a:pt x="4629" y="1707"/>
                  </a:cubicBezTo>
                  <a:cubicBezTo>
                    <a:pt x="4450" y="1562"/>
                    <a:pt x="4450" y="1562"/>
                    <a:pt x="4450" y="1562"/>
                  </a:cubicBezTo>
                  <a:cubicBezTo>
                    <a:pt x="4450" y="1557"/>
                    <a:pt x="4456" y="1552"/>
                    <a:pt x="4456" y="1547"/>
                  </a:cubicBezTo>
                  <a:cubicBezTo>
                    <a:pt x="4456" y="1542"/>
                    <a:pt x="4456" y="1542"/>
                    <a:pt x="4450" y="1537"/>
                  </a:cubicBezTo>
                  <a:lnTo>
                    <a:pt x="4650" y="1418"/>
                  </a:lnTo>
                  <a:close/>
                  <a:moveTo>
                    <a:pt x="3915" y="1449"/>
                  </a:moveTo>
                  <a:cubicBezTo>
                    <a:pt x="3909" y="1428"/>
                    <a:pt x="3894" y="1407"/>
                    <a:pt x="3867" y="1407"/>
                  </a:cubicBezTo>
                  <a:cubicBezTo>
                    <a:pt x="3862" y="1407"/>
                    <a:pt x="3857" y="1407"/>
                    <a:pt x="3851" y="1407"/>
                  </a:cubicBezTo>
                  <a:cubicBezTo>
                    <a:pt x="3783" y="1212"/>
                    <a:pt x="3783" y="1212"/>
                    <a:pt x="3783" y="1212"/>
                  </a:cubicBezTo>
                  <a:cubicBezTo>
                    <a:pt x="3788" y="1206"/>
                    <a:pt x="3788" y="1206"/>
                    <a:pt x="3788" y="1206"/>
                  </a:cubicBezTo>
                  <a:cubicBezTo>
                    <a:pt x="4083" y="1201"/>
                    <a:pt x="4083" y="1201"/>
                    <a:pt x="4083" y="1201"/>
                  </a:cubicBezTo>
                  <a:cubicBezTo>
                    <a:pt x="4083" y="1212"/>
                    <a:pt x="4093" y="1222"/>
                    <a:pt x="4109" y="1222"/>
                  </a:cubicBezTo>
                  <a:cubicBezTo>
                    <a:pt x="4109" y="1222"/>
                    <a:pt x="4109" y="1222"/>
                    <a:pt x="4109" y="1222"/>
                  </a:cubicBezTo>
                  <a:cubicBezTo>
                    <a:pt x="4156" y="1428"/>
                    <a:pt x="4156" y="1428"/>
                    <a:pt x="4156" y="1428"/>
                  </a:cubicBezTo>
                  <a:cubicBezTo>
                    <a:pt x="4151" y="1428"/>
                    <a:pt x="4151" y="1433"/>
                    <a:pt x="4151" y="1433"/>
                  </a:cubicBezTo>
                  <a:lnTo>
                    <a:pt x="3915" y="1449"/>
                  </a:lnTo>
                  <a:close/>
                  <a:moveTo>
                    <a:pt x="3605" y="608"/>
                  </a:moveTo>
                  <a:cubicBezTo>
                    <a:pt x="3799" y="912"/>
                    <a:pt x="3799" y="912"/>
                    <a:pt x="3799" y="912"/>
                  </a:cubicBezTo>
                  <a:cubicBezTo>
                    <a:pt x="3794" y="917"/>
                    <a:pt x="3788" y="928"/>
                    <a:pt x="3788" y="933"/>
                  </a:cubicBezTo>
                  <a:cubicBezTo>
                    <a:pt x="3788" y="938"/>
                    <a:pt x="3788" y="938"/>
                    <a:pt x="3788" y="938"/>
                  </a:cubicBezTo>
                  <a:cubicBezTo>
                    <a:pt x="3599" y="1000"/>
                    <a:pt x="3599" y="1000"/>
                    <a:pt x="3599" y="1000"/>
                  </a:cubicBezTo>
                  <a:cubicBezTo>
                    <a:pt x="3599" y="1000"/>
                    <a:pt x="3599" y="1000"/>
                    <a:pt x="3599" y="1000"/>
                  </a:cubicBezTo>
                  <a:lnTo>
                    <a:pt x="3605" y="608"/>
                  </a:lnTo>
                  <a:close/>
                  <a:moveTo>
                    <a:pt x="3610" y="1315"/>
                  </a:moveTo>
                  <a:cubicBezTo>
                    <a:pt x="3610" y="1315"/>
                    <a:pt x="3605" y="1310"/>
                    <a:pt x="3594" y="1310"/>
                  </a:cubicBezTo>
                  <a:cubicBezTo>
                    <a:pt x="3594" y="1021"/>
                    <a:pt x="3594" y="1021"/>
                    <a:pt x="3594" y="1021"/>
                  </a:cubicBezTo>
                  <a:cubicBezTo>
                    <a:pt x="3767" y="1196"/>
                    <a:pt x="3767" y="1196"/>
                    <a:pt x="3767" y="1196"/>
                  </a:cubicBezTo>
                  <a:cubicBezTo>
                    <a:pt x="3767" y="1196"/>
                    <a:pt x="3767" y="1201"/>
                    <a:pt x="3767" y="1201"/>
                  </a:cubicBezTo>
                  <a:cubicBezTo>
                    <a:pt x="3767" y="1201"/>
                    <a:pt x="3767" y="1201"/>
                    <a:pt x="3767" y="1206"/>
                  </a:cubicBezTo>
                  <a:lnTo>
                    <a:pt x="3610" y="1315"/>
                  </a:lnTo>
                  <a:close/>
                  <a:moveTo>
                    <a:pt x="3773" y="1191"/>
                  </a:moveTo>
                  <a:cubicBezTo>
                    <a:pt x="3773" y="1191"/>
                    <a:pt x="3773" y="1191"/>
                    <a:pt x="3773" y="1191"/>
                  </a:cubicBezTo>
                  <a:cubicBezTo>
                    <a:pt x="3605" y="1010"/>
                    <a:pt x="3605" y="1010"/>
                    <a:pt x="3605" y="1010"/>
                  </a:cubicBezTo>
                  <a:cubicBezTo>
                    <a:pt x="3605" y="1010"/>
                    <a:pt x="3605" y="1010"/>
                    <a:pt x="3605" y="1010"/>
                  </a:cubicBezTo>
                  <a:cubicBezTo>
                    <a:pt x="3605" y="1010"/>
                    <a:pt x="3605" y="1010"/>
                    <a:pt x="3605" y="1010"/>
                  </a:cubicBezTo>
                  <a:cubicBezTo>
                    <a:pt x="3788" y="949"/>
                    <a:pt x="3788" y="949"/>
                    <a:pt x="3788" y="949"/>
                  </a:cubicBezTo>
                  <a:cubicBezTo>
                    <a:pt x="3794" y="954"/>
                    <a:pt x="3799" y="959"/>
                    <a:pt x="3804" y="959"/>
                  </a:cubicBezTo>
                  <a:lnTo>
                    <a:pt x="3773" y="1191"/>
                  </a:lnTo>
                  <a:close/>
                  <a:moveTo>
                    <a:pt x="3615" y="1325"/>
                  </a:moveTo>
                  <a:cubicBezTo>
                    <a:pt x="3773" y="1212"/>
                    <a:pt x="3773" y="1212"/>
                    <a:pt x="3773" y="1212"/>
                  </a:cubicBezTo>
                  <a:cubicBezTo>
                    <a:pt x="3773" y="1212"/>
                    <a:pt x="3773" y="1212"/>
                    <a:pt x="3778" y="1212"/>
                  </a:cubicBezTo>
                  <a:cubicBezTo>
                    <a:pt x="3778" y="1212"/>
                    <a:pt x="3778" y="1212"/>
                    <a:pt x="3778" y="1212"/>
                  </a:cubicBezTo>
                  <a:cubicBezTo>
                    <a:pt x="3846" y="1413"/>
                    <a:pt x="3846" y="1413"/>
                    <a:pt x="3846" y="1413"/>
                  </a:cubicBezTo>
                  <a:cubicBezTo>
                    <a:pt x="3836" y="1418"/>
                    <a:pt x="3825" y="1423"/>
                    <a:pt x="3820" y="1433"/>
                  </a:cubicBezTo>
                  <a:cubicBezTo>
                    <a:pt x="3620" y="1345"/>
                    <a:pt x="3620" y="1345"/>
                    <a:pt x="3620" y="1345"/>
                  </a:cubicBezTo>
                  <a:cubicBezTo>
                    <a:pt x="3620" y="1341"/>
                    <a:pt x="3620" y="1341"/>
                    <a:pt x="3620" y="1335"/>
                  </a:cubicBezTo>
                  <a:cubicBezTo>
                    <a:pt x="3620" y="1330"/>
                    <a:pt x="3620" y="1325"/>
                    <a:pt x="3615" y="1325"/>
                  </a:cubicBezTo>
                  <a:moveTo>
                    <a:pt x="4083" y="1191"/>
                  </a:moveTo>
                  <a:cubicBezTo>
                    <a:pt x="3788" y="1196"/>
                    <a:pt x="3788" y="1196"/>
                    <a:pt x="3788" y="1196"/>
                  </a:cubicBezTo>
                  <a:cubicBezTo>
                    <a:pt x="3788" y="1196"/>
                    <a:pt x="3783" y="1191"/>
                    <a:pt x="3783" y="1191"/>
                  </a:cubicBezTo>
                  <a:cubicBezTo>
                    <a:pt x="3815" y="964"/>
                    <a:pt x="3815" y="964"/>
                    <a:pt x="3815" y="964"/>
                  </a:cubicBezTo>
                  <a:cubicBezTo>
                    <a:pt x="3815" y="964"/>
                    <a:pt x="3815" y="964"/>
                    <a:pt x="3815" y="964"/>
                  </a:cubicBezTo>
                  <a:cubicBezTo>
                    <a:pt x="3820" y="964"/>
                    <a:pt x="3830" y="959"/>
                    <a:pt x="3836" y="954"/>
                  </a:cubicBezTo>
                  <a:cubicBezTo>
                    <a:pt x="4088" y="1181"/>
                    <a:pt x="4088" y="1181"/>
                    <a:pt x="4088" y="1181"/>
                  </a:cubicBezTo>
                  <a:cubicBezTo>
                    <a:pt x="4083" y="1186"/>
                    <a:pt x="4083" y="1186"/>
                    <a:pt x="4083" y="1191"/>
                  </a:cubicBezTo>
                  <a:moveTo>
                    <a:pt x="3815" y="907"/>
                  </a:moveTo>
                  <a:cubicBezTo>
                    <a:pt x="3810" y="907"/>
                    <a:pt x="3810" y="907"/>
                    <a:pt x="3804" y="912"/>
                  </a:cubicBezTo>
                  <a:cubicBezTo>
                    <a:pt x="3610" y="598"/>
                    <a:pt x="3610" y="598"/>
                    <a:pt x="3610" y="598"/>
                  </a:cubicBezTo>
                  <a:cubicBezTo>
                    <a:pt x="3846" y="670"/>
                    <a:pt x="3846" y="670"/>
                    <a:pt x="3846" y="670"/>
                  </a:cubicBezTo>
                  <a:cubicBezTo>
                    <a:pt x="3846" y="670"/>
                    <a:pt x="3846" y="675"/>
                    <a:pt x="3851" y="675"/>
                  </a:cubicBezTo>
                  <a:lnTo>
                    <a:pt x="3815" y="907"/>
                  </a:lnTo>
                  <a:close/>
                  <a:moveTo>
                    <a:pt x="3610" y="593"/>
                  </a:moveTo>
                  <a:cubicBezTo>
                    <a:pt x="3610" y="587"/>
                    <a:pt x="3610" y="582"/>
                    <a:pt x="3605" y="582"/>
                  </a:cubicBezTo>
                  <a:cubicBezTo>
                    <a:pt x="3599" y="582"/>
                    <a:pt x="3599" y="582"/>
                    <a:pt x="3599" y="582"/>
                  </a:cubicBezTo>
                  <a:cubicBezTo>
                    <a:pt x="3457" y="262"/>
                    <a:pt x="3457" y="262"/>
                    <a:pt x="3457" y="262"/>
                  </a:cubicBezTo>
                  <a:cubicBezTo>
                    <a:pt x="3836" y="655"/>
                    <a:pt x="3836" y="655"/>
                    <a:pt x="3836" y="655"/>
                  </a:cubicBezTo>
                  <a:lnTo>
                    <a:pt x="3610" y="593"/>
                  </a:lnTo>
                  <a:close/>
                  <a:moveTo>
                    <a:pt x="3042" y="232"/>
                  </a:moveTo>
                  <a:cubicBezTo>
                    <a:pt x="3016" y="232"/>
                    <a:pt x="2995" y="252"/>
                    <a:pt x="2995" y="278"/>
                  </a:cubicBezTo>
                  <a:cubicBezTo>
                    <a:pt x="2769" y="278"/>
                    <a:pt x="2769" y="278"/>
                    <a:pt x="2769" y="278"/>
                  </a:cubicBezTo>
                  <a:cubicBezTo>
                    <a:pt x="3074" y="97"/>
                    <a:pt x="3074" y="97"/>
                    <a:pt x="3074" y="97"/>
                  </a:cubicBezTo>
                  <a:cubicBezTo>
                    <a:pt x="3079" y="97"/>
                    <a:pt x="3079" y="103"/>
                    <a:pt x="3084" y="103"/>
                  </a:cubicBezTo>
                  <a:cubicBezTo>
                    <a:pt x="3053" y="232"/>
                    <a:pt x="3053" y="232"/>
                    <a:pt x="3053" y="232"/>
                  </a:cubicBezTo>
                  <a:cubicBezTo>
                    <a:pt x="3048" y="232"/>
                    <a:pt x="3048" y="232"/>
                    <a:pt x="3042" y="232"/>
                  </a:cubicBezTo>
                  <a:moveTo>
                    <a:pt x="2590" y="397"/>
                  </a:moveTo>
                  <a:cubicBezTo>
                    <a:pt x="2590" y="397"/>
                    <a:pt x="2590" y="402"/>
                    <a:pt x="2590" y="402"/>
                  </a:cubicBezTo>
                  <a:cubicBezTo>
                    <a:pt x="2475" y="51"/>
                    <a:pt x="2475" y="51"/>
                    <a:pt x="2475" y="51"/>
                  </a:cubicBezTo>
                  <a:cubicBezTo>
                    <a:pt x="2480" y="46"/>
                    <a:pt x="2480" y="46"/>
                    <a:pt x="2480" y="46"/>
                  </a:cubicBezTo>
                  <a:cubicBezTo>
                    <a:pt x="2648" y="165"/>
                    <a:pt x="2648" y="165"/>
                    <a:pt x="2648" y="165"/>
                  </a:cubicBezTo>
                  <a:cubicBezTo>
                    <a:pt x="2648" y="165"/>
                    <a:pt x="2648" y="170"/>
                    <a:pt x="2648" y="170"/>
                  </a:cubicBezTo>
                  <a:cubicBezTo>
                    <a:pt x="2643" y="170"/>
                    <a:pt x="2648" y="175"/>
                    <a:pt x="2648" y="175"/>
                  </a:cubicBezTo>
                  <a:cubicBezTo>
                    <a:pt x="2595" y="402"/>
                    <a:pt x="2595" y="402"/>
                    <a:pt x="2595" y="402"/>
                  </a:cubicBezTo>
                  <a:cubicBezTo>
                    <a:pt x="2595" y="397"/>
                    <a:pt x="2595" y="397"/>
                    <a:pt x="2590" y="397"/>
                  </a:cubicBezTo>
                  <a:moveTo>
                    <a:pt x="2669" y="170"/>
                  </a:moveTo>
                  <a:cubicBezTo>
                    <a:pt x="3069" y="92"/>
                    <a:pt x="3069" y="92"/>
                    <a:pt x="3069" y="92"/>
                  </a:cubicBezTo>
                  <a:cubicBezTo>
                    <a:pt x="2758" y="273"/>
                    <a:pt x="2758" y="273"/>
                    <a:pt x="2758" y="273"/>
                  </a:cubicBezTo>
                  <a:cubicBezTo>
                    <a:pt x="2758" y="273"/>
                    <a:pt x="2753" y="268"/>
                    <a:pt x="2753" y="268"/>
                  </a:cubicBezTo>
                  <a:cubicBezTo>
                    <a:pt x="2753" y="268"/>
                    <a:pt x="2748" y="268"/>
                    <a:pt x="2748" y="273"/>
                  </a:cubicBezTo>
                  <a:cubicBezTo>
                    <a:pt x="2664" y="175"/>
                    <a:pt x="2664" y="175"/>
                    <a:pt x="2664" y="175"/>
                  </a:cubicBezTo>
                  <a:cubicBezTo>
                    <a:pt x="2669" y="175"/>
                    <a:pt x="2669" y="170"/>
                    <a:pt x="2669" y="170"/>
                  </a:cubicBezTo>
                  <a:moveTo>
                    <a:pt x="2664" y="165"/>
                  </a:moveTo>
                  <a:cubicBezTo>
                    <a:pt x="2664" y="159"/>
                    <a:pt x="2659" y="159"/>
                    <a:pt x="2659" y="159"/>
                  </a:cubicBezTo>
                  <a:cubicBezTo>
                    <a:pt x="2653" y="159"/>
                    <a:pt x="2653" y="159"/>
                    <a:pt x="2653" y="159"/>
                  </a:cubicBezTo>
                  <a:cubicBezTo>
                    <a:pt x="2485" y="36"/>
                    <a:pt x="2485" y="36"/>
                    <a:pt x="2485" y="36"/>
                  </a:cubicBezTo>
                  <a:cubicBezTo>
                    <a:pt x="2490" y="36"/>
                    <a:pt x="2490" y="36"/>
                    <a:pt x="2490" y="31"/>
                  </a:cubicBezTo>
                  <a:cubicBezTo>
                    <a:pt x="3069" y="82"/>
                    <a:pt x="3069" y="82"/>
                    <a:pt x="3069" y="82"/>
                  </a:cubicBezTo>
                  <a:lnTo>
                    <a:pt x="2664" y="165"/>
                  </a:lnTo>
                  <a:close/>
                  <a:moveTo>
                    <a:pt x="2611" y="407"/>
                  </a:moveTo>
                  <a:cubicBezTo>
                    <a:pt x="2606" y="402"/>
                    <a:pt x="2606" y="402"/>
                    <a:pt x="2601" y="402"/>
                  </a:cubicBezTo>
                  <a:cubicBezTo>
                    <a:pt x="2659" y="180"/>
                    <a:pt x="2659" y="180"/>
                    <a:pt x="2659" y="180"/>
                  </a:cubicBezTo>
                  <a:cubicBezTo>
                    <a:pt x="2659" y="180"/>
                    <a:pt x="2659" y="180"/>
                    <a:pt x="2659" y="180"/>
                  </a:cubicBezTo>
                  <a:cubicBezTo>
                    <a:pt x="2743" y="278"/>
                    <a:pt x="2743" y="278"/>
                    <a:pt x="2743" y="278"/>
                  </a:cubicBezTo>
                  <a:cubicBezTo>
                    <a:pt x="2743" y="278"/>
                    <a:pt x="2743" y="278"/>
                    <a:pt x="2743" y="278"/>
                  </a:cubicBezTo>
                  <a:cubicBezTo>
                    <a:pt x="2743" y="283"/>
                    <a:pt x="2743" y="283"/>
                    <a:pt x="2743" y="283"/>
                  </a:cubicBezTo>
                  <a:lnTo>
                    <a:pt x="2611" y="407"/>
                  </a:lnTo>
                  <a:close/>
                  <a:moveTo>
                    <a:pt x="2764" y="283"/>
                  </a:moveTo>
                  <a:cubicBezTo>
                    <a:pt x="2995" y="283"/>
                    <a:pt x="2995" y="283"/>
                    <a:pt x="2995" y="283"/>
                  </a:cubicBezTo>
                  <a:cubicBezTo>
                    <a:pt x="2995" y="309"/>
                    <a:pt x="3011" y="325"/>
                    <a:pt x="3032" y="330"/>
                  </a:cubicBezTo>
                  <a:cubicBezTo>
                    <a:pt x="3016" y="521"/>
                    <a:pt x="3016" y="521"/>
                    <a:pt x="3016" y="521"/>
                  </a:cubicBezTo>
                  <a:cubicBezTo>
                    <a:pt x="3011" y="521"/>
                    <a:pt x="3005" y="521"/>
                    <a:pt x="3000" y="525"/>
                  </a:cubicBezTo>
                  <a:cubicBezTo>
                    <a:pt x="2764" y="283"/>
                    <a:pt x="2764" y="283"/>
                    <a:pt x="2764" y="283"/>
                  </a:cubicBezTo>
                  <a:cubicBezTo>
                    <a:pt x="2764" y="283"/>
                    <a:pt x="2764" y="283"/>
                    <a:pt x="2764" y="283"/>
                  </a:cubicBezTo>
                  <a:moveTo>
                    <a:pt x="3594" y="603"/>
                  </a:moveTo>
                  <a:cubicBezTo>
                    <a:pt x="3594" y="603"/>
                    <a:pt x="3594" y="603"/>
                    <a:pt x="3599" y="603"/>
                  </a:cubicBezTo>
                  <a:cubicBezTo>
                    <a:pt x="3589" y="995"/>
                    <a:pt x="3589" y="995"/>
                    <a:pt x="3589" y="995"/>
                  </a:cubicBezTo>
                  <a:cubicBezTo>
                    <a:pt x="3436" y="752"/>
                    <a:pt x="3436" y="752"/>
                    <a:pt x="3436" y="752"/>
                  </a:cubicBezTo>
                  <a:cubicBezTo>
                    <a:pt x="3441" y="747"/>
                    <a:pt x="3447" y="737"/>
                    <a:pt x="3447" y="732"/>
                  </a:cubicBezTo>
                  <a:cubicBezTo>
                    <a:pt x="3447" y="727"/>
                    <a:pt x="3441" y="722"/>
                    <a:pt x="3441" y="716"/>
                  </a:cubicBezTo>
                  <a:lnTo>
                    <a:pt x="3594" y="603"/>
                  </a:lnTo>
                  <a:close/>
                  <a:moveTo>
                    <a:pt x="3584" y="1000"/>
                  </a:moveTo>
                  <a:cubicBezTo>
                    <a:pt x="3584" y="1005"/>
                    <a:pt x="3584" y="1005"/>
                    <a:pt x="3584" y="1005"/>
                  </a:cubicBezTo>
                  <a:cubicBezTo>
                    <a:pt x="3584" y="1010"/>
                    <a:pt x="3584" y="1015"/>
                    <a:pt x="3589" y="1021"/>
                  </a:cubicBezTo>
                  <a:cubicBezTo>
                    <a:pt x="3589" y="1304"/>
                    <a:pt x="3589" y="1304"/>
                    <a:pt x="3589" y="1304"/>
                  </a:cubicBezTo>
                  <a:cubicBezTo>
                    <a:pt x="3431" y="758"/>
                    <a:pt x="3431" y="758"/>
                    <a:pt x="3431" y="758"/>
                  </a:cubicBezTo>
                  <a:lnTo>
                    <a:pt x="3584" y="1000"/>
                  </a:lnTo>
                  <a:close/>
                  <a:moveTo>
                    <a:pt x="4083" y="1640"/>
                  </a:moveTo>
                  <a:cubicBezTo>
                    <a:pt x="4161" y="1449"/>
                    <a:pt x="4161" y="1449"/>
                    <a:pt x="4161" y="1449"/>
                  </a:cubicBezTo>
                  <a:cubicBezTo>
                    <a:pt x="4167" y="1449"/>
                    <a:pt x="4167" y="1443"/>
                    <a:pt x="4167" y="1443"/>
                  </a:cubicBezTo>
                  <a:cubicBezTo>
                    <a:pt x="4398" y="1542"/>
                    <a:pt x="4398" y="1542"/>
                    <a:pt x="4398" y="1542"/>
                  </a:cubicBezTo>
                  <a:cubicBezTo>
                    <a:pt x="4398" y="1542"/>
                    <a:pt x="4398" y="1547"/>
                    <a:pt x="4398" y="1547"/>
                  </a:cubicBezTo>
                  <a:cubicBezTo>
                    <a:pt x="4398" y="1547"/>
                    <a:pt x="4398" y="1552"/>
                    <a:pt x="4398" y="1552"/>
                  </a:cubicBezTo>
                  <a:cubicBezTo>
                    <a:pt x="4093" y="1650"/>
                    <a:pt x="4093" y="1650"/>
                    <a:pt x="4093" y="1650"/>
                  </a:cubicBezTo>
                  <a:cubicBezTo>
                    <a:pt x="4093" y="1645"/>
                    <a:pt x="4088" y="1645"/>
                    <a:pt x="4083" y="1640"/>
                  </a:cubicBezTo>
                  <a:moveTo>
                    <a:pt x="4445" y="1567"/>
                  </a:moveTo>
                  <a:cubicBezTo>
                    <a:pt x="4624" y="1717"/>
                    <a:pt x="4624" y="1717"/>
                    <a:pt x="4624" y="1717"/>
                  </a:cubicBezTo>
                  <a:cubicBezTo>
                    <a:pt x="4624" y="1717"/>
                    <a:pt x="4624" y="1717"/>
                    <a:pt x="4624" y="1717"/>
                  </a:cubicBezTo>
                  <a:cubicBezTo>
                    <a:pt x="4624" y="1722"/>
                    <a:pt x="4624" y="1722"/>
                    <a:pt x="4629" y="1727"/>
                  </a:cubicBezTo>
                  <a:cubicBezTo>
                    <a:pt x="4566" y="1959"/>
                    <a:pt x="4566" y="1959"/>
                    <a:pt x="4566" y="1959"/>
                  </a:cubicBezTo>
                  <a:cubicBezTo>
                    <a:pt x="4566" y="1959"/>
                    <a:pt x="4566" y="1959"/>
                    <a:pt x="4566" y="1959"/>
                  </a:cubicBezTo>
                  <a:cubicBezTo>
                    <a:pt x="4440" y="1572"/>
                    <a:pt x="4440" y="1572"/>
                    <a:pt x="4440" y="1572"/>
                  </a:cubicBezTo>
                  <a:cubicBezTo>
                    <a:pt x="4440" y="1572"/>
                    <a:pt x="4440" y="1567"/>
                    <a:pt x="4445" y="1567"/>
                  </a:cubicBezTo>
                  <a:moveTo>
                    <a:pt x="4577" y="1959"/>
                  </a:moveTo>
                  <a:cubicBezTo>
                    <a:pt x="4635" y="1732"/>
                    <a:pt x="4635" y="1732"/>
                    <a:pt x="4635" y="1732"/>
                  </a:cubicBezTo>
                  <a:cubicBezTo>
                    <a:pt x="4776" y="2114"/>
                    <a:pt x="4776" y="2114"/>
                    <a:pt x="4776" y="2114"/>
                  </a:cubicBezTo>
                  <a:cubicBezTo>
                    <a:pt x="4771" y="2114"/>
                    <a:pt x="4771" y="2114"/>
                    <a:pt x="4771" y="2119"/>
                  </a:cubicBezTo>
                  <a:cubicBezTo>
                    <a:pt x="4582" y="1985"/>
                    <a:pt x="4582" y="1985"/>
                    <a:pt x="4582" y="1985"/>
                  </a:cubicBezTo>
                  <a:cubicBezTo>
                    <a:pt x="4587" y="1980"/>
                    <a:pt x="4587" y="1980"/>
                    <a:pt x="4587" y="1980"/>
                  </a:cubicBezTo>
                  <a:cubicBezTo>
                    <a:pt x="4587" y="1970"/>
                    <a:pt x="4582" y="1965"/>
                    <a:pt x="4577" y="1959"/>
                  </a:cubicBezTo>
                  <a:moveTo>
                    <a:pt x="4787" y="2166"/>
                  </a:moveTo>
                  <a:cubicBezTo>
                    <a:pt x="4792" y="2166"/>
                    <a:pt x="4797" y="2166"/>
                    <a:pt x="4797" y="2166"/>
                  </a:cubicBezTo>
                  <a:cubicBezTo>
                    <a:pt x="4986" y="2460"/>
                    <a:pt x="4986" y="2460"/>
                    <a:pt x="4986" y="2460"/>
                  </a:cubicBezTo>
                  <a:cubicBezTo>
                    <a:pt x="4981" y="2460"/>
                    <a:pt x="4976" y="2465"/>
                    <a:pt x="4976" y="2470"/>
                  </a:cubicBezTo>
                  <a:cubicBezTo>
                    <a:pt x="4724" y="2449"/>
                    <a:pt x="4724" y="2449"/>
                    <a:pt x="4724" y="2449"/>
                  </a:cubicBezTo>
                  <a:cubicBezTo>
                    <a:pt x="4724" y="2449"/>
                    <a:pt x="4724" y="2449"/>
                    <a:pt x="4724" y="2449"/>
                  </a:cubicBezTo>
                  <a:cubicBezTo>
                    <a:pt x="4724" y="2429"/>
                    <a:pt x="4713" y="2413"/>
                    <a:pt x="4698" y="2408"/>
                  </a:cubicBezTo>
                  <a:cubicBezTo>
                    <a:pt x="4781" y="2166"/>
                    <a:pt x="4781" y="2166"/>
                    <a:pt x="4781" y="2166"/>
                  </a:cubicBezTo>
                  <a:cubicBezTo>
                    <a:pt x="4787" y="2166"/>
                    <a:pt x="4787" y="2166"/>
                    <a:pt x="4787" y="2166"/>
                  </a:cubicBezTo>
                  <a:moveTo>
                    <a:pt x="4724" y="2460"/>
                  </a:moveTo>
                  <a:cubicBezTo>
                    <a:pt x="4976" y="2480"/>
                    <a:pt x="4976" y="2480"/>
                    <a:pt x="4976" y="2480"/>
                  </a:cubicBezTo>
                  <a:cubicBezTo>
                    <a:pt x="4976" y="2480"/>
                    <a:pt x="4976" y="2485"/>
                    <a:pt x="4976" y="2485"/>
                  </a:cubicBezTo>
                  <a:cubicBezTo>
                    <a:pt x="4766" y="2573"/>
                    <a:pt x="4766" y="2573"/>
                    <a:pt x="4766" y="2573"/>
                  </a:cubicBezTo>
                  <a:cubicBezTo>
                    <a:pt x="4766" y="2573"/>
                    <a:pt x="4766" y="2573"/>
                    <a:pt x="4760" y="2573"/>
                  </a:cubicBezTo>
                  <a:cubicBezTo>
                    <a:pt x="4760" y="2573"/>
                    <a:pt x="4760" y="2573"/>
                    <a:pt x="4760" y="2573"/>
                  </a:cubicBezTo>
                  <a:cubicBezTo>
                    <a:pt x="4708" y="2491"/>
                    <a:pt x="4708" y="2491"/>
                    <a:pt x="4708" y="2491"/>
                  </a:cubicBezTo>
                  <a:cubicBezTo>
                    <a:pt x="4719" y="2480"/>
                    <a:pt x="4724" y="2470"/>
                    <a:pt x="4724" y="2460"/>
                  </a:cubicBezTo>
                  <a:moveTo>
                    <a:pt x="4755" y="2594"/>
                  </a:moveTo>
                  <a:cubicBezTo>
                    <a:pt x="4755" y="2594"/>
                    <a:pt x="4760" y="2594"/>
                    <a:pt x="4760" y="2594"/>
                  </a:cubicBezTo>
                  <a:cubicBezTo>
                    <a:pt x="4760" y="2594"/>
                    <a:pt x="4766" y="2594"/>
                    <a:pt x="4766" y="2594"/>
                  </a:cubicBezTo>
                  <a:cubicBezTo>
                    <a:pt x="4965" y="2785"/>
                    <a:pt x="4965" y="2785"/>
                    <a:pt x="4965" y="2785"/>
                  </a:cubicBezTo>
                  <a:cubicBezTo>
                    <a:pt x="4965" y="2790"/>
                    <a:pt x="4960" y="2795"/>
                    <a:pt x="4960" y="2795"/>
                  </a:cubicBezTo>
                  <a:cubicBezTo>
                    <a:pt x="4540" y="2800"/>
                    <a:pt x="4540" y="2800"/>
                    <a:pt x="4540" y="2800"/>
                  </a:cubicBezTo>
                  <a:cubicBezTo>
                    <a:pt x="4540" y="2795"/>
                    <a:pt x="4535" y="2790"/>
                    <a:pt x="4535" y="2785"/>
                  </a:cubicBezTo>
                  <a:lnTo>
                    <a:pt x="4755" y="2594"/>
                  </a:lnTo>
                  <a:close/>
                  <a:moveTo>
                    <a:pt x="4508" y="2831"/>
                  </a:moveTo>
                  <a:cubicBezTo>
                    <a:pt x="4514" y="2831"/>
                    <a:pt x="4519" y="2826"/>
                    <a:pt x="4524" y="2826"/>
                  </a:cubicBezTo>
                  <a:cubicBezTo>
                    <a:pt x="4708" y="3032"/>
                    <a:pt x="4708" y="3032"/>
                    <a:pt x="4708" y="3032"/>
                  </a:cubicBezTo>
                  <a:cubicBezTo>
                    <a:pt x="4708" y="3032"/>
                    <a:pt x="4708" y="3032"/>
                    <a:pt x="4708" y="3032"/>
                  </a:cubicBezTo>
                  <a:cubicBezTo>
                    <a:pt x="4382" y="2965"/>
                    <a:pt x="4382" y="2965"/>
                    <a:pt x="4382" y="2965"/>
                  </a:cubicBezTo>
                  <a:cubicBezTo>
                    <a:pt x="4382" y="2965"/>
                    <a:pt x="4382" y="2960"/>
                    <a:pt x="4382" y="2960"/>
                  </a:cubicBezTo>
                  <a:cubicBezTo>
                    <a:pt x="4382" y="2950"/>
                    <a:pt x="4377" y="2939"/>
                    <a:pt x="4372" y="2929"/>
                  </a:cubicBezTo>
                  <a:cubicBezTo>
                    <a:pt x="4492" y="2821"/>
                    <a:pt x="4492" y="2821"/>
                    <a:pt x="4492" y="2821"/>
                  </a:cubicBezTo>
                  <a:cubicBezTo>
                    <a:pt x="4498" y="2826"/>
                    <a:pt x="4503" y="2831"/>
                    <a:pt x="4508" y="2831"/>
                  </a:cubicBezTo>
                  <a:moveTo>
                    <a:pt x="4130" y="3264"/>
                  </a:moveTo>
                  <a:cubicBezTo>
                    <a:pt x="4130" y="3264"/>
                    <a:pt x="4130" y="3264"/>
                    <a:pt x="4130" y="3264"/>
                  </a:cubicBezTo>
                  <a:cubicBezTo>
                    <a:pt x="4125" y="3264"/>
                    <a:pt x="4125" y="3264"/>
                    <a:pt x="4120" y="3264"/>
                  </a:cubicBezTo>
                  <a:cubicBezTo>
                    <a:pt x="3904" y="3135"/>
                    <a:pt x="3904" y="3135"/>
                    <a:pt x="3904" y="3135"/>
                  </a:cubicBezTo>
                  <a:cubicBezTo>
                    <a:pt x="3909" y="3130"/>
                    <a:pt x="3909" y="3130"/>
                    <a:pt x="3909" y="3125"/>
                  </a:cubicBezTo>
                  <a:cubicBezTo>
                    <a:pt x="3909" y="3120"/>
                    <a:pt x="3909" y="3120"/>
                    <a:pt x="3909" y="3120"/>
                  </a:cubicBezTo>
                  <a:cubicBezTo>
                    <a:pt x="4288" y="2981"/>
                    <a:pt x="4288" y="2981"/>
                    <a:pt x="4288" y="2981"/>
                  </a:cubicBezTo>
                  <a:cubicBezTo>
                    <a:pt x="4288" y="2986"/>
                    <a:pt x="4293" y="2991"/>
                    <a:pt x="4293" y="2991"/>
                  </a:cubicBezTo>
                  <a:lnTo>
                    <a:pt x="4130" y="3264"/>
                  </a:lnTo>
                  <a:close/>
                  <a:moveTo>
                    <a:pt x="4072" y="3471"/>
                  </a:moveTo>
                  <a:cubicBezTo>
                    <a:pt x="4067" y="3471"/>
                    <a:pt x="4067" y="3471"/>
                    <a:pt x="4062" y="3471"/>
                  </a:cubicBezTo>
                  <a:cubicBezTo>
                    <a:pt x="3899" y="3146"/>
                    <a:pt x="3899" y="3146"/>
                    <a:pt x="3899" y="3146"/>
                  </a:cubicBezTo>
                  <a:cubicBezTo>
                    <a:pt x="3899" y="3146"/>
                    <a:pt x="3899" y="3146"/>
                    <a:pt x="3904" y="3140"/>
                  </a:cubicBezTo>
                  <a:cubicBezTo>
                    <a:pt x="4114" y="3269"/>
                    <a:pt x="4114" y="3269"/>
                    <a:pt x="4114" y="3269"/>
                  </a:cubicBezTo>
                  <a:cubicBezTo>
                    <a:pt x="4114" y="3269"/>
                    <a:pt x="4114" y="3275"/>
                    <a:pt x="4114" y="3275"/>
                  </a:cubicBezTo>
                  <a:cubicBezTo>
                    <a:pt x="4114" y="3275"/>
                    <a:pt x="4120" y="3280"/>
                    <a:pt x="4120" y="3280"/>
                  </a:cubicBezTo>
                  <a:cubicBezTo>
                    <a:pt x="4072" y="3471"/>
                    <a:pt x="4072" y="3471"/>
                    <a:pt x="4072" y="3471"/>
                  </a:cubicBezTo>
                  <a:cubicBezTo>
                    <a:pt x="4072" y="3471"/>
                    <a:pt x="4072" y="3471"/>
                    <a:pt x="4072" y="3471"/>
                  </a:cubicBezTo>
                  <a:moveTo>
                    <a:pt x="4550" y="3336"/>
                  </a:moveTo>
                  <a:cubicBezTo>
                    <a:pt x="4545" y="3336"/>
                    <a:pt x="4545" y="3336"/>
                    <a:pt x="4540" y="3336"/>
                  </a:cubicBezTo>
                  <a:cubicBezTo>
                    <a:pt x="4361" y="3001"/>
                    <a:pt x="4361" y="3001"/>
                    <a:pt x="4361" y="3001"/>
                  </a:cubicBezTo>
                  <a:cubicBezTo>
                    <a:pt x="4372" y="2996"/>
                    <a:pt x="4377" y="2986"/>
                    <a:pt x="4382" y="2975"/>
                  </a:cubicBezTo>
                  <a:cubicBezTo>
                    <a:pt x="4708" y="3042"/>
                    <a:pt x="4708" y="3042"/>
                    <a:pt x="4708" y="3042"/>
                  </a:cubicBezTo>
                  <a:cubicBezTo>
                    <a:pt x="4708" y="3048"/>
                    <a:pt x="4708" y="3053"/>
                    <a:pt x="4713" y="3058"/>
                  </a:cubicBezTo>
                  <a:cubicBezTo>
                    <a:pt x="4561" y="3336"/>
                    <a:pt x="4561" y="3336"/>
                    <a:pt x="4561" y="3336"/>
                  </a:cubicBezTo>
                  <a:cubicBezTo>
                    <a:pt x="4556" y="3336"/>
                    <a:pt x="4556" y="3336"/>
                    <a:pt x="4550" y="3336"/>
                  </a:cubicBezTo>
                  <a:moveTo>
                    <a:pt x="4566" y="3342"/>
                  </a:moveTo>
                  <a:cubicBezTo>
                    <a:pt x="4724" y="3058"/>
                    <a:pt x="4724" y="3058"/>
                    <a:pt x="4724" y="3058"/>
                  </a:cubicBezTo>
                  <a:cubicBezTo>
                    <a:pt x="4724" y="3058"/>
                    <a:pt x="4724" y="3058"/>
                    <a:pt x="4724" y="3063"/>
                  </a:cubicBezTo>
                  <a:cubicBezTo>
                    <a:pt x="4734" y="3063"/>
                    <a:pt x="4745" y="3053"/>
                    <a:pt x="4745" y="3042"/>
                  </a:cubicBezTo>
                  <a:cubicBezTo>
                    <a:pt x="4745" y="3042"/>
                    <a:pt x="4745" y="3042"/>
                    <a:pt x="4745" y="3037"/>
                  </a:cubicBezTo>
                  <a:cubicBezTo>
                    <a:pt x="4997" y="2945"/>
                    <a:pt x="4997" y="2945"/>
                    <a:pt x="4997" y="2945"/>
                  </a:cubicBezTo>
                  <a:cubicBezTo>
                    <a:pt x="4566" y="3342"/>
                    <a:pt x="4566" y="3342"/>
                    <a:pt x="4566" y="3342"/>
                  </a:cubicBezTo>
                  <a:cubicBezTo>
                    <a:pt x="4566" y="3342"/>
                    <a:pt x="4566" y="3342"/>
                    <a:pt x="4566" y="3342"/>
                  </a:cubicBezTo>
                  <a:moveTo>
                    <a:pt x="4997" y="2826"/>
                  </a:moveTo>
                  <a:cubicBezTo>
                    <a:pt x="5008" y="2821"/>
                    <a:pt x="5018" y="2816"/>
                    <a:pt x="5018" y="2800"/>
                  </a:cubicBezTo>
                  <a:cubicBezTo>
                    <a:pt x="5018" y="2790"/>
                    <a:pt x="5008" y="2779"/>
                    <a:pt x="5002" y="2779"/>
                  </a:cubicBezTo>
                  <a:cubicBezTo>
                    <a:pt x="5129" y="2392"/>
                    <a:pt x="5129" y="2392"/>
                    <a:pt x="5129" y="2392"/>
                  </a:cubicBezTo>
                  <a:cubicBezTo>
                    <a:pt x="5018" y="2914"/>
                    <a:pt x="5018" y="2914"/>
                    <a:pt x="5018" y="2914"/>
                  </a:cubicBezTo>
                  <a:lnTo>
                    <a:pt x="4997" y="2826"/>
                  </a:lnTo>
                  <a:close/>
                  <a:moveTo>
                    <a:pt x="5139" y="2310"/>
                  </a:moveTo>
                  <a:cubicBezTo>
                    <a:pt x="5134" y="2310"/>
                    <a:pt x="5134" y="2315"/>
                    <a:pt x="5134" y="2315"/>
                  </a:cubicBezTo>
                  <a:cubicBezTo>
                    <a:pt x="5134" y="2320"/>
                    <a:pt x="5134" y="2320"/>
                    <a:pt x="5134" y="2325"/>
                  </a:cubicBezTo>
                  <a:cubicBezTo>
                    <a:pt x="5018" y="2455"/>
                    <a:pt x="5018" y="2455"/>
                    <a:pt x="5018" y="2455"/>
                  </a:cubicBezTo>
                  <a:cubicBezTo>
                    <a:pt x="5018" y="2455"/>
                    <a:pt x="5013" y="2455"/>
                    <a:pt x="5013" y="2455"/>
                  </a:cubicBezTo>
                  <a:cubicBezTo>
                    <a:pt x="5071" y="2186"/>
                    <a:pt x="5071" y="2186"/>
                    <a:pt x="5071" y="2186"/>
                  </a:cubicBezTo>
                  <a:cubicBezTo>
                    <a:pt x="5071" y="2186"/>
                    <a:pt x="5071" y="2186"/>
                    <a:pt x="5076" y="2186"/>
                  </a:cubicBezTo>
                  <a:lnTo>
                    <a:pt x="5139" y="2310"/>
                  </a:lnTo>
                  <a:close/>
                  <a:moveTo>
                    <a:pt x="5060" y="2150"/>
                  </a:moveTo>
                  <a:cubicBezTo>
                    <a:pt x="5055" y="2150"/>
                    <a:pt x="5055" y="2155"/>
                    <a:pt x="5050" y="2161"/>
                  </a:cubicBezTo>
                  <a:cubicBezTo>
                    <a:pt x="4818" y="2135"/>
                    <a:pt x="4818" y="2135"/>
                    <a:pt x="4818" y="2135"/>
                  </a:cubicBezTo>
                  <a:cubicBezTo>
                    <a:pt x="4818" y="2124"/>
                    <a:pt x="4808" y="2114"/>
                    <a:pt x="4797" y="2114"/>
                  </a:cubicBezTo>
                  <a:cubicBezTo>
                    <a:pt x="4902" y="1717"/>
                    <a:pt x="4902" y="1717"/>
                    <a:pt x="4902" y="1717"/>
                  </a:cubicBezTo>
                  <a:cubicBezTo>
                    <a:pt x="4902" y="1717"/>
                    <a:pt x="4902" y="1717"/>
                    <a:pt x="4908" y="1717"/>
                  </a:cubicBezTo>
                  <a:cubicBezTo>
                    <a:pt x="4908" y="1717"/>
                    <a:pt x="4908" y="1717"/>
                    <a:pt x="4913" y="1717"/>
                  </a:cubicBezTo>
                  <a:lnTo>
                    <a:pt x="5060" y="2150"/>
                  </a:lnTo>
                  <a:close/>
                  <a:moveTo>
                    <a:pt x="4645" y="1407"/>
                  </a:moveTo>
                  <a:cubicBezTo>
                    <a:pt x="4645" y="1407"/>
                    <a:pt x="4645" y="1407"/>
                    <a:pt x="4645" y="1407"/>
                  </a:cubicBezTo>
                  <a:cubicBezTo>
                    <a:pt x="4445" y="1531"/>
                    <a:pt x="4445" y="1531"/>
                    <a:pt x="4445" y="1531"/>
                  </a:cubicBezTo>
                  <a:cubicBezTo>
                    <a:pt x="4440" y="1526"/>
                    <a:pt x="4435" y="1521"/>
                    <a:pt x="4424" y="1521"/>
                  </a:cubicBezTo>
                  <a:cubicBezTo>
                    <a:pt x="4419" y="1521"/>
                    <a:pt x="4414" y="1521"/>
                    <a:pt x="4414" y="1526"/>
                  </a:cubicBezTo>
                  <a:cubicBezTo>
                    <a:pt x="4130" y="1212"/>
                    <a:pt x="4130" y="1212"/>
                    <a:pt x="4130" y="1212"/>
                  </a:cubicBezTo>
                  <a:cubicBezTo>
                    <a:pt x="4130" y="1212"/>
                    <a:pt x="4130" y="1212"/>
                    <a:pt x="4135" y="1206"/>
                  </a:cubicBezTo>
                  <a:lnTo>
                    <a:pt x="4645" y="1407"/>
                  </a:lnTo>
                  <a:close/>
                  <a:moveTo>
                    <a:pt x="4093" y="1175"/>
                  </a:moveTo>
                  <a:cubicBezTo>
                    <a:pt x="3841" y="949"/>
                    <a:pt x="3841" y="949"/>
                    <a:pt x="3841" y="949"/>
                  </a:cubicBezTo>
                  <a:cubicBezTo>
                    <a:pt x="3841" y="943"/>
                    <a:pt x="3841" y="938"/>
                    <a:pt x="3841" y="933"/>
                  </a:cubicBezTo>
                  <a:cubicBezTo>
                    <a:pt x="3841" y="923"/>
                    <a:pt x="3836" y="912"/>
                    <a:pt x="3825" y="907"/>
                  </a:cubicBezTo>
                  <a:cubicBezTo>
                    <a:pt x="3857" y="680"/>
                    <a:pt x="3857" y="680"/>
                    <a:pt x="3857" y="680"/>
                  </a:cubicBezTo>
                  <a:cubicBezTo>
                    <a:pt x="4093" y="1170"/>
                    <a:pt x="4093" y="1170"/>
                    <a:pt x="4093" y="1170"/>
                  </a:cubicBezTo>
                  <a:cubicBezTo>
                    <a:pt x="4093" y="1175"/>
                    <a:pt x="4093" y="1175"/>
                    <a:pt x="4093" y="1175"/>
                  </a:cubicBezTo>
                  <a:moveTo>
                    <a:pt x="3431" y="237"/>
                  </a:moveTo>
                  <a:cubicBezTo>
                    <a:pt x="3090" y="273"/>
                    <a:pt x="3090" y="273"/>
                    <a:pt x="3090" y="273"/>
                  </a:cubicBezTo>
                  <a:cubicBezTo>
                    <a:pt x="3090" y="257"/>
                    <a:pt x="3079" y="242"/>
                    <a:pt x="3058" y="237"/>
                  </a:cubicBezTo>
                  <a:cubicBezTo>
                    <a:pt x="3095" y="108"/>
                    <a:pt x="3095" y="108"/>
                    <a:pt x="3095" y="108"/>
                  </a:cubicBezTo>
                  <a:cubicBezTo>
                    <a:pt x="3095" y="108"/>
                    <a:pt x="3095" y="108"/>
                    <a:pt x="3095" y="108"/>
                  </a:cubicBezTo>
                  <a:cubicBezTo>
                    <a:pt x="3105" y="108"/>
                    <a:pt x="3116" y="103"/>
                    <a:pt x="3121" y="97"/>
                  </a:cubicBezTo>
                  <a:lnTo>
                    <a:pt x="3431" y="237"/>
                  </a:lnTo>
                  <a:close/>
                  <a:moveTo>
                    <a:pt x="2438" y="36"/>
                  </a:moveTo>
                  <a:cubicBezTo>
                    <a:pt x="2438" y="41"/>
                    <a:pt x="2443" y="46"/>
                    <a:pt x="2448" y="51"/>
                  </a:cubicBezTo>
                  <a:cubicBezTo>
                    <a:pt x="2396" y="190"/>
                    <a:pt x="2396" y="190"/>
                    <a:pt x="2396" y="190"/>
                  </a:cubicBezTo>
                  <a:cubicBezTo>
                    <a:pt x="2390" y="190"/>
                    <a:pt x="2390" y="190"/>
                    <a:pt x="2390" y="195"/>
                  </a:cubicBezTo>
                  <a:cubicBezTo>
                    <a:pt x="2122" y="82"/>
                    <a:pt x="2122" y="82"/>
                    <a:pt x="2122" y="82"/>
                  </a:cubicBezTo>
                  <a:lnTo>
                    <a:pt x="2438" y="36"/>
                  </a:lnTo>
                  <a:close/>
                  <a:moveTo>
                    <a:pt x="1692" y="459"/>
                  </a:moveTo>
                  <a:cubicBezTo>
                    <a:pt x="1692" y="459"/>
                    <a:pt x="1686" y="459"/>
                    <a:pt x="1686" y="459"/>
                  </a:cubicBezTo>
                  <a:cubicBezTo>
                    <a:pt x="1676" y="459"/>
                    <a:pt x="1671" y="464"/>
                    <a:pt x="1671" y="474"/>
                  </a:cubicBezTo>
                  <a:cubicBezTo>
                    <a:pt x="1671" y="474"/>
                    <a:pt x="1671" y="474"/>
                    <a:pt x="1671" y="474"/>
                  </a:cubicBezTo>
                  <a:cubicBezTo>
                    <a:pt x="1513" y="510"/>
                    <a:pt x="1513" y="510"/>
                    <a:pt x="1513" y="510"/>
                  </a:cubicBezTo>
                  <a:cubicBezTo>
                    <a:pt x="1513" y="505"/>
                    <a:pt x="1508" y="505"/>
                    <a:pt x="1508" y="505"/>
                  </a:cubicBezTo>
                  <a:cubicBezTo>
                    <a:pt x="1849" y="247"/>
                    <a:pt x="1849" y="247"/>
                    <a:pt x="1849" y="247"/>
                  </a:cubicBezTo>
                  <a:lnTo>
                    <a:pt x="1692" y="459"/>
                  </a:lnTo>
                  <a:close/>
                  <a:moveTo>
                    <a:pt x="1171" y="974"/>
                  </a:moveTo>
                  <a:cubicBezTo>
                    <a:pt x="1266" y="799"/>
                    <a:pt x="1266" y="799"/>
                    <a:pt x="1266" y="799"/>
                  </a:cubicBezTo>
                  <a:cubicBezTo>
                    <a:pt x="1266" y="799"/>
                    <a:pt x="1271" y="799"/>
                    <a:pt x="1271" y="799"/>
                  </a:cubicBezTo>
                  <a:cubicBezTo>
                    <a:pt x="1287" y="799"/>
                    <a:pt x="1292" y="794"/>
                    <a:pt x="1298" y="783"/>
                  </a:cubicBezTo>
                  <a:cubicBezTo>
                    <a:pt x="1502" y="830"/>
                    <a:pt x="1502" y="830"/>
                    <a:pt x="1502" y="830"/>
                  </a:cubicBezTo>
                  <a:cubicBezTo>
                    <a:pt x="1502" y="830"/>
                    <a:pt x="1502" y="830"/>
                    <a:pt x="1502" y="830"/>
                  </a:cubicBezTo>
                  <a:cubicBezTo>
                    <a:pt x="1119" y="1103"/>
                    <a:pt x="1119" y="1103"/>
                    <a:pt x="1119" y="1103"/>
                  </a:cubicBezTo>
                  <a:cubicBezTo>
                    <a:pt x="1119" y="1103"/>
                    <a:pt x="1114" y="1098"/>
                    <a:pt x="1114" y="1098"/>
                  </a:cubicBezTo>
                  <a:lnTo>
                    <a:pt x="1171" y="974"/>
                  </a:lnTo>
                  <a:close/>
                  <a:moveTo>
                    <a:pt x="1092" y="1150"/>
                  </a:moveTo>
                  <a:cubicBezTo>
                    <a:pt x="1066" y="1418"/>
                    <a:pt x="1066" y="1418"/>
                    <a:pt x="1066" y="1418"/>
                  </a:cubicBezTo>
                  <a:cubicBezTo>
                    <a:pt x="1061" y="1418"/>
                    <a:pt x="1056" y="1418"/>
                    <a:pt x="1050" y="1423"/>
                  </a:cubicBezTo>
                  <a:cubicBezTo>
                    <a:pt x="804" y="1232"/>
                    <a:pt x="804" y="1232"/>
                    <a:pt x="804" y="1232"/>
                  </a:cubicBezTo>
                  <a:cubicBezTo>
                    <a:pt x="804" y="1232"/>
                    <a:pt x="804" y="1232"/>
                    <a:pt x="804" y="1232"/>
                  </a:cubicBezTo>
                  <a:cubicBezTo>
                    <a:pt x="804" y="1232"/>
                    <a:pt x="804" y="1232"/>
                    <a:pt x="804" y="1232"/>
                  </a:cubicBezTo>
                  <a:cubicBezTo>
                    <a:pt x="1077" y="1134"/>
                    <a:pt x="1077" y="1134"/>
                    <a:pt x="1077" y="1134"/>
                  </a:cubicBezTo>
                  <a:cubicBezTo>
                    <a:pt x="1077" y="1139"/>
                    <a:pt x="1082" y="1145"/>
                    <a:pt x="1092" y="1150"/>
                  </a:cubicBezTo>
                  <a:moveTo>
                    <a:pt x="241" y="1753"/>
                  </a:moveTo>
                  <a:cubicBezTo>
                    <a:pt x="241" y="1753"/>
                    <a:pt x="241" y="1753"/>
                    <a:pt x="241" y="1753"/>
                  </a:cubicBezTo>
                  <a:cubicBezTo>
                    <a:pt x="241" y="2037"/>
                    <a:pt x="241" y="2037"/>
                    <a:pt x="241" y="2037"/>
                  </a:cubicBezTo>
                  <a:cubicBezTo>
                    <a:pt x="225" y="2037"/>
                    <a:pt x="215" y="2047"/>
                    <a:pt x="215" y="2062"/>
                  </a:cubicBezTo>
                  <a:cubicBezTo>
                    <a:pt x="215" y="2068"/>
                    <a:pt x="220" y="2078"/>
                    <a:pt x="225" y="2083"/>
                  </a:cubicBezTo>
                  <a:cubicBezTo>
                    <a:pt x="41" y="2325"/>
                    <a:pt x="41" y="2325"/>
                    <a:pt x="41" y="2325"/>
                  </a:cubicBezTo>
                  <a:cubicBezTo>
                    <a:pt x="41" y="2325"/>
                    <a:pt x="41" y="2325"/>
                    <a:pt x="41" y="2325"/>
                  </a:cubicBezTo>
                  <a:lnTo>
                    <a:pt x="241" y="1753"/>
                  </a:lnTo>
                  <a:close/>
                  <a:moveTo>
                    <a:pt x="47" y="2372"/>
                  </a:moveTo>
                  <a:cubicBezTo>
                    <a:pt x="299" y="2594"/>
                    <a:pt x="299" y="2594"/>
                    <a:pt x="299" y="2594"/>
                  </a:cubicBezTo>
                  <a:cubicBezTo>
                    <a:pt x="294" y="2599"/>
                    <a:pt x="294" y="2604"/>
                    <a:pt x="294" y="2609"/>
                  </a:cubicBezTo>
                  <a:cubicBezTo>
                    <a:pt x="294" y="2620"/>
                    <a:pt x="294" y="2625"/>
                    <a:pt x="304" y="2630"/>
                  </a:cubicBezTo>
                  <a:cubicBezTo>
                    <a:pt x="152" y="2805"/>
                    <a:pt x="152" y="2805"/>
                    <a:pt x="152" y="2805"/>
                  </a:cubicBezTo>
                  <a:cubicBezTo>
                    <a:pt x="152" y="2805"/>
                    <a:pt x="152" y="2805"/>
                    <a:pt x="152" y="2805"/>
                  </a:cubicBezTo>
                  <a:cubicBezTo>
                    <a:pt x="36" y="2372"/>
                    <a:pt x="36" y="2372"/>
                    <a:pt x="36" y="2372"/>
                  </a:cubicBezTo>
                  <a:cubicBezTo>
                    <a:pt x="41" y="2372"/>
                    <a:pt x="41" y="2372"/>
                    <a:pt x="47" y="2372"/>
                  </a:cubicBezTo>
                  <a:moveTo>
                    <a:pt x="525" y="3032"/>
                  </a:moveTo>
                  <a:cubicBezTo>
                    <a:pt x="525" y="3032"/>
                    <a:pt x="525" y="3037"/>
                    <a:pt x="525" y="3042"/>
                  </a:cubicBezTo>
                  <a:cubicBezTo>
                    <a:pt x="525" y="3058"/>
                    <a:pt x="535" y="3068"/>
                    <a:pt x="551" y="3068"/>
                  </a:cubicBezTo>
                  <a:cubicBezTo>
                    <a:pt x="572" y="3306"/>
                    <a:pt x="572" y="3306"/>
                    <a:pt x="572" y="3306"/>
                  </a:cubicBezTo>
                  <a:cubicBezTo>
                    <a:pt x="168" y="2831"/>
                    <a:pt x="168" y="2831"/>
                    <a:pt x="168" y="2831"/>
                  </a:cubicBezTo>
                  <a:lnTo>
                    <a:pt x="525" y="3032"/>
                  </a:lnTo>
                  <a:close/>
                  <a:moveTo>
                    <a:pt x="593" y="3316"/>
                  </a:moveTo>
                  <a:cubicBezTo>
                    <a:pt x="588" y="3311"/>
                    <a:pt x="588" y="3306"/>
                    <a:pt x="583" y="3306"/>
                  </a:cubicBezTo>
                  <a:cubicBezTo>
                    <a:pt x="562" y="3068"/>
                    <a:pt x="562" y="3068"/>
                    <a:pt x="562" y="3068"/>
                  </a:cubicBezTo>
                  <a:cubicBezTo>
                    <a:pt x="562" y="3068"/>
                    <a:pt x="562" y="3068"/>
                    <a:pt x="567" y="3063"/>
                  </a:cubicBezTo>
                  <a:cubicBezTo>
                    <a:pt x="804" y="3367"/>
                    <a:pt x="804" y="3367"/>
                    <a:pt x="804" y="3367"/>
                  </a:cubicBezTo>
                  <a:cubicBezTo>
                    <a:pt x="804" y="3373"/>
                    <a:pt x="798" y="3373"/>
                    <a:pt x="798" y="3378"/>
                  </a:cubicBezTo>
                  <a:lnTo>
                    <a:pt x="593" y="3316"/>
                  </a:lnTo>
                  <a:close/>
                  <a:moveTo>
                    <a:pt x="1928" y="3295"/>
                  </a:moveTo>
                  <a:cubicBezTo>
                    <a:pt x="1865" y="3089"/>
                    <a:pt x="1865" y="3089"/>
                    <a:pt x="1865" y="3089"/>
                  </a:cubicBezTo>
                  <a:cubicBezTo>
                    <a:pt x="2018" y="3073"/>
                    <a:pt x="2018" y="3073"/>
                    <a:pt x="2018" y="3073"/>
                  </a:cubicBezTo>
                  <a:cubicBezTo>
                    <a:pt x="2018" y="3084"/>
                    <a:pt x="2023" y="3089"/>
                    <a:pt x="2028" y="3089"/>
                  </a:cubicBezTo>
                  <a:lnTo>
                    <a:pt x="1928" y="3295"/>
                  </a:lnTo>
                  <a:close/>
                  <a:moveTo>
                    <a:pt x="2044" y="3042"/>
                  </a:moveTo>
                  <a:cubicBezTo>
                    <a:pt x="2044" y="3042"/>
                    <a:pt x="2044" y="3042"/>
                    <a:pt x="2044" y="3042"/>
                  </a:cubicBezTo>
                  <a:cubicBezTo>
                    <a:pt x="2039" y="3042"/>
                    <a:pt x="2028" y="3042"/>
                    <a:pt x="2028" y="3048"/>
                  </a:cubicBezTo>
                  <a:cubicBezTo>
                    <a:pt x="1797" y="2821"/>
                    <a:pt x="1797" y="2821"/>
                    <a:pt x="1797" y="2821"/>
                  </a:cubicBezTo>
                  <a:cubicBezTo>
                    <a:pt x="1802" y="2821"/>
                    <a:pt x="1802" y="2816"/>
                    <a:pt x="1802" y="2816"/>
                  </a:cubicBezTo>
                  <a:cubicBezTo>
                    <a:pt x="2060" y="2867"/>
                    <a:pt x="2060" y="2867"/>
                    <a:pt x="2060" y="2867"/>
                  </a:cubicBezTo>
                  <a:cubicBezTo>
                    <a:pt x="2060" y="2867"/>
                    <a:pt x="2060" y="2867"/>
                    <a:pt x="2060" y="2867"/>
                  </a:cubicBezTo>
                  <a:cubicBezTo>
                    <a:pt x="2060" y="2883"/>
                    <a:pt x="2065" y="2893"/>
                    <a:pt x="2075" y="2893"/>
                  </a:cubicBezTo>
                  <a:lnTo>
                    <a:pt x="2044" y="3042"/>
                  </a:lnTo>
                  <a:close/>
                  <a:moveTo>
                    <a:pt x="2107" y="2888"/>
                  </a:moveTo>
                  <a:cubicBezTo>
                    <a:pt x="2107" y="2888"/>
                    <a:pt x="2107" y="2888"/>
                    <a:pt x="2112" y="2883"/>
                  </a:cubicBezTo>
                  <a:cubicBezTo>
                    <a:pt x="2265" y="2960"/>
                    <a:pt x="2265" y="2960"/>
                    <a:pt x="2265" y="2960"/>
                  </a:cubicBezTo>
                  <a:cubicBezTo>
                    <a:pt x="2265" y="2965"/>
                    <a:pt x="2270" y="2970"/>
                    <a:pt x="2270" y="2970"/>
                  </a:cubicBezTo>
                  <a:cubicBezTo>
                    <a:pt x="2265" y="3048"/>
                    <a:pt x="2265" y="3048"/>
                    <a:pt x="2265" y="3048"/>
                  </a:cubicBezTo>
                  <a:cubicBezTo>
                    <a:pt x="2265" y="3048"/>
                    <a:pt x="2265" y="3048"/>
                    <a:pt x="2265" y="3048"/>
                  </a:cubicBezTo>
                  <a:cubicBezTo>
                    <a:pt x="2254" y="3048"/>
                    <a:pt x="2244" y="3048"/>
                    <a:pt x="2238" y="3053"/>
                  </a:cubicBezTo>
                  <a:lnTo>
                    <a:pt x="2107" y="2888"/>
                  </a:lnTo>
                  <a:close/>
                  <a:moveTo>
                    <a:pt x="2291" y="3140"/>
                  </a:moveTo>
                  <a:cubicBezTo>
                    <a:pt x="2296" y="3135"/>
                    <a:pt x="2296" y="3135"/>
                    <a:pt x="2301" y="3130"/>
                  </a:cubicBezTo>
                  <a:cubicBezTo>
                    <a:pt x="2685" y="3455"/>
                    <a:pt x="2685" y="3455"/>
                    <a:pt x="2685" y="3455"/>
                  </a:cubicBezTo>
                  <a:cubicBezTo>
                    <a:pt x="2685" y="3460"/>
                    <a:pt x="2685" y="3460"/>
                    <a:pt x="2685" y="3465"/>
                  </a:cubicBezTo>
                  <a:cubicBezTo>
                    <a:pt x="2469" y="3440"/>
                    <a:pt x="2469" y="3440"/>
                    <a:pt x="2469" y="3440"/>
                  </a:cubicBezTo>
                  <a:cubicBezTo>
                    <a:pt x="2469" y="3429"/>
                    <a:pt x="2459" y="3414"/>
                    <a:pt x="2443" y="3414"/>
                  </a:cubicBezTo>
                  <a:cubicBezTo>
                    <a:pt x="2438" y="3414"/>
                    <a:pt x="2438" y="3414"/>
                    <a:pt x="2432" y="3419"/>
                  </a:cubicBezTo>
                  <a:lnTo>
                    <a:pt x="2291" y="3140"/>
                  </a:lnTo>
                  <a:close/>
                  <a:moveTo>
                    <a:pt x="3079" y="3667"/>
                  </a:moveTo>
                  <a:cubicBezTo>
                    <a:pt x="2821" y="3667"/>
                    <a:pt x="2821" y="3667"/>
                    <a:pt x="2821" y="3667"/>
                  </a:cubicBezTo>
                  <a:cubicBezTo>
                    <a:pt x="2821" y="3667"/>
                    <a:pt x="2821" y="3661"/>
                    <a:pt x="2816" y="3661"/>
                  </a:cubicBezTo>
                  <a:cubicBezTo>
                    <a:pt x="2842" y="3326"/>
                    <a:pt x="2842" y="3326"/>
                    <a:pt x="2842" y="3326"/>
                  </a:cubicBezTo>
                  <a:cubicBezTo>
                    <a:pt x="2848" y="3326"/>
                    <a:pt x="2848" y="3326"/>
                    <a:pt x="2853" y="3326"/>
                  </a:cubicBezTo>
                  <a:cubicBezTo>
                    <a:pt x="3095" y="3636"/>
                    <a:pt x="3095" y="3636"/>
                    <a:pt x="3095" y="3636"/>
                  </a:cubicBezTo>
                  <a:cubicBezTo>
                    <a:pt x="3084" y="3646"/>
                    <a:pt x="3079" y="3656"/>
                    <a:pt x="3079" y="3667"/>
                  </a:cubicBezTo>
                  <a:moveTo>
                    <a:pt x="2821" y="3280"/>
                  </a:moveTo>
                  <a:cubicBezTo>
                    <a:pt x="2821" y="3285"/>
                    <a:pt x="2816" y="3285"/>
                    <a:pt x="2816" y="3290"/>
                  </a:cubicBezTo>
                  <a:cubicBezTo>
                    <a:pt x="2312" y="3110"/>
                    <a:pt x="2312" y="3110"/>
                    <a:pt x="2312" y="3110"/>
                  </a:cubicBezTo>
                  <a:cubicBezTo>
                    <a:pt x="2312" y="3104"/>
                    <a:pt x="2317" y="3099"/>
                    <a:pt x="2317" y="3094"/>
                  </a:cubicBezTo>
                  <a:cubicBezTo>
                    <a:pt x="2317" y="3089"/>
                    <a:pt x="2312" y="3079"/>
                    <a:pt x="2306" y="3073"/>
                  </a:cubicBezTo>
                  <a:cubicBezTo>
                    <a:pt x="2554" y="2914"/>
                    <a:pt x="2554" y="2914"/>
                    <a:pt x="2554" y="2914"/>
                  </a:cubicBezTo>
                  <a:cubicBezTo>
                    <a:pt x="2559" y="2919"/>
                    <a:pt x="2564" y="2924"/>
                    <a:pt x="2575" y="2924"/>
                  </a:cubicBezTo>
                  <a:cubicBezTo>
                    <a:pt x="2575" y="2924"/>
                    <a:pt x="2580" y="2924"/>
                    <a:pt x="2580" y="2924"/>
                  </a:cubicBezTo>
                  <a:lnTo>
                    <a:pt x="2821" y="3280"/>
                  </a:lnTo>
                  <a:close/>
                  <a:moveTo>
                    <a:pt x="2554" y="2877"/>
                  </a:moveTo>
                  <a:cubicBezTo>
                    <a:pt x="2548" y="2883"/>
                    <a:pt x="2543" y="2888"/>
                    <a:pt x="2543" y="2898"/>
                  </a:cubicBezTo>
                  <a:cubicBezTo>
                    <a:pt x="2543" y="2898"/>
                    <a:pt x="2548" y="2898"/>
                    <a:pt x="2548" y="2898"/>
                  </a:cubicBezTo>
                  <a:cubicBezTo>
                    <a:pt x="2285" y="2955"/>
                    <a:pt x="2285" y="2955"/>
                    <a:pt x="2285" y="2955"/>
                  </a:cubicBezTo>
                  <a:cubicBezTo>
                    <a:pt x="2285" y="2955"/>
                    <a:pt x="2285" y="2955"/>
                    <a:pt x="2280" y="2955"/>
                  </a:cubicBezTo>
                  <a:cubicBezTo>
                    <a:pt x="2333" y="2557"/>
                    <a:pt x="2333" y="2557"/>
                    <a:pt x="2333" y="2557"/>
                  </a:cubicBezTo>
                  <a:cubicBezTo>
                    <a:pt x="2338" y="2557"/>
                    <a:pt x="2343" y="2557"/>
                    <a:pt x="2343" y="2557"/>
                  </a:cubicBezTo>
                  <a:lnTo>
                    <a:pt x="2554" y="2877"/>
                  </a:lnTo>
                  <a:close/>
                  <a:moveTo>
                    <a:pt x="2002" y="2186"/>
                  </a:moveTo>
                  <a:cubicBezTo>
                    <a:pt x="1928" y="2362"/>
                    <a:pt x="1928" y="2362"/>
                    <a:pt x="1928" y="2362"/>
                  </a:cubicBezTo>
                  <a:cubicBezTo>
                    <a:pt x="1918" y="2119"/>
                    <a:pt x="1918" y="2119"/>
                    <a:pt x="1918" y="2119"/>
                  </a:cubicBezTo>
                  <a:cubicBezTo>
                    <a:pt x="1918" y="2119"/>
                    <a:pt x="1918" y="2119"/>
                    <a:pt x="1918" y="2119"/>
                  </a:cubicBezTo>
                  <a:cubicBezTo>
                    <a:pt x="1996" y="2161"/>
                    <a:pt x="1996" y="2161"/>
                    <a:pt x="1996" y="2161"/>
                  </a:cubicBezTo>
                  <a:cubicBezTo>
                    <a:pt x="1991" y="2161"/>
                    <a:pt x="1991" y="2166"/>
                    <a:pt x="1991" y="2166"/>
                  </a:cubicBezTo>
                  <a:cubicBezTo>
                    <a:pt x="1991" y="2176"/>
                    <a:pt x="1996" y="2181"/>
                    <a:pt x="2002" y="2186"/>
                  </a:cubicBezTo>
                  <a:moveTo>
                    <a:pt x="1786" y="2212"/>
                  </a:moveTo>
                  <a:cubicBezTo>
                    <a:pt x="1781" y="2207"/>
                    <a:pt x="1776" y="2202"/>
                    <a:pt x="1770" y="2202"/>
                  </a:cubicBezTo>
                  <a:cubicBezTo>
                    <a:pt x="1765" y="2202"/>
                    <a:pt x="1760" y="2207"/>
                    <a:pt x="1755" y="2207"/>
                  </a:cubicBezTo>
                  <a:cubicBezTo>
                    <a:pt x="1681" y="2109"/>
                    <a:pt x="1681" y="2109"/>
                    <a:pt x="1681" y="2109"/>
                  </a:cubicBezTo>
                  <a:cubicBezTo>
                    <a:pt x="1681" y="2109"/>
                    <a:pt x="1681" y="2109"/>
                    <a:pt x="1686" y="2109"/>
                  </a:cubicBezTo>
                  <a:cubicBezTo>
                    <a:pt x="1902" y="2114"/>
                    <a:pt x="1902" y="2114"/>
                    <a:pt x="1902" y="2114"/>
                  </a:cubicBezTo>
                  <a:lnTo>
                    <a:pt x="1786" y="2212"/>
                  </a:lnTo>
                  <a:close/>
                  <a:moveTo>
                    <a:pt x="1786" y="2253"/>
                  </a:moveTo>
                  <a:cubicBezTo>
                    <a:pt x="1918" y="2377"/>
                    <a:pt x="1918" y="2377"/>
                    <a:pt x="1918" y="2377"/>
                  </a:cubicBezTo>
                  <a:cubicBezTo>
                    <a:pt x="1918" y="2377"/>
                    <a:pt x="1918" y="2377"/>
                    <a:pt x="1918" y="2377"/>
                  </a:cubicBezTo>
                  <a:cubicBezTo>
                    <a:pt x="1849" y="2398"/>
                    <a:pt x="1849" y="2398"/>
                    <a:pt x="1849" y="2398"/>
                  </a:cubicBezTo>
                  <a:cubicBezTo>
                    <a:pt x="1844" y="2392"/>
                    <a:pt x="1844" y="2392"/>
                    <a:pt x="1839" y="2392"/>
                  </a:cubicBezTo>
                  <a:cubicBezTo>
                    <a:pt x="1839" y="2392"/>
                    <a:pt x="1839" y="2392"/>
                    <a:pt x="1839" y="2392"/>
                  </a:cubicBezTo>
                  <a:cubicBezTo>
                    <a:pt x="1781" y="2253"/>
                    <a:pt x="1781" y="2253"/>
                    <a:pt x="1781" y="2253"/>
                  </a:cubicBezTo>
                  <a:cubicBezTo>
                    <a:pt x="1781" y="2253"/>
                    <a:pt x="1781" y="2253"/>
                    <a:pt x="1786" y="2253"/>
                  </a:cubicBezTo>
                  <a:moveTo>
                    <a:pt x="1765" y="2831"/>
                  </a:moveTo>
                  <a:cubicBezTo>
                    <a:pt x="1707" y="3084"/>
                    <a:pt x="1707" y="3084"/>
                    <a:pt x="1707" y="3084"/>
                  </a:cubicBezTo>
                  <a:cubicBezTo>
                    <a:pt x="1702" y="3084"/>
                    <a:pt x="1702" y="3089"/>
                    <a:pt x="1702" y="3089"/>
                  </a:cubicBezTo>
                  <a:cubicBezTo>
                    <a:pt x="1524" y="2975"/>
                    <a:pt x="1524" y="2975"/>
                    <a:pt x="1524" y="2975"/>
                  </a:cubicBezTo>
                  <a:cubicBezTo>
                    <a:pt x="1524" y="2975"/>
                    <a:pt x="1524" y="2975"/>
                    <a:pt x="1524" y="2975"/>
                  </a:cubicBezTo>
                  <a:cubicBezTo>
                    <a:pt x="1524" y="2975"/>
                    <a:pt x="1524" y="2970"/>
                    <a:pt x="1524" y="2970"/>
                  </a:cubicBezTo>
                  <a:cubicBezTo>
                    <a:pt x="1755" y="2826"/>
                    <a:pt x="1755" y="2826"/>
                    <a:pt x="1755" y="2826"/>
                  </a:cubicBezTo>
                  <a:cubicBezTo>
                    <a:pt x="1760" y="2826"/>
                    <a:pt x="1760" y="2831"/>
                    <a:pt x="1765" y="2831"/>
                  </a:cubicBezTo>
                  <a:moveTo>
                    <a:pt x="1508" y="2981"/>
                  </a:moveTo>
                  <a:cubicBezTo>
                    <a:pt x="1508" y="2981"/>
                    <a:pt x="1508" y="2981"/>
                    <a:pt x="1513" y="2986"/>
                  </a:cubicBezTo>
                  <a:cubicBezTo>
                    <a:pt x="1513" y="3306"/>
                    <a:pt x="1513" y="3306"/>
                    <a:pt x="1513" y="3306"/>
                  </a:cubicBezTo>
                  <a:cubicBezTo>
                    <a:pt x="1508" y="3306"/>
                    <a:pt x="1502" y="3311"/>
                    <a:pt x="1497" y="3311"/>
                  </a:cubicBezTo>
                  <a:cubicBezTo>
                    <a:pt x="1235" y="3084"/>
                    <a:pt x="1235" y="3084"/>
                    <a:pt x="1235" y="3084"/>
                  </a:cubicBezTo>
                  <a:cubicBezTo>
                    <a:pt x="1240" y="3079"/>
                    <a:pt x="1240" y="3073"/>
                    <a:pt x="1240" y="3068"/>
                  </a:cubicBezTo>
                  <a:cubicBezTo>
                    <a:pt x="1240" y="3068"/>
                    <a:pt x="1240" y="3068"/>
                    <a:pt x="1240" y="3063"/>
                  </a:cubicBezTo>
                  <a:lnTo>
                    <a:pt x="1508" y="2981"/>
                  </a:lnTo>
                  <a:close/>
                  <a:moveTo>
                    <a:pt x="1187" y="3063"/>
                  </a:moveTo>
                  <a:cubicBezTo>
                    <a:pt x="1187" y="3063"/>
                    <a:pt x="1187" y="3068"/>
                    <a:pt x="1187" y="3068"/>
                  </a:cubicBezTo>
                  <a:cubicBezTo>
                    <a:pt x="1187" y="3079"/>
                    <a:pt x="1192" y="3084"/>
                    <a:pt x="1198" y="3089"/>
                  </a:cubicBezTo>
                  <a:cubicBezTo>
                    <a:pt x="1061" y="3362"/>
                    <a:pt x="1061" y="3362"/>
                    <a:pt x="1061" y="3362"/>
                  </a:cubicBezTo>
                  <a:cubicBezTo>
                    <a:pt x="1061" y="3362"/>
                    <a:pt x="1061" y="3362"/>
                    <a:pt x="1061" y="3362"/>
                  </a:cubicBezTo>
                  <a:cubicBezTo>
                    <a:pt x="866" y="2965"/>
                    <a:pt x="866" y="2965"/>
                    <a:pt x="866" y="2965"/>
                  </a:cubicBezTo>
                  <a:cubicBezTo>
                    <a:pt x="872" y="2965"/>
                    <a:pt x="877" y="2960"/>
                    <a:pt x="877" y="2955"/>
                  </a:cubicBezTo>
                  <a:lnTo>
                    <a:pt x="1187" y="3063"/>
                  </a:lnTo>
                  <a:close/>
                  <a:moveTo>
                    <a:pt x="830" y="2929"/>
                  </a:moveTo>
                  <a:cubicBezTo>
                    <a:pt x="520" y="2790"/>
                    <a:pt x="520" y="2790"/>
                    <a:pt x="520" y="2790"/>
                  </a:cubicBezTo>
                  <a:cubicBezTo>
                    <a:pt x="520" y="2785"/>
                    <a:pt x="515" y="2779"/>
                    <a:pt x="515" y="2779"/>
                  </a:cubicBezTo>
                  <a:cubicBezTo>
                    <a:pt x="515" y="2485"/>
                    <a:pt x="515" y="2485"/>
                    <a:pt x="515" y="2485"/>
                  </a:cubicBezTo>
                  <a:cubicBezTo>
                    <a:pt x="835" y="2924"/>
                    <a:pt x="835" y="2924"/>
                    <a:pt x="835" y="2924"/>
                  </a:cubicBezTo>
                  <a:cubicBezTo>
                    <a:pt x="830" y="2924"/>
                    <a:pt x="830" y="2929"/>
                    <a:pt x="830" y="2929"/>
                  </a:cubicBezTo>
                  <a:moveTo>
                    <a:pt x="504" y="2145"/>
                  </a:moveTo>
                  <a:cubicBezTo>
                    <a:pt x="504" y="2145"/>
                    <a:pt x="499" y="2145"/>
                    <a:pt x="499" y="2145"/>
                  </a:cubicBezTo>
                  <a:cubicBezTo>
                    <a:pt x="472" y="1835"/>
                    <a:pt x="472" y="1835"/>
                    <a:pt x="472" y="1835"/>
                  </a:cubicBezTo>
                  <a:cubicBezTo>
                    <a:pt x="483" y="1830"/>
                    <a:pt x="488" y="1825"/>
                    <a:pt x="488" y="1815"/>
                  </a:cubicBezTo>
                  <a:cubicBezTo>
                    <a:pt x="488" y="1815"/>
                    <a:pt x="488" y="1815"/>
                    <a:pt x="488" y="1815"/>
                  </a:cubicBezTo>
                  <a:cubicBezTo>
                    <a:pt x="677" y="1769"/>
                    <a:pt x="677" y="1769"/>
                    <a:pt x="677" y="1769"/>
                  </a:cubicBezTo>
                  <a:cubicBezTo>
                    <a:pt x="683" y="1779"/>
                    <a:pt x="693" y="1789"/>
                    <a:pt x="699" y="1794"/>
                  </a:cubicBezTo>
                  <a:lnTo>
                    <a:pt x="504" y="2145"/>
                  </a:lnTo>
                  <a:close/>
                  <a:moveTo>
                    <a:pt x="772" y="1737"/>
                  </a:moveTo>
                  <a:cubicBezTo>
                    <a:pt x="772" y="1732"/>
                    <a:pt x="772" y="1727"/>
                    <a:pt x="767" y="1727"/>
                  </a:cubicBezTo>
                  <a:cubicBezTo>
                    <a:pt x="1056" y="1464"/>
                    <a:pt x="1056" y="1464"/>
                    <a:pt x="1056" y="1464"/>
                  </a:cubicBezTo>
                  <a:cubicBezTo>
                    <a:pt x="1056" y="1469"/>
                    <a:pt x="1066" y="1469"/>
                    <a:pt x="1071" y="1469"/>
                  </a:cubicBezTo>
                  <a:cubicBezTo>
                    <a:pt x="1082" y="1469"/>
                    <a:pt x="1092" y="1464"/>
                    <a:pt x="1098" y="1454"/>
                  </a:cubicBezTo>
                  <a:cubicBezTo>
                    <a:pt x="1429" y="1557"/>
                    <a:pt x="1429" y="1557"/>
                    <a:pt x="1429" y="1557"/>
                  </a:cubicBezTo>
                  <a:cubicBezTo>
                    <a:pt x="1429" y="1562"/>
                    <a:pt x="1429" y="1562"/>
                    <a:pt x="1429" y="1562"/>
                  </a:cubicBezTo>
                  <a:cubicBezTo>
                    <a:pt x="1429" y="1562"/>
                    <a:pt x="1429" y="1562"/>
                    <a:pt x="1429" y="1567"/>
                  </a:cubicBezTo>
                  <a:lnTo>
                    <a:pt x="772" y="1737"/>
                  </a:lnTo>
                  <a:close/>
                  <a:moveTo>
                    <a:pt x="1608" y="1655"/>
                  </a:moveTo>
                  <a:cubicBezTo>
                    <a:pt x="1481" y="1572"/>
                    <a:pt x="1481" y="1572"/>
                    <a:pt x="1481" y="1572"/>
                  </a:cubicBezTo>
                  <a:cubicBezTo>
                    <a:pt x="1487" y="1572"/>
                    <a:pt x="1487" y="1567"/>
                    <a:pt x="1487" y="1562"/>
                  </a:cubicBezTo>
                  <a:cubicBezTo>
                    <a:pt x="1487" y="1552"/>
                    <a:pt x="1481" y="1547"/>
                    <a:pt x="1476" y="1542"/>
                  </a:cubicBezTo>
                  <a:cubicBezTo>
                    <a:pt x="1513" y="1485"/>
                    <a:pt x="1513" y="1485"/>
                    <a:pt x="1513" y="1485"/>
                  </a:cubicBezTo>
                  <a:cubicBezTo>
                    <a:pt x="1545" y="1428"/>
                    <a:pt x="1545" y="1428"/>
                    <a:pt x="1545" y="1428"/>
                  </a:cubicBezTo>
                  <a:cubicBezTo>
                    <a:pt x="1550" y="1433"/>
                    <a:pt x="1555" y="1433"/>
                    <a:pt x="1565" y="1433"/>
                  </a:cubicBezTo>
                  <a:cubicBezTo>
                    <a:pt x="1565" y="1433"/>
                    <a:pt x="1565" y="1433"/>
                    <a:pt x="1571" y="1433"/>
                  </a:cubicBezTo>
                  <a:lnTo>
                    <a:pt x="1608" y="1655"/>
                  </a:lnTo>
                  <a:close/>
                  <a:moveTo>
                    <a:pt x="1571" y="1335"/>
                  </a:moveTo>
                  <a:cubicBezTo>
                    <a:pt x="1571" y="1335"/>
                    <a:pt x="1565" y="1335"/>
                    <a:pt x="1565" y="1335"/>
                  </a:cubicBezTo>
                  <a:cubicBezTo>
                    <a:pt x="1555" y="1335"/>
                    <a:pt x="1550" y="1341"/>
                    <a:pt x="1539" y="1341"/>
                  </a:cubicBezTo>
                  <a:cubicBezTo>
                    <a:pt x="1424" y="1170"/>
                    <a:pt x="1424" y="1170"/>
                    <a:pt x="1424" y="1170"/>
                  </a:cubicBezTo>
                  <a:cubicBezTo>
                    <a:pt x="1424" y="1170"/>
                    <a:pt x="1429" y="1165"/>
                    <a:pt x="1429" y="1160"/>
                  </a:cubicBezTo>
                  <a:cubicBezTo>
                    <a:pt x="1429" y="1160"/>
                    <a:pt x="1429" y="1160"/>
                    <a:pt x="1429" y="1155"/>
                  </a:cubicBezTo>
                  <a:cubicBezTo>
                    <a:pt x="1639" y="1026"/>
                    <a:pt x="1639" y="1026"/>
                    <a:pt x="1639" y="1026"/>
                  </a:cubicBezTo>
                  <a:cubicBezTo>
                    <a:pt x="1644" y="1031"/>
                    <a:pt x="1650" y="1031"/>
                    <a:pt x="1650" y="1036"/>
                  </a:cubicBezTo>
                  <a:lnTo>
                    <a:pt x="1571" y="1335"/>
                  </a:lnTo>
                  <a:close/>
                  <a:moveTo>
                    <a:pt x="1671" y="980"/>
                  </a:moveTo>
                  <a:cubicBezTo>
                    <a:pt x="1686" y="490"/>
                    <a:pt x="1686" y="490"/>
                    <a:pt x="1686" y="490"/>
                  </a:cubicBezTo>
                  <a:cubicBezTo>
                    <a:pt x="1823" y="763"/>
                    <a:pt x="1823" y="763"/>
                    <a:pt x="1823" y="763"/>
                  </a:cubicBezTo>
                  <a:cubicBezTo>
                    <a:pt x="1818" y="768"/>
                    <a:pt x="1818" y="768"/>
                    <a:pt x="1818" y="773"/>
                  </a:cubicBezTo>
                  <a:cubicBezTo>
                    <a:pt x="1818" y="773"/>
                    <a:pt x="1818" y="773"/>
                    <a:pt x="1818" y="778"/>
                  </a:cubicBezTo>
                  <a:cubicBezTo>
                    <a:pt x="1676" y="985"/>
                    <a:pt x="1676" y="985"/>
                    <a:pt x="1676" y="985"/>
                  </a:cubicBezTo>
                  <a:cubicBezTo>
                    <a:pt x="1671" y="985"/>
                    <a:pt x="1671" y="985"/>
                    <a:pt x="1671" y="980"/>
                  </a:cubicBezTo>
                  <a:moveTo>
                    <a:pt x="2165" y="515"/>
                  </a:moveTo>
                  <a:cubicBezTo>
                    <a:pt x="2165" y="510"/>
                    <a:pt x="2165" y="510"/>
                    <a:pt x="2159" y="510"/>
                  </a:cubicBezTo>
                  <a:cubicBezTo>
                    <a:pt x="2396" y="211"/>
                    <a:pt x="2396" y="211"/>
                    <a:pt x="2396" y="211"/>
                  </a:cubicBezTo>
                  <a:cubicBezTo>
                    <a:pt x="2401" y="211"/>
                    <a:pt x="2401" y="211"/>
                    <a:pt x="2401" y="211"/>
                  </a:cubicBezTo>
                  <a:cubicBezTo>
                    <a:pt x="2569" y="412"/>
                    <a:pt x="2569" y="412"/>
                    <a:pt x="2569" y="412"/>
                  </a:cubicBezTo>
                  <a:cubicBezTo>
                    <a:pt x="2564" y="417"/>
                    <a:pt x="2564" y="422"/>
                    <a:pt x="2564" y="427"/>
                  </a:cubicBezTo>
                  <a:cubicBezTo>
                    <a:pt x="2564" y="427"/>
                    <a:pt x="2564" y="427"/>
                    <a:pt x="2564" y="433"/>
                  </a:cubicBezTo>
                  <a:lnTo>
                    <a:pt x="2165" y="515"/>
                  </a:lnTo>
                  <a:close/>
                  <a:moveTo>
                    <a:pt x="2616" y="433"/>
                  </a:moveTo>
                  <a:cubicBezTo>
                    <a:pt x="2622" y="433"/>
                    <a:pt x="2622" y="427"/>
                    <a:pt x="2622" y="427"/>
                  </a:cubicBezTo>
                  <a:cubicBezTo>
                    <a:pt x="2622" y="422"/>
                    <a:pt x="2616" y="417"/>
                    <a:pt x="2616" y="412"/>
                  </a:cubicBezTo>
                  <a:cubicBezTo>
                    <a:pt x="2748" y="288"/>
                    <a:pt x="2748" y="288"/>
                    <a:pt x="2748" y="288"/>
                  </a:cubicBezTo>
                  <a:cubicBezTo>
                    <a:pt x="2748" y="293"/>
                    <a:pt x="2748" y="293"/>
                    <a:pt x="2753" y="293"/>
                  </a:cubicBezTo>
                  <a:cubicBezTo>
                    <a:pt x="2753" y="293"/>
                    <a:pt x="2753" y="293"/>
                    <a:pt x="2753" y="288"/>
                  </a:cubicBezTo>
                  <a:cubicBezTo>
                    <a:pt x="2995" y="531"/>
                    <a:pt x="2995" y="531"/>
                    <a:pt x="2995" y="531"/>
                  </a:cubicBezTo>
                  <a:cubicBezTo>
                    <a:pt x="2995" y="531"/>
                    <a:pt x="2995" y="536"/>
                    <a:pt x="2995" y="536"/>
                  </a:cubicBezTo>
                  <a:lnTo>
                    <a:pt x="2616" y="433"/>
                  </a:lnTo>
                  <a:close/>
                  <a:moveTo>
                    <a:pt x="3048" y="557"/>
                  </a:moveTo>
                  <a:cubicBezTo>
                    <a:pt x="3048" y="557"/>
                    <a:pt x="3048" y="557"/>
                    <a:pt x="3048" y="551"/>
                  </a:cubicBezTo>
                  <a:cubicBezTo>
                    <a:pt x="3589" y="598"/>
                    <a:pt x="3589" y="598"/>
                    <a:pt x="3589" y="598"/>
                  </a:cubicBezTo>
                  <a:cubicBezTo>
                    <a:pt x="3436" y="711"/>
                    <a:pt x="3436" y="711"/>
                    <a:pt x="3436" y="711"/>
                  </a:cubicBezTo>
                  <a:cubicBezTo>
                    <a:pt x="3431" y="706"/>
                    <a:pt x="3426" y="701"/>
                    <a:pt x="3415" y="701"/>
                  </a:cubicBezTo>
                  <a:cubicBezTo>
                    <a:pt x="3410" y="701"/>
                    <a:pt x="3400" y="706"/>
                    <a:pt x="3394" y="716"/>
                  </a:cubicBezTo>
                  <a:lnTo>
                    <a:pt x="3048" y="557"/>
                  </a:lnTo>
                  <a:close/>
                  <a:moveTo>
                    <a:pt x="3589" y="1727"/>
                  </a:moveTo>
                  <a:cubicBezTo>
                    <a:pt x="3830" y="1490"/>
                    <a:pt x="3830" y="1490"/>
                    <a:pt x="3830" y="1490"/>
                  </a:cubicBezTo>
                  <a:cubicBezTo>
                    <a:pt x="3841" y="1500"/>
                    <a:pt x="3851" y="1505"/>
                    <a:pt x="3867" y="1505"/>
                  </a:cubicBezTo>
                  <a:cubicBezTo>
                    <a:pt x="3867" y="1505"/>
                    <a:pt x="3872" y="1505"/>
                    <a:pt x="3872" y="1505"/>
                  </a:cubicBezTo>
                  <a:cubicBezTo>
                    <a:pt x="3909" y="1645"/>
                    <a:pt x="3909" y="1645"/>
                    <a:pt x="3909" y="1645"/>
                  </a:cubicBezTo>
                  <a:cubicBezTo>
                    <a:pt x="3909" y="1650"/>
                    <a:pt x="3909" y="1650"/>
                    <a:pt x="3909" y="1655"/>
                  </a:cubicBezTo>
                  <a:cubicBezTo>
                    <a:pt x="3589" y="1732"/>
                    <a:pt x="3589" y="1732"/>
                    <a:pt x="3589" y="1732"/>
                  </a:cubicBezTo>
                  <a:cubicBezTo>
                    <a:pt x="3589" y="1732"/>
                    <a:pt x="3589" y="1732"/>
                    <a:pt x="3589" y="1727"/>
                  </a:cubicBezTo>
                  <a:moveTo>
                    <a:pt x="4099" y="1676"/>
                  </a:moveTo>
                  <a:cubicBezTo>
                    <a:pt x="4099" y="1671"/>
                    <a:pt x="4099" y="1665"/>
                    <a:pt x="4099" y="1665"/>
                  </a:cubicBezTo>
                  <a:cubicBezTo>
                    <a:pt x="4099" y="1660"/>
                    <a:pt x="4099" y="1660"/>
                    <a:pt x="4099" y="1660"/>
                  </a:cubicBezTo>
                  <a:cubicBezTo>
                    <a:pt x="4403" y="1562"/>
                    <a:pt x="4403" y="1562"/>
                    <a:pt x="4403" y="1562"/>
                  </a:cubicBezTo>
                  <a:cubicBezTo>
                    <a:pt x="4409" y="1567"/>
                    <a:pt x="4414" y="1572"/>
                    <a:pt x="4424" y="1572"/>
                  </a:cubicBezTo>
                  <a:cubicBezTo>
                    <a:pt x="4430" y="1572"/>
                    <a:pt x="4430" y="1572"/>
                    <a:pt x="4430" y="1572"/>
                  </a:cubicBezTo>
                  <a:cubicBezTo>
                    <a:pt x="4556" y="1959"/>
                    <a:pt x="4556" y="1959"/>
                    <a:pt x="4556" y="1959"/>
                  </a:cubicBezTo>
                  <a:cubicBezTo>
                    <a:pt x="4556" y="1959"/>
                    <a:pt x="4556" y="1959"/>
                    <a:pt x="4556" y="1965"/>
                  </a:cubicBezTo>
                  <a:lnTo>
                    <a:pt x="4099" y="1676"/>
                  </a:lnTo>
                  <a:close/>
                  <a:moveTo>
                    <a:pt x="4577" y="1990"/>
                  </a:moveTo>
                  <a:cubicBezTo>
                    <a:pt x="4577" y="1990"/>
                    <a:pt x="4577" y="1990"/>
                    <a:pt x="4577" y="1990"/>
                  </a:cubicBezTo>
                  <a:cubicBezTo>
                    <a:pt x="4766" y="2124"/>
                    <a:pt x="4766" y="2124"/>
                    <a:pt x="4766" y="2124"/>
                  </a:cubicBezTo>
                  <a:cubicBezTo>
                    <a:pt x="4760" y="2130"/>
                    <a:pt x="4760" y="2135"/>
                    <a:pt x="4760" y="2140"/>
                  </a:cubicBezTo>
                  <a:cubicBezTo>
                    <a:pt x="4760" y="2150"/>
                    <a:pt x="4766" y="2155"/>
                    <a:pt x="4776" y="2161"/>
                  </a:cubicBezTo>
                  <a:cubicBezTo>
                    <a:pt x="4687" y="2403"/>
                    <a:pt x="4687" y="2403"/>
                    <a:pt x="4687" y="2403"/>
                  </a:cubicBezTo>
                  <a:cubicBezTo>
                    <a:pt x="4687" y="2403"/>
                    <a:pt x="4682" y="2403"/>
                    <a:pt x="4676" y="2403"/>
                  </a:cubicBezTo>
                  <a:cubicBezTo>
                    <a:pt x="4671" y="2403"/>
                    <a:pt x="4671" y="2403"/>
                    <a:pt x="4671" y="2403"/>
                  </a:cubicBezTo>
                  <a:lnTo>
                    <a:pt x="4577" y="1990"/>
                  </a:lnTo>
                  <a:close/>
                  <a:moveTo>
                    <a:pt x="4661" y="2496"/>
                  </a:moveTo>
                  <a:cubicBezTo>
                    <a:pt x="4666" y="2501"/>
                    <a:pt x="4671" y="2501"/>
                    <a:pt x="4676" y="2501"/>
                  </a:cubicBezTo>
                  <a:cubicBezTo>
                    <a:pt x="4682" y="2501"/>
                    <a:pt x="4692" y="2496"/>
                    <a:pt x="4698" y="2496"/>
                  </a:cubicBezTo>
                  <a:cubicBezTo>
                    <a:pt x="4750" y="2578"/>
                    <a:pt x="4750" y="2578"/>
                    <a:pt x="4750" y="2578"/>
                  </a:cubicBezTo>
                  <a:cubicBezTo>
                    <a:pt x="4750" y="2578"/>
                    <a:pt x="4750" y="2578"/>
                    <a:pt x="4750" y="2583"/>
                  </a:cubicBezTo>
                  <a:cubicBezTo>
                    <a:pt x="4750" y="2583"/>
                    <a:pt x="4750" y="2583"/>
                    <a:pt x="4750" y="2583"/>
                  </a:cubicBezTo>
                  <a:cubicBezTo>
                    <a:pt x="4529" y="2779"/>
                    <a:pt x="4529" y="2779"/>
                    <a:pt x="4529" y="2779"/>
                  </a:cubicBezTo>
                  <a:cubicBezTo>
                    <a:pt x="4529" y="2779"/>
                    <a:pt x="4524" y="2779"/>
                    <a:pt x="4524" y="2779"/>
                  </a:cubicBezTo>
                  <a:lnTo>
                    <a:pt x="4661" y="2496"/>
                  </a:lnTo>
                  <a:close/>
                  <a:moveTo>
                    <a:pt x="3662" y="3042"/>
                  </a:moveTo>
                  <a:cubicBezTo>
                    <a:pt x="3478" y="3388"/>
                    <a:pt x="3478" y="3388"/>
                    <a:pt x="3478" y="3388"/>
                  </a:cubicBezTo>
                  <a:cubicBezTo>
                    <a:pt x="3478" y="3388"/>
                    <a:pt x="3478" y="3388"/>
                    <a:pt x="3473" y="3388"/>
                  </a:cubicBezTo>
                  <a:cubicBezTo>
                    <a:pt x="3431" y="2857"/>
                    <a:pt x="3431" y="2857"/>
                    <a:pt x="3431" y="2857"/>
                  </a:cubicBezTo>
                  <a:cubicBezTo>
                    <a:pt x="3436" y="2852"/>
                    <a:pt x="3436" y="2852"/>
                    <a:pt x="3441" y="2852"/>
                  </a:cubicBezTo>
                  <a:cubicBezTo>
                    <a:pt x="3646" y="3012"/>
                    <a:pt x="3646" y="3012"/>
                    <a:pt x="3646" y="3012"/>
                  </a:cubicBezTo>
                  <a:cubicBezTo>
                    <a:pt x="3646" y="3017"/>
                    <a:pt x="3646" y="3017"/>
                    <a:pt x="3646" y="3017"/>
                  </a:cubicBezTo>
                  <a:cubicBezTo>
                    <a:pt x="3646" y="3027"/>
                    <a:pt x="3652" y="3037"/>
                    <a:pt x="3662" y="3042"/>
                  </a:cubicBezTo>
                  <a:moveTo>
                    <a:pt x="3100" y="2583"/>
                  </a:moveTo>
                  <a:cubicBezTo>
                    <a:pt x="3100" y="2583"/>
                    <a:pt x="3100" y="2583"/>
                    <a:pt x="3105" y="2583"/>
                  </a:cubicBezTo>
                  <a:cubicBezTo>
                    <a:pt x="3105" y="2578"/>
                    <a:pt x="3100" y="2573"/>
                    <a:pt x="3095" y="2573"/>
                  </a:cubicBezTo>
                  <a:cubicBezTo>
                    <a:pt x="3095" y="2573"/>
                    <a:pt x="3095" y="2573"/>
                    <a:pt x="3095" y="2573"/>
                  </a:cubicBezTo>
                  <a:cubicBezTo>
                    <a:pt x="2969" y="2243"/>
                    <a:pt x="2969" y="2243"/>
                    <a:pt x="2969" y="2243"/>
                  </a:cubicBezTo>
                  <a:cubicBezTo>
                    <a:pt x="3400" y="2810"/>
                    <a:pt x="3400" y="2810"/>
                    <a:pt x="3400" y="2810"/>
                  </a:cubicBezTo>
                  <a:lnTo>
                    <a:pt x="3100" y="2583"/>
                  </a:lnTo>
                  <a:close/>
                  <a:moveTo>
                    <a:pt x="2921" y="2202"/>
                  </a:moveTo>
                  <a:cubicBezTo>
                    <a:pt x="2921" y="2207"/>
                    <a:pt x="2921" y="2207"/>
                    <a:pt x="2921" y="2212"/>
                  </a:cubicBezTo>
                  <a:cubicBezTo>
                    <a:pt x="2921" y="2217"/>
                    <a:pt x="2921" y="2217"/>
                    <a:pt x="2926" y="2222"/>
                  </a:cubicBezTo>
                  <a:cubicBezTo>
                    <a:pt x="2680" y="2403"/>
                    <a:pt x="2680" y="2403"/>
                    <a:pt x="2680" y="2403"/>
                  </a:cubicBezTo>
                  <a:cubicBezTo>
                    <a:pt x="2680" y="2403"/>
                    <a:pt x="2680" y="2403"/>
                    <a:pt x="2680" y="2403"/>
                  </a:cubicBezTo>
                  <a:cubicBezTo>
                    <a:pt x="2653" y="2124"/>
                    <a:pt x="2653" y="2124"/>
                    <a:pt x="2653" y="2124"/>
                  </a:cubicBezTo>
                  <a:cubicBezTo>
                    <a:pt x="2669" y="2119"/>
                    <a:pt x="2680" y="2109"/>
                    <a:pt x="2690" y="2099"/>
                  </a:cubicBezTo>
                  <a:lnTo>
                    <a:pt x="2921" y="2202"/>
                  </a:lnTo>
                  <a:close/>
                  <a:moveTo>
                    <a:pt x="2527" y="2253"/>
                  </a:moveTo>
                  <a:cubicBezTo>
                    <a:pt x="2622" y="2119"/>
                    <a:pt x="2622" y="2119"/>
                    <a:pt x="2622" y="2119"/>
                  </a:cubicBezTo>
                  <a:cubicBezTo>
                    <a:pt x="2627" y="2119"/>
                    <a:pt x="2638" y="2124"/>
                    <a:pt x="2648" y="2124"/>
                  </a:cubicBezTo>
                  <a:cubicBezTo>
                    <a:pt x="2648" y="2124"/>
                    <a:pt x="2648" y="2124"/>
                    <a:pt x="2648" y="2124"/>
                  </a:cubicBezTo>
                  <a:cubicBezTo>
                    <a:pt x="2669" y="2403"/>
                    <a:pt x="2669" y="2403"/>
                    <a:pt x="2669" y="2403"/>
                  </a:cubicBezTo>
                  <a:cubicBezTo>
                    <a:pt x="2527" y="2264"/>
                    <a:pt x="2527" y="2264"/>
                    <a:pt x="2527" y="2264"/>
                  </a:cubicBezTo>
                  <a:cubicBezTo>
                    <a:pt x="2527" y="2264"/>
                    <a:pt x="2532" y="2264"/>
                    <a:pt x="2532" y="2259"/>
                  </a:cubicBezTo>
                  <a:cubicBezTo>
                    <a:pt x="2532" y="2259"/>
                    <a:pt x="2527" y="2253"/>
                    <a:pt x="2527" y="2253"/>
                  </a:cubicBezTo>
                  <a:moveTo>
                    <a:pt x="2201" y="2202"/>
                  </a:moveTo>
                  <a:cubicBezTo>
                    <a:pt x="2601" y="2093"/>
                    <a:pt x="2601" y="2093"/>
                    <a:pt x="2601" y="2093"/>
                  </a:cubicBezTo>
                  <a:cubicBezTo>
                    <a:pt x="2601" y="2099"/>
                    <a:pt x="2606" y="2109"/>
                    <a:pt x="2616" y="2114"/>
                  </a:cubicBezTo>
                  <a:cubicBezTo>
                    <a:pt x="2522" y="2248"/>
                    <a:pt x="2522" y="2248"/>
                    <a:pt x="2522" y="2248"/>
                  </a:cubicBezTo>
                  <a:cubicBezTo>
                    <a:pt x="2522" y="2248"/>
                    <a:pt x="2522" y="2248"/>
                    <a:pt x="2522" y="2248"/>
                  </a:cubicBezTo>
                  <a:cubicBezTo>
                    <a:pt x="2517" y="2248"/>
                    <a:pt x="2511" y="2248"/>
                    <a:pt x="2511" y="2253"/>
                  </a:cubicBezTo>
                  <a:cubicBezTo>
                    <a:pt x="2201" y="2202"/>
                    <a:pt x="2201" y="2202"/>
                    <a:pt x="2201" y="2202"/>
                  </a:cubicBezTo>
                  <a:cubicBezTo>
                    <a:pt x="2201" y="2202"/>
                    <a:pt x="2201" y="2202"/>
                    <a:pt x="2201" y="2202"/>
                  </a:cubicBezTo>
                  <a:cubicBezTo>
                    <a:pt x="2201" y="2202"/>
                    <a:pt x="2201" y="2202"/>
                    <a:pt x="2201" y="2202"/>
                  </a:cubicBezTo>
                  <a:moveTo>
                    <a:pt x="2685" y="2418"/>
                  </a:moveTo>
                  <a:cubicBezTo>
                    <a:pt x="2685" y="2418"/>
                    <a:pt x="2685" y="2418"/>
                    <a:pt x="2685" y="2413"/>
                  </a:cubicBezTo>
                  <a:cubicBezTo>
                    <a:pt x="2685" y="2413"/>
                    <a:pt x="2685" y="2413"/>
                    <a:pt x="2685" y="2413"/>
                  </a:cubicBezTo>
                  <a:cubicBezTo>
                    <a:pt x="2932" y="2227"/>
                    <a:pt x="2932" y="2227"/>
                    <a:pt x="2932" y="2227"/>
                  </a:cubicBezTo>
                  <a:cubicBezTo>
                    <a:pt x="2932" y="2233"/>
                    <a:pt x="2937" y="2233"/>
                    <a:pt x="2937" y="2238"/>
                  </a:cubicBezTo>
                  <a:cubicBezTo>
                    <a:pt x="2842" y="2625"/>
                    <a:pt x="2842" y="2625"/>
                    <a:pt x="2842" y="2625"/>
                  </a:cubicBezTo>
                  <a:cubicBezTo>
                    <a:pt x="2842" y="2625"/>
                    <a:pt x="2842" y="2625"/>
                    <a:pt x="2842" y="2625"/>
                  </a:cubicBezTo>
                  <a:cubicBezTo>
                    <a:pt x="2837" y="2625"/>
                    <a:pt x="2832" y="2625"/>
                    <a:pt x="2827" y="2630"/>
                  </a:cubicBezTo>
                  <a:lnTo>
                    <a:pt x="2685" y="2418"/>
                  </a:lnTo>
                  <a:close/>
                  <a:moveTo>
                    <a:pt x="2869" y="2656"/>
                  </a:moveTo>
                  <a:cubicBezTo>
                    <a:pt x="2869" y="2651"/>
                    <a:pt x="2869" y="2651"/>
                    <a:pt x="2869" y="2651"/>
                  </a:cubicBezTo>
                  <a:cubicBezTo>
                    <a:pt x="3084" y="2589"/>
                    <a:pt x="3084" y="2589"/>
                    <a:pt x="3084" y="2589"/>
                  </a:cubicBezTo>
                  <a:cubicBezTo>
                    <a:pt x="3084" y="2589"/>
                    <a:pt x="3084" y="2594"/>
                    <a:pt x="3090" y="2594"/>
                  </a:cubicBezTo>
                  <a:cubicBezTo>
                    <a:pt x="3168" y="3120"/>
                    <a:pt x="3168" y="3120"/>
                    <a:pt x="3168" y="3120"/>
                  </a:cubicBezTo>
                  <a:cubicBezTo>
                    <a:pt x="2858" y="2671"/>
                    <a:pt x="2858" y="2671"/>
                    <a:pt x="2858" y="2671"/>
                  </a:cubicBezTo>
                  <a:cubicBezTo>
                    <a:pt x="2864" y="2666"/>
                    <a:pt x="2869" y="2661"/>
                    <a:pt x="2869" y="2656"/>
                  </a:cubicBezTo>
                  <a:moveTo>
                    <a:pt x="3499" y="3419"/>
                  </a:moveTo>
                  <a:cubicBezTo>
                    <a:pt x="3499" y="3419"/>
                    <a:pt x="3499" y="3419"/>
                    <a:pt x="3499" y="3414"/>
                  </a:cubicBezTo>
                  <a:cubicBezTo>
                    <a:pt x="3499" y="3409"/>
                    <a:pt x="3499" y="3409"/>
                    <a:pt x="3494" y="3404"/>
                  </a:cubicBezTo>
                  <a:cubicBezTo>
                    <a:pt x="3862" y="3146"/>
                    <a:pt x="3862" y="3146"/>
                    <a:pt x="3862" y="3146"/>
                  </a:cubicBezTo>
                  <a:cubicBezTo>
                    <a:pt x="3862" y="3146"/>
                    <a:pt x="3867" y="3146"/>
                    <a:pt x="3872" y="3151"/>
                  </a:cubicBezTo>
                  <a:cubicBezTo>
                    <a:pt x="3810" y="3460"/>
                    <a:pt x="3810" y="3460"/>
                    <a:pt x="3810" y="3460"/>
                  </a:cubicBezTo>
                  <a:cubicBezTo>
                    <a:pt x="3804" y="3460"/>
                    <a:pt x="3804" y="3460"/>
                    <a:pt x="3804" y="3460"/>
                  </a:cubicBezTo>
                  <a:cubicBezTo>
                    <a:pt x="3783" y="3460"/>
                    <a:pt x="3762" y="3476"/>
                    <a:pt x="3757" y="3491"/>
                  </a:cubicBezTo>
                  <a:lnTo>
                    <a:pt x="3499" y="3419"/>
                  </a:lnTo>
                  <a:close/>
                  <a:moveTo>
                    <a:pt x="4099" y="3486"/>
                  </a:moveTo>
                  <a:cubicBezTo>
                    <a:pt x="4093" y="3481"/>
                    <a:pt x="4088" y="3476"/>
                    <a:pt x="4083" y="3471"/>
                  </a:cubicBezTo>
                  <a:cubicBezTo>
                    <a:pt x="4130" y="3285"/>
                    <a:pt x="4130" y="3285"/>
                    <a:pt x="4130" y="3285"/>
                  </a:cubicBezTo>
                  <a:cubicBezTo>
                    <a:pt x="4130" y="3285"/>
                    <a:pt x="4135" y="3280"/>
                    <a:pt x="4135" y="3280"/>
                  </a:cubicBezTo>
                  <a:cubicBezTo>
                    <a:pt x="4524" y="3362"/>
                    <a:pt x="4524" y="3362"/>
                    <a:pt x="4524" y="3362"/>
                  </a:cubicBezTo>
                  <a:cubicBezTo>
                    <a:pt x="4524" y="3362"/>
                    <a:pt x="4524" y="3362"/>
                    <a:pt x="4524" y="3362"/>
                  </a:cubicBezTo>
                  <a:cubicBezTo>
                    <a:pt x="4524" y="3367"/>
                    <a:pt x="4524" y="3367"/>
                    <a:pt x="4524" y="3367"/>
                  </a:cubicBezTo>
                  <a:lnTo>
                    <a:pt x="4099" y="3486"/>
                  </a:lnTo>
                  <a:close/>
                </a:path>
              </a:pathLst>
            </a:custGeom>
            <a:solidFill>
              <a:srgbClr val="191919">
                <a:alpha val="100000"/>
              </a:srgbClr>
            </a:solidFill>
            <a:ln cap="flat">
              <a:noFill/>
              <a:prstDash val="solid"/>
              <a:miter lim="0"/>
            </a:ln>
          </p:spPr>
          <p:txBody>
            <a:bodyPr rtlCol="0"/>
            <a:lstStyle/>
            <a:p>
              <a:pPr algn="ctr"/>
              <a:endParaRPr lang="zh-CN" altLang="en-US"/>
            </a:p>
          </p:txBody>
        </p:sp>
        <p:sp>
          <p:nvSpPr>
            <p:cNvPr id="34" name="path"/>
            <p:cNvSpPr/>
            <p:nvPr/>
          </p:nvSpPr>
          <p:spPr>
            <a:xfrm>
              <a:off x="841247" y="1979548"/>
              <a:ext cx="7200900" cy="6350"/>
            </a:xfrm>
            <a:custGeom>
              <a:avLst/>
              <a:gdLst/>
              <a:ahLst/>
              <a:cxnLst/>
              <a:rect l="0" t="0" r="0" b="0"/>
              <a:pathLst>
                <a:path w="11340" h="10">
                  <a:moveTo>
                    <a:pt x="0" y="5"/>
                  </a:moveTo>
                  <a:lnTo>
                    <a:pt x="11340" y="5"/>
                  </a:lnTo>
                </a:path>
              </a:pathLst>
            </a:custGeom>
            <a:noFill/>
            <a:ln w="6350" cap="flat">
              <a:solidFill>
                <a:srgbClr val="C00000">
                  <a:alpha val="100000"/>
                </a:srgbClr>
              </a:solidFill>
              <a:prstDash val="solid"/>
              <a:miter lim="1000000"/>
            </a:ln>
          </p:spPr>
          <p:txBody>
            <a:bodyPr rtlCol="0"/>
            <a:lstStyle/>
            <a:p>
              <a:pPr algn="ctr"/>
              <a:endParaRPr lang="zh-CN" altLang="en-US"/>
            </a:p>
          </p:txBody>
        </p:sp>
        <p:sp>
          <p:nvSpPr>
            <p:cNvPr id="35" name="path"/>
            <p:cNvSpPr/>
            <p:nvPr/>
          </p:nvSpPr>
          <p:spPr>
            <a:xfrm>
              <a:off x="0" y="0"/>
              <a:ext cx="12192000" cy="3436619"/>
            </a:xfrm>
            <a:custGeom>
              <a:avLst/>
              <a:gdLst/>
              <a:ahLst/>
              <a:cxnLst/>
              <a:rect l="0" t="0" r="0" b="0"/>
              <a:pathLst>
                <a:path w="19200" h="5411">
                  <a:moveTo>
                    <a:pt x="0" y="5411"/>
                  </a:moveTo>
                  <a:lnTo>
                    <a:pt x="13" y="0"/>
                  </a:lnTo>
                  <a:lnTo>
                    <a:pt x="19200" y="0"/>
                  </a:lnTo>
                  <a:lnTo>
                    <a:pt x="19186" y="5411"/>
                  </a:lnTo>
                  <a:lnTo>
                    <a:pt x="0" y="5411"/>
                  </a:lnTo>
                  <a:close/>
                </a:path>
              </a:pathLst>
            </a:custGeom>
            <a:solidFill>
              <a:srgbClr val="2264B4">
                <a:alpha val="100000"/>
              </a:srgbClr>
            </a:solidFill>
            <a:ln cap="flat">
              <a:noFill/>
              <a:prstDash val="solid"/>
              <a:miter lim="0"/>
            </a:ln>
          </p:spPr>
          <p:txBody>
            <a:bodyPr rtlCol="0"/>
            <a:lstStyle/>
            <a:p>
              <a:pPr algn="ctr"/>
              <a:endParaRPr lang="zh-CN" altLang="en-US"/>
            </a:p>
          </p:txBody>
        </p:sp>
      </p:grpSp>
      <p:pic>
        <p:nvPicPr>
          <p:cNvPr id="36" name="picture 36"/>
          <p:cNvPicPr>
            <a:picLocks noChangeAspect="1"/>
          </p:cNvPicPr>
          <p:nvPr/>
        </p:nvPicPr>
        <p:blipFill>
          <a:blip r:embed="rId1"/>
          <a:stretch>
            <a:fillRect/>
          </a:stretch>
        </p:blipFill>
        <p:spPr>
          <a:xfrm rot="21600000">
            <a:off x="8774706" y="1774957"/>
            <a:ext cx="2340923" cy="2769686"/>
          </a:xfrm>
          <a:prstGeom prst="rect">
            <a:avLst/>
          </a:prstGeom>
        </p:spPr>
      </p:pic>
      <p:graphicFrame>
        <p:nvGraphicFramePr>
          <p:cNvPr id="37" name="table 37"/>
          <p:cNvGraphicFramePr>
            <a:graphicFrameLocks noGrp="1"/>
          </p:cNvGraphicFramePr>
          <p:nvPr/>
        </p:nvGraphicFramePr>
        <p:xfrm>
          <a:off x="848677" y="2587561"/>
          <a:ext cx="7120254" cy="842645"/>
        </p:xfrm>
        <a:graphic>
          <a:graphicData uri="http://schemas.openxmlformats.org/drawingml/2006/table">
            <a:tbl>
              <a:tblPr/>
              <a:tblGrid>
                <a:gridCol w="7120254"/>
              </a:tblGrid>
              <a:tr h="833120">
                <a:tc>
                  <a:txBody>
                    <a:bodyPr/>
                    <a:lstStyle/>
                    <a:p>
                      <a:pPr algn="l" rtl="0" eaLnBrk="0">
                        <a:lnSpc>
                          <a:spcPct val="101000"/>
                        </a:lnSpc>
                      </a:pPr>
                      <a:endParaRPr lang="en-US" altLang="en-US" sz="1000" dirty="0"/>
                    </a:p>
                    <a:p>
                      <a:pPr algn="l" rtl="0" eaLnBrk="0">
                        <a:lnSpc>
                          <a:spcPct val="10000"/>
                        </a:lnSpc>
                      </a:pPr>
                      <a:endParaRPr lang="en-US" altLang="en-US" sz="100" dirty="0"/>
                    </a:p>
                    <a:p>
                      <a:pPr marL="599440" algn="l" rtl="0" eaLnBrk="0">
                        <a:lnSpc>
                          <a:spcPct val="100000"/>
                        </a:lnSpc>
                      </a:pPr>
                      <a:r>
                        <a:rPr sz="330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01.大模型成为</a:t>
                      </a:r>
                      <a:r>
                        <a:rPr sz="330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AI</a:t>
                      </a:r>
                      <a:r>
                        <a:rPr sz="330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大规模落地</a:t>
                      </a:r>
                      <a:r>
                        <a:rPr sz="3300" spc="60" dirty="0">
                          <a:solidFill>
                            <a:srgbClr val="FFFFFF">
                              <a:alpha val="100000"/>
                            </a:srgbClr>
                          </a:solidFill>
                          <a:latin typeface="微软雅黑" panose="020B0503020204020204" charset="-122"/>
                          <a:ea typeface="微软雅黑" panose="020B0503020204020204" charset="-122"/>
                          <a:cs typeface="微软雅黑" panose="020B0503020204020204" charset="-122"/>
                        </a:rPr>
                        <a:t>拐</a:t>
                      </a:r>
                      <a:r>
                        <a:rPr sz="330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点</a:t>
                      </a:r>
                      <a:endParaRPr lang="en-US" altLang="en-US" sz="3300" dirty="0"/>
                    </a:p>
                  </a:txBody>
                  <a:tcPr marL="0" marR="0" marT="0" marB="0" vert="horz">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r>
            </a:tbl>
          </a:graphicData>
        </a:graphic>
      </p:graphicFrame>
      <p:pic>
        <p:nvPicPr>
          <p:cNvPr id="38" name="picture 38"/>
          <p:cNvPicPr>
            <a:picLocks noChangeAspect="1"/>
          </p:cNvPicPr>
          <p:nvPr/>
        </p:nvPicPr>
        <p:blipFill>
          <a:blip r:embed="rId2"/>
          <a:stretch>
            <a:fillRect/>
          </a:stretch>
        </p:blipFill>
        <p:spPr>
          <a:xfrm rot="21600000">
            <a:off x="11441938" y="0"/>
            <a:ext cx="750061" cy="754634"/>
          </a:xfrm>
          <a:prstGeom prst="rect">
            <a:avLst/>
          </a:prstGeom>
        </p:spPr>
      </p:pic>
      <p:sp>
        <p:nvSpPr>
          <p:cNvPr id="39" name="textbox 39"/>
          <p:cNvSpPr/>
          <p:nvPr/>
        </p:nvSpPr>
        <p:spPr>
          <a:xfrm>
            <a:off x="11868468" y="6593923"/>
            <a:ext cx="70485" cy="11874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6000"/>
              </a:lnSpc>
            </a:pPr>
            <a:r>
              <a:rPr sz="800" spc="0" dirty="0">
                <a:solidFill>
                  <a:srgbClr val="000000">
                    <a:alpha val="100000"/>
                  </a:srgbClr>
                </a:solidFill>
                <a:latin typeface="楷体" panose="02010609060101010101" charset="-122"/>
                <a:ea typeface="楷体" panose="02010609060101010101" charset="-122"/>
                <a:cs typeface="楷体" panose="02010609060101010101" charset="-122"/>
              </a:rPr>
              <a:t>4</a:t>
            </a:r>
            <a:endParaRPr lang="en-US" altLang="en-US" sz="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6" name="table 566"/>
          <p:cNvGraphicFramePr>
            <a:graphicFrameLocks noGrp="1"/>
          </p:cNvGraphicFramePr>
          <p:nvPr/>
        </p:nvGraphicFramePr>
        <p:xfrm>
          <a:off x="533146" y="1235710"/>
          <a:ext cx="5363209" cy="4759325"/>
        </p:xfrm>
        <a:graphic>
          <a:graphicData uri="http://schemas.openxmlformats.org/drawingml/2006/table">
            <a:tbl>
              <a:tblPr/>
              <a:tblGrid>
                <a:gridCol w="5363209"/>
              </a:tblGrid>
              <a:tr h="4746625">
                <a:tc>
                  <a:txBody>
                    <a:bodyPr/>
                    <a:lstStyle/>
                    <a:p>
                      <a:pPr algn="l" rtl="0" eaLnBrk="0">
                        <a:lnSpc>
                          <a:spcPct val="102000"/>
                        </a:lnSpc>
                      </a:pPr>
                      <a:endParaRPr lang="en-US" altLang="en-US" sz="1000" dirty="0"/>
                    </a:p>
                    <a:p>
                      <a:pPr algn="l" rtl="0" eaLnBrk="0">
                        <a:lnSpc>
                          <a:spcPct val="102000"/>
                        </a:lnSpc>
                      </a:pPr>
                      <a:endParaRPr lang="en-US" altLang="en-US" sz="1000" dirty="0"/>
                    </a:p>
                    <a:p>
                      <a:pPr algn="l" rtl="0" eaLnBrk="0">
                        <a:lnSpc>
                          <a:spcPct val="102000"/>
                        </a:lnSpc>
                      </a:pPr>
                      <a:endParaRPr lang="en-US" altLang="en-US" sz="1000" dirty="0"/>
                    </a:p>
                    <a:p>
                      <a:pPr algn="l" rtl="0" eaLnBrk="0">
                        <a:lnSpc>
                          <a:spcPct val="103000"/>
                        </a:lnSpc>
                      </a:pPr>
                      <a:endParaRPr lang="en-US" altLang="en-US" sz="1000" dirty="0"/>
                    </a:p>
                    <a:p>
                      <a:pPr marL="236855" indent="0" algn="l" rtl="0" eaLnBrk="0">
                        <a:lnSpc>
                          <a:spcPct val="100000"/>
                        </a:lnSpc>
                        <a:spcBef>
                          <a:spcPts val="0"/>
                        </a:spcBef>
                      </a:pPr>
                      <a:r>
                        <a:rPr sz="1200" spc="0" dirty="0">
                          <a:solidFill>
                            <a:srgbClr val="000000">
                              <a:alpha val="100000"/>
                            </a:srgbClr>
                          </a:solidFill>
                          <a:latin typeface="Times New Roman" panose="02020603050405020304"/>
                          <a:ea typeface="Times New Roman" panose="02020603050405020304"/>
                          <a:cs typeface="Times New Roman" panose="02020603050405020304"/>
                        </a:rPr>
                        <a:t>Gravity</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is</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force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that</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causes</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objects</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to</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fall</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towards</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ground,</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and</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it</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is</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determined</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by</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mass</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of</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object</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and</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strength</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of</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gravitational</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pull</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of</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planet</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it</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is</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on.</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reason</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why</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pebbles</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always</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seem</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to</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fall</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into</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potholes</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or</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other</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depressions</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in</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ground</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is</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because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they</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are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smaller</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than</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threshold</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size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at</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which</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they</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can</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overcome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gravitational</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force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holding</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them</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to</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surface</a:t>
                      </a:r>
                      <a:r>
                        <a:rPr sz="1200" spc="2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they</a:t>
                      </a:r>
                      <a:r>
                        <a:rPr sz="1200" spc="2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were</a:t>
                      </a:r>
                      <a:r>
                        <a:rPr sz="1200" spc="2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on.</a:t>
                      </a:r>
                      <a:endParaRPr lang="en-US" altLang="en-US" sz="1200" dirty="0"/>
                    </a:p>
                    <a:p>
                      <a:pPr marL="231775" indent="2540" algn="l" rtl="0" eaLnBrk="0">
                        <a:lnSpc>
                          <a:spcPct val="100000"/>
                        </a:lnSpc>
                        <a:spcBef>
                          <a:spcPts val="1445"/>
                        </a:spcBef>
                      </a:pPr>
                      <a:r>
                        <a:rPr sz="1200" spc="0" dirty="0">
                          <a:solidFill>
                            <a:srgbClr val="000000">
                              <a:alpha val="100000"/>
                            </a:srgbClr>
                          </a:solidFill>
                          <a:latin typeface="Times New Roman" panose="02020603050405020304"/>
                          <a:ea typeface="Times New Roman" panose="02020603050405020304"/>
                          <a:cs typeface="Times New Roman" panose="02020603050405020304"/>
                        </a:rPr>
                        <a:t>When</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pebble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is</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on</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flat</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surface,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it</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is</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in</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equilibrium</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and</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force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of</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gravity</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pulling</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it</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down</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is</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equal</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to</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force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of</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friction</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holding</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it</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in</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place.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When</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pebble</a:t>
                      </a:r>
                      <a:r>
                        <a:rPr sz="1200" spc="2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is</a:t>
                      </a:r>
                      <a:r>
                        <a:rPr sz="1200" spc="2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close</a:t>
                      </a:r>
                      <a:r>
                        <a:rPr sz="1200" spc="2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to</a:t>
                      </a:r>
                      <a:r>
                        <a:rPr sz="1200" spc="2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2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edge</a:t>
                      </a:r>
                      <a:r>
                        <a:rPr sz="1200" spc="2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of</a:t>
                      </a:r>
                      <a:r>
                        <a:rPr sz="1200" spc="2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a:t>
                      </a:r>
                      <a:r>
                        <a:rPr sz="1200" spc="2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depression</a:t>
                      </a:r>
                      <a:r>
                        <a:rPr sz="1200" spc="20" dirty="0">
                          <a:solidFill>
                            <a:srgbClr val="000000">
                              <a:alpha val="100000"/>
                            </a:srgbClr>
                          </a:solidFill>
                          <a:latin typeface="Times New Roman" panose="02020603050405020304"/>
                          <a:ea typeface="Times New Roman" panose="02020603050405020304"/>
                          <a:cs typeface="Times New Roman" panose="02020603050405020304"/>
                        </a:rPr>
                        <a:t>,</a:t>
                      </a:r>
                      <a:r>
                        <a:rPr sz="1200" spc="2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such</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as</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pothole,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angle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of</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repose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of</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pebble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changes</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and</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force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of</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friction</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holding</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it</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in</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place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is</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reduced</a:t>
                      </a:r>
                      <a:r>
                        <a:rPr sz="1200" spc="10" dirty="0">
                          <a:solidFill>
                            <a:srgbClr val="000000">
                              <a:alpha val="100000"/>
                            </a:srgbClr>
                          </a:solidFill>
                          <a:latin typeface="Times New Roman" panose="02020603050405020304"/>
                          <a:ea typeface="Times New Roman" panose="02020603050405020304"/>
                          <a:cs typeface="Times New Roman" panose="02020603050405020304"/>
                        </a:rPr>
                        <a:t>.</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This</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allows</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pebble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to</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fall</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into</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depression</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due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to</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unbalanced</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force</a:t>
                      </a:r>
                      <a:r>
                        <a:rPr sz="1200" spc="3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of</a:t>
                      </a:r>
                      <a:r>
                        <a:rPr sz="1200" spc="3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gravity</a:t>
                      </a:r>
                      <a:r>
                        <a:rPr sz="1200" spc="3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pulling</a:t>
                      </a:r>
                      <a:r>
                        <a:rPr sz="1200" spc="3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it</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down.</a:t>
                      </a:r>
                      <a:endParaRPr lang="en-US" altLang="en-US" sz="1200" dirty="0"/>
                    </a:p>
                    <a:p>
                      <a:pPr algn="l" rtl="0" eaLnBrk="0">
                        <a:lnSpc>
                          <a:spcPct val="100000"/>
                        </a:lnSpc>
                      </a:pPr>
                      <a:endParaRPr lang="en-US" altLang="en-US" sz="1200" dirty="0"/>
                    </a:p>
                    <a:p>
                      <a:pPr marL="231775" indent="3810" algn="l" rtl="0" eaLnBrk="0">
                        <a:lnSpc>
                          <a:spcPct val="100000"/>
                        </a:lnSpc>
                        <a:spcBef>
                          <a:spcPts val="0"/>
                        </a:spcBef>
                      </a:pPr>
                      <a:r>
                        <a:rPr sz="1200" spc="0" dirty="0">
                          <a:solidFill>
                            <a:srgbClr val="000000">
                              <a:alpha val="100000"/>
                            </a:srgbClr>
                          </a:solidFill>
                          <a:latin typeface="Times New Roman" panose="02020603050405020304"/>
                          <a:ea typeface="Times New Roman" panose="02020603050405020304"/>
                          <a:cs typeface="Times New Roman" panose="02020603050405020304"/>
                        </a:rPr>
                        <a:t>In</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addition</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to</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size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of</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pebble,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other</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factors</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such</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as</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shape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and</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texture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of</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surface</a:t>
                      </a:r>
                      <a:r>
                        <a:rPr sz="1200" spc="10" dirty="0">
                          <a:solidFill>
                            <a:srgbClr val="000000">
                              <a:alpha val="100000"/>
                            </a:srgbClr>
                          </a:solidFill>
                          <a:latin typeface="Times New Roman" panose="02020603050405020304"/>
                          <a:ea typeface="Times New Roman" panose="02020603050405020304"/>
                          <a:cs typeface="Times New Roman" panose="02020603050405020304"/>
                        </a:rPr>
                        <a:t>,</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presence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of</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other</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objects</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in</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area,</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and</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even</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air</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pressure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can</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affect</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outcome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of</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fall</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and</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cause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pebble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to</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deviate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from</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straight-down</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trajectory.</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But</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in</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general,</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pebble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falls</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into</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depression</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because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gravitational</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force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acting</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on</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it</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is</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stronger</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than</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1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force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of</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friction</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holding</a:t>
                      </a:r>
                      <a:r>
                        <a:rPr sz="1200" spc="2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it</a:t>
                      </a:r>
                      <a:r>
                        <a:rPr sz="1200" spc="2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in</a:t>
                      </a:r>
                      <a:r>
                        <a:rPr sz="1200" spc="2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place</a:t>
                      </a:r>
                      <a:r>
                        <a:rPr sz="1200" spc="2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on</a:t>
                      </a:r>
                      <a:r>
                        <a:rPr sz="1200" spc="2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the</a:t>
                      </a:r>
                      <a:r>
                        <a:rPr sz="1200" spc="0" dirty="0">
                          <a:solidFill>
                            <a:srgbClr val="000000">
                              <a:alpha val="100000"/>
                            </a:srgbClr>
                          </a:solidFill>
                          <a:latin typeface="Times New Roman" panose="02020603050405020304"/>
                          <a:ea typeface="Times New Roman" panose="02020603050405020304"/>
                          <a:cs typeface="Times New Roman" panose="02020603050405020304"/>
                        </a:rPr>
                        <a:t> </a:t>
                      </a:r>
                      <a:r>
                        <a:rPr sz="1200" spc="0" dirty="0">
                          <a:solidFill>
                            <a:srgbClr val="000000">
                              <a:alpha val="100000"/>
                            </a:srgbClr>
                          </a:solidFill>
                          <a:latin typeface="Times New Roman" panose="02020603050405020304"/>
                          <a:ea typeface="Times New Roman" panose="02020603050405020304"/>
                          <a:cs typeface="Times New Roman" panose="02020603050405020304"/>
                        </a:rPr>
                        <a:t>surface.</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567" name="table 567"/>
          <p:cNvGraphicFramePr>
            <a:graphicFrameLocks noGrp="1"/>
          </p:cNvGraphicFramePr>
          <p:nvPr/>
        </p:nvGraphicFramePr>
        <p:xfrm>
          <a:off x="6185661" y="1240282"/>
          <a:ext cx="5338444" cy="4754879"/>
        </p:xfrm>
        <a:graphic>
          <a:graphicData uri="http://schemas.openxmlformats.org/drawingml/2006/table">
            <a:tbl>
              <a:tblPr/>
              <a:tblGrid>
                <a:gridCol w="5338444"/>
              </a:tblGrid>
              <a:tr h="4742179">
                <a:tc>
                  <a:txBody>
                    <a:bodyPr/>
                    <a:lstStyle/>
                    <a:p>
                      <a:pPr algn="l" rtl="0" eaLnBrk="0">
                        <a:lnSpc>
                          <a:spcPct val="111000"/>
                        </a:lnSpc>
                      </a:pPr>
                      <a:endParaRPr lang="en-US" altLang="en-US" sz="1000" dirty="0"/>
                    </a:p>
                    <a:p>
                      <a:pPr algn="l" rtl="0" eaLnBrk="0">
                        <a:lnSpc>
                          <a:spcPct val="111000"/>
                        </a:lnSpc>
                      </a:pPr>
                      <a:endParaRPr lang="en-US" altLang="en-US" sz="1000" dirty="0"/>
                    </a:p>
                    <a:p>
                      <a:pPr algn="l" rtl="0" eaLnBrk="0">
                        <a:lnSpc>
                          <a:spcPct val="112000"/>
                        </a:lnSpc>
                      </a:pPr>
                      <a:endParaRPr lang="en-US" altLang="en-US" sz="1000" dirty="0"/>
                    </a:p>
                    <a:p>
                      <a:pPr algn="l" rtl="0" eaLnBrk="0">
                        <a:lnSpc>
                          <a:spcPct val="112000"/>
                        </a:lnSpc>
                      </a:pPr>
                      <a:endParaRPr lang="en-US" altLang="en-US" sz="1000" dirty="0"/>
                    </a:p>
                    <a:p>
                      <a:pPr algn="l" rtl="0" eaLnBrk="0">
                        <a:lnSpc>
                          <a:spcPct val="112000"/>
                        </a:lnSpc>
                      </a:pPr>
                      <a:endParaRPr lang="en-US" altLang="en-US" sz="1000" dirty="0"/>
                    </a:p>
                    <a:p>
                      <a:pPr algn="l" rtl="0" eaLnBrk="0">
                        <a:lnSpc>
                          <a:spcPct val="112000"/>
                        </a:lnSpc>
                      </a:pPr>
                      <a:endParaRPr lang="en-US" altLang="en-US" sz="1000" dirty="0"/>
                    </a:p>
                    <a:p>
                      <a:pPr algn="l" rtl="0" eaLnBrk="0">
                        <a:lnSpc>
                          <a:spcPct val="112000"/>
                        </a:lnSpc>
                      </a:pPr>
                      <a:endParaRPr lang="en-US" altLang="en-US" sz="1000" dirty="0"/>
                    </a:p>
                    <a:p>
                      <a:pPr algn="l" rtl="0" eaLnBrk="0">
                        <a:lnSpc>
                          <a:spcPct val="112000"/>
                        </a:lnSpc>
                      </a:pPr>
                      <a:endParaRPr lang="en-US" altLang="en-US" sz="1000" dirty="0"/>
                    </a:p>
                    <a:p>
                      <a:pPr marL="353695" indent="6985" algn="l" rtl="0" eaLnBrk="0">
                        <a:lnSpc>
                          <a:spcPct val="104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陨石和陨石坑这两</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个概念有强关联性，因为先有陨石砸向地面，地面</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才会产生陨石坑，即这两个</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概念之间存在因果关系。</a:t>
                      </a:r>
                      <a:endParaRPr lang="en-US" altLang="en-US" sz="1200" dirty="0"/>
                    </a:p>
                    <a:p>
                      <a:pPr marL="351790" indent="3175" algn="l" rtl="0" eaLnBrk="0">
                        <a:lnSpc>
                          <a:spcPct val="104000"/>
                        </a:lnSpc>
                        <a:spcBef>
                          <a:spcPts val="133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首先，陨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石是地球以外脱离原有运行轨道的宇宙流星或尘碎块飞快散</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落到地球或其它行星表面的未燃尽的石质、铁质或是石铁混合的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物质。</a:t>
                      </a:r>
                      <a:endParaRPr lang="en-US" altLang="en-US" sz="1200" dirty="0"/>
                    </a:p>
                    <a:p>
                      <a:pPr marL="353060" indent="635" algn="l" rtl="0" eaLnBrk="0">
                        <a:lnSpc>
                          <a:spcPct val="104000"/>
                        </a:lnSpc>
                        <a:spcBef>
                          <a:spcPts val="132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其次</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，陨石坑是行星、卫星、小行星或其它天体表面通过陨石撞击而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形成的环形的凹</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坑</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0000"/>
                        </a:lnSpc>
                      </a:pPr>
                      <a:endParaRPr lang="en-US" altLang="en-US" sz="1100" dirty="0"/>
                    </a:p>
                    <a:p>
                      <a:pPr algn="l" rtl="0" eaLnBrk="0">
                        <a:lnSpc>
                          <a:spcPct val="6000"/>
                        </a:lnSpc>
                      </a:pPr>
                      <a:endParaRPr lang="en-US" altLang="en-US" sz="100" dirty="0"/>
                    </a:p>
                    <a:p>
                      <a:pPr marL="353060" indent="635" algn="l" rtl="0" eaLnBrk="0">
                        <a:lnSpc>
                          <a:spcPct val="104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综上</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可知，不是陨石总能落在陨石坑里，而是由于陨石下落后到致出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现陨石坑。</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568" name="textbox 568"/>
          <p:cNvSpPr/>
          <p:nvPr/>
        </p:nvSpPr>
        <p:spPr>
          <a:xfrm>
            <a:off x="815278" y="314661"/>
            <a:ext cx="6404609"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1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a:t>
            </a: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商测试案例介绍---</a:t>
            </a:r>
            <a:r>
              <a:rPr sz="18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陨石为什么总能落在陨石坑里？</a:t>
            </a:r>
            <a:endParaRPr lang="en-US" altLang="en-US" sz="1800" dirty="0"/>
          </a:p>
        </p:txBody>
      </p:sp>
      <p:pic>
        <p:nvPicPr>
          <p:cNvPr id="569" name="picture 569"/>
          <p:cNvPicPr>
            <a:picLocks noChangeAspect="1"/>
          </p:cNvPicPr>
          <p:nvPr/>
        </p:nvPicPr>
        <p:blipFill>
          <a:blip r:embed="rId1"/>
          <a:stretch>
            <a:fillRect/>
          </a:stretch>
        </p:blipFill>
        <p:spPr>
          <a:xfrm rot="21600000">
            <a:off x="11441938" y="0"/>
            <a:ext cx="750061" cy="754634"/>
          </a:xfrm>
          <a:prstGeom prst="rect">
            <a:avLst/>
          </a:prstGeom>
        </p:spPr>
      </p:pic>
      <p:sp>
        <p:nvSpPr>
          <p:cNvPr id="570" name="textbox 570"/>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571" name="textbox 571"/>
          <p:cNvSpPr/>
          <p:nvPr/>
        </p:nvSpPr>
        <p:spPr>
          <a:xfrm>
            <a:off x="934211" y="1057655"/>
            <a:ext cx="1224280" cy="401954"/>
          </a:xfrm>
          <a:prstGeom prst="rect">
            <a:avLst/>
          </a:prstGeom>
          <a:solidFill>
            <a:srgbClr val="FFFFFF"/>
          </a:solidFill>
        </p:spPr>
        <p:txBody>
          <a:bodyPr vert="horz" wrap="square" lIns="0" tIns="0" rIns="0" bIns="0"/>
          <a:lstStyle/>
          <a:p>
            <a:pPr algn="l" rtl="0" eaLnBrk="0">
              <a:lnSpc>
                <a:spcPct val="113000"/>
              </a:lnSpc>
            </a:pPr>
            <a:endParaRPr lang="en-US" altLang="en-US" sz="600" dirty="0"/>
          </a:p>
          <a:p>
            <a:pPr marL="126365" algn="l" rtl="0" eaLnBrk="0">
              <a:lnSpc>
                <a:spcPct val="86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Vicuna</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-1</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B</a:t>
            </a:r>
            <a:endParaRPr lang="en-US" altLang="en-US" sz="1400" dirty="0"/>
          </a:p>
        </p:txBody>
      </p:sp>
      <p:sp>
        <p:nvSpPr>
          <p:cNvPr id="572" name="textbox 572"/>
          <p:cNvSpPr/>
          <p:nvPr/>
        </p:nvSpPr>
        <p:spPr>
          <a:xfrm>
            <a:off x="6566916" y="1057655"/>
            <a:ext cx="1188719" cy="380365"/>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241300" algn="l" rtl="0" eaLnBrk="0">
              <a:lnSpc>
                <a:spcPct val="98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文心</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一言</a:t>
            </a:r>
            <a:endParaRPr lang="en-US" altLang="en-US" sz="1400" dirty="0"/>
          </a:p>
        </p:txBody>
      </p:sp>
      <p:sp>
        <p:nvSpPr>
          <p:cNvPr id="573" name="textbox 573"/>
          <p:cNvSpPr/>
          <p:nvPr/>
        </p:nvSpPr>
        <p:spPr>
          <a:xfrm>
            <a:off x="11821224" y="6593923"/>
            <a:ext cx="118110" cy="116204"/>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74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40</a:t>
            </a:r>
            <a:endParaRPr lang="en-US" altLang="en-US" sz="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4" name="table 574"/>
          <p:cNvGraphicFramePr>
            <a:graphicFrameLocks noGrp="1"/>
          </p:cNvGraphicFramePr>
          <p:nvPr/>
        </p:nvGraphicFramePr>
        <p:xfrm>
          <a:off x="533146" y="1295146"/>
          <a:ext cx="5363209" cy="4759325"/>
        </p:xfrm>
        <a:graphic>
          <a:graphicData uri="http://schemas.openxmlformats.org/drawingml/2006/table">
            <a:tbl>
              <a:tblPr/>
              <a:tblGrid>
                <a:gridCol w="5363209"/>
              </a:tblGrid>
              <a:tr h="4746625">
                <a:tc>
                  <a:txBody>
                    <a:bodyPr/>
                    <a:lstStyle/>
                    <a:p>
                      <a:pPr algn="l" rtl="0" eaLnBrk="0">
                        <a:lnSpc>
                          <a:spcPct val="119000"/>
                        </a:lnSpc>
                      </a:pPr>
                      <a:endParaRPr lang="en-US" altLang="en-US" sz="1000" dirty="0"/>
                    </a:p>
                    <a:p>
                      <a:pPr algn="l" rtl="0" eaLnBrk="0">
                        <a:lnSpc>
                          <a:spcPct val="120000"/>
                        </a:lnSpc>
                      </a:pPr>
                      <a:endParaRPr lang="en-US" altLang="en-US" sz="1000" dirty="0"/>
                    </a:p>
                    <a:p>
                      <a:pPr algn="l" rtl="0" eaLnBrk="0">
                        <a:lnSpc>
                          <a:spcPct val="120000"/>
                        </a:lnSpc>
                      </a:pPr>
                      <a:endParaRPr lang="en-US" altLang="en-US" sz="1000" dirty="0"/>
                    </a:p>
                    <a:p>
                      <a:pPr algn="l" rtl="0" eaLnBrk="0">
                        <a:lnSpc>
                          <a:spcPct val="120000"/>
                        </a:lnSpc>
                      </a:pPr>
                      <a:endParaRPr lang="en-US" altLang="en-US" sz="1000" dirty="0"/>
                    </a:p>
                    <a:p>
                      <a:pPr algn="l" rtl="0" eaLnBrk="0">
                        <a:lnSpc>
                          <a:spcPct val="120000"/>
                        </a:lnSpc>
                      </a:pPr>
                      <a:endParaRPr lang="en-US" altLang="en-US" sz="1000" dirty="0"/>
                    </a:p>
                    <a:p>
                      <a:pPr marL="388620" indent="7620" algn="l" rtl="0" eaLnBrk="0">
                        <a:lnSpc>
                          <a:spcPct val="151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陨石坑在成为陨石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坑之前，并不是陨石坑，因为陨石的撞击，所以才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形成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了陨石坑。因此，在陨石坑结果确定的情况下，不管陨石怎么受</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影响，它都会砸进属于它</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自</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己的坑。</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575" name="table 575"/>
          <p:cNvGraphicFramePr>
            <a:graphicFrameLocks noGrp="1"/>
          </p:cNvGraphicFramePr>
          <p:nvPr/>
        </p:nvGraphicFramePr>
        <p:xfrm>
          <a:off x="6185661" y="1299717"/>
          <a:ext cx="5338444" cy="4754879"/>
        </p:xfrm>
        <a:graphic>
          <a:graphicData uri="http://schemas.openxmlformats.org/drawingml/2006/table">
            <a:tbl>
              <a:tblPr/>
              <a:tblGrid>
                <a:gridCol w="5338444"/>
              </a:tblGrid>
              <a:tr h="4742179">
                <a:tc>
                  <a:txBody>
                    <a:bodyPr/>
                    <a:lstStyle/>
                    <a:p>
                      <a:pPr algn="l" rtl="0" eaLnBrk="0">
                        <a:lnSpc>
                          <a:spcPct val="118000"/>
                        </a:lnSpc>
                      </a:pPr>
                      <a:endParaRPr lang="en-US" altLang="en-US" sz="1000" dirty="0"/>
                    </a:p>
                    <a:p>
                      <a:pPr algn="l" rtl="0" eaLnBrk="0">
                        <a:lnSpc>
                          <a:spcPct val="118000"/>
                        </a:lnSpc>
                      </a:pPr>
                      <a:endParaRPr lang="en-US" altLang="en-US" sz="1000" dirty="0"/>
                    </a:p>
                    <a:p>
                      <a:pPr algn="l" rtl="0" eaLnBrk="0">
                        <a:lnSpc>
                          <a:spcPct val="118000"/>
                        </a:lnSpc>
                      </a:pPr>
                      <a:endParaRPr lang="en-US" altLang="en-US" sz="1000" dirty="0"/>
                    </a:p>
                    <a:p>
                      <a:pPr algn="l" rtl="0" eaLnBrk="0">
                        <a:lnSpc>
                          <a:spcPct val="118000"/>
                        </a:lnSpc>
                      </a:pPr>
                      <a:endParaRPr lang="en-US" altLang="en-US" sz="1000" dirty="0"/>
                    </a:p>
                    <a:p>
                      <a:pPr algn="l" rtl="0" eaLnBrk="0">
                        <a:lnSpc>
                          <a:spcPct val="118000"/>
                        </a:lnSpc>
                      </a:pPr>
                      <a:endParaRPr lang="en-US" altLang="en-US" sz="1000" dirty="0"/>
                    </a:p>
                    <a:p>
                      <a:pPr algn="l" rtl="0" eaLnBrk="0">
                        <a:lnSpc>
                          <a:spcPct val="7000"/>
                        </a:lnSpc>
                      </a:pPr>
                      <a:endParaRPr lang="en-US" altLang="en-US" sz="100" dirty="0"/>
                    </a:p>
                    <a:p>
                      <a:pPr marL="320040" indent="635" algn="l" rtl="0" eaLnBrk="0">
                        <a:lnSpc>
                          <a:spcPct val="150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这个</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问题似乎是基于一个误解。实际上，并非所有的陨石都会落入陨石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坑</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中。陨石坑是由陨石或其他天体撞击地球表面时所产生的地形。陨石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在撞击地球时，由于速度很快(数千公里/小时)，撞击能量非常大，</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此</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有可能在落地的瞬间就形成了一个陨石坑。陨石在撞击地球后，可能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会</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被完全破碎、熔化或弹射出去，也可能会留在陨石坑内的碎片中。因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此</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，并不是所有的陨石都会在陨石坑中被找到。陨石撞击地球的现象在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地质时间尺度上是非常普遍的，我们在地球表面找到的许</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多地貌特征，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包括山脉、河流、湖泊和海洋，都是由陨石撞击地球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所产生的。</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576" name="textbox 576"/>
          <p:cNvSpPr/>
          <p:nvPr/>
        </p:nvSpPr>
        <p:spPr>
          <a:xfrm>
            <a:off x="815278" y="314661"/>
            <a:ext cx="6404609"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1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a:t>
            </a: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商测试案例介绍---</a:t>
            </a:r>
            <a:r>
              <a:rPr sz="18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陨石为什么总能落在陨石坑里？</a:t>
            </a:r>
            <a:endParaRPr lang="en-US" altLang="en-US" sz="1800" dirty="0"/>
          </a:p>
        </p:txBody>
      </p:sp>
      <p:pic>
        <p:nvPicPr>
          <p:cNvPr id="577" name="picture 577"/>
          <p:cNvPicPr>
            <a:picLocks noChangeAspect="1"/>
          </p:cNvPicPr>
          <p:nvPr/>
        </p:nvPicPr>
        <p:blipFill>
          <a:blip r:embed="rId1"/>
          <a:stretch>
            <a:fillRect/>
          </a:stretch>
        </p:blipFill>
        <p:spPr>
          <a:xfrm rot="21600000">
            <a:off x="11441938" y="0"/>
            <a:ext cx="750061" cy="754634"/>
          </a:xfrm>
          <a:prstGeom prst="rect">
            <a:avLst/>
          </a:prstGeom>
        </p:spPr>
      </p:pic>
      <p:sp>
        <p:nvSpPr>
          <p:cNvPr id="578" name="textbox 578"/>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579" name="textbox 579"/>
          <p:cNvSpPr/>
          <p:nvPr/>
        </p:nvSpPr>
        <p:spPr>
          <a:xfrm>
            <a:off x="829055" y="1080515"/>
            <a:ext cx="1224280" cy="379729"/>
          </a:xfrm>
          <a:prstGeom prst="rect">
            <a:avLst/>
          </a:prstGeom>
          <a:solidFill>
            <a:srgbClr val="FFFFFF"/>
          </a:solidFill>
        </p:spPr>
        <p:txBody>
          <a:bodyPr vert="horz" wrap="square" lIns="0" tIns="0" rIns="0" bIns="0"/>
          <a:lstStyle/>
          <a:p>
            <a:pPr algn="l" rtl="0" eaLnBrk="0">
              <a:lnSpc>
                <a:spcPct val="110000"/>
              </a:lnSpc>
            </a:pPr>
            <a:endParaRPr lang="en-US" altLang="en-US" sz="600" dirty="0"/>
          </a:p>
          <a:p>
            <a:pPr marL="436880" algn="l" rtl="0" eaLnBrk="0">
              <a:lnSpc>
                <a:spcPct val="98000"/>
              </a:lnSpc>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星火</a:t>
            </a:r>
            <a:endParaRPr lang="en-US" altLang="en-US" sz="1400" dirty="0"/>
          </a:p>
        </p:txBody>
      </p:sp>
      <p:sp>
        <p:nvSpPr>
          <p:cNvPr id="580" name="textbox 580"/>
          <p:cNvSpPr/>
          <p:nvPr/>
        </p:nvSpPr>
        <p:spPr>
          <a:xfrm>
            <a:off x="6545580" y="1121664"/>
            <a:ext cx="1188719" cy="379729"/>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23939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通</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义千问</a:t>
            </a:r>
            <a:endParaRPr lang="en-US" altLang="en-US" sz="1400" dirty="0"/>
          </a:p>
        </p:txBody>
      </p:sp>
      <p:sp>
        <p:nvSpPr>
          <p:cNvPr id="581" name="textbox 581"/>
          <p:cNvSpPr/>
          <p:nvPr/>
        </p:nvSpPr>
        <p:spPr>
          <a:xfrm>
            <a:off x="11821224" y="6593923"/>
            <a:ext cx="118110" cy="11874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6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41</a:t>
            </a:r>
            <a:endParaRPr lang="en-US" altLang="en-US" sz="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2" name="table 582"/>
          <p:cNvGraphicFramePr>
            <a:graphicFrameLocks noGrp="1"/>
          </p:cNvGraphicFramePr>
          <p:nvPr/>
        </p:nvGraphicFramePr>
        <p:xfrm>
          <a:off x="542290" y="1196085"/>
          <a:ext cx="5363209" cy="4939665"/>
        </p:xfrm>
        <a:graphic>
          <a:graphicData uri="http://schemas.openxmlformats.org/drawingml/2006/table">
            <a:tbl>
              <a:tblPr/>
              <a:tblGrid>
                <a:gridCol w="5363209"/>
              </a:tblGrid>
              <a:tr h="4926965">
                <a:tc>
                  <a:txBody>
                    <a:bodyPr/>
                    <a:lstStyle/>
                    <a:p>
                      <a:pPr algn="l" rtl="0" eaLnBrk="0">
                        <a:lnSpc>
                          <a:spcPct val="126000"/>
                        </a:lnSpc>
                      </a:pPr>
                      <a:endParaRPr lang="en-US" altLang="en-US" sz="1000" dirty="0"/>
                    </a:p>
                    <a:p>
                      <a:pPr algn="l" rtl="0" eaLnBrk="0">
                        <a:lnSpc>
                          <a:spcPct val="6000"/>
                        </a:lnSpc>
                      </a:pPr>
                      <a:endParaRPr lang="en-US" altLang="en-US" sz="100" dirty="0"/>
                    </a:p>
                    <a:p>
                      <a:pPr marL="300990" indent="8255" algn="l" rtl="0" eaLnBrk="0">
                        <a:lnSpc>
                          <a:spcPct val="151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陨石坑是行星表面</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的一种地形,通常是由于陨石在行星表面上撞击而形</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成的。陨石坑的形成与陨石的撞击方式和速度有关。</a:t>
                      </a:r>
                      <a:endParaRPr lang="en-US" altLang="en-US" sz="1200" dirty="0"/>
                    </a:p>
                    <a:p>
                      <a:pPr algn="l" rtl="0" eaLnBrk="0">
                        <a:lnSpc>
                          <a:spcPct val="144000"/>
                        </a:lnSpc>
                      </a:pPr>
                      <a:endParaRPr lang="en-US" altLang="en-US" sz="1000" dirty="0"/>
                    </a:p>
                    <a:p>
                      <a:pPr marL="302895" indent="5715" algn="l" rtl="0" eaLnBrk="0">
                        <a:lnSpc>
                          <a:spcPct val="151000"/>
                        </a:lnSpc>
                        <a:spcBef>
                          <a:spcPts val="37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当陨石以高速撞</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击行星表面时,会产生巨大的冲击力和高温。由于陨石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度和能量较高,因此撞击会产生大量的气体和尘埃,这些物质会形成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一个</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表面张力很强的包围圈,称为陨石坑。这个包围圈可以限制陨石在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撞击</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时的运动范围,并且可以保护行星表面的其他物体免受进一步的伤</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害</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44000"/>
                        </a:lnSpc>
                      </a:pPr>
                      <a:endParaRPr lang="en-US" altLang="en-US" sz="1000" dirty="0"/>
                    </a:p>
                    <a:p>
                      <a:pPr marL="302260" indent="7620" algn="l" rtl="0" eaLnBrk="0">
                        <a:lnSpc>
                          <a:spcPct val="151000"/>
                        </a:lnSpc>
                        <a:spcBef>
                          <a:spcPts val="37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陨石坑的大小和形</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状也取决于陨石的撞击方式和速度。如果陨石撞击的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角度</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不正确或速度较低,则可能不会形成明显的陨石坑。但如果陨石撞</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击的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角度正确、速度较高,则会产生更大的陨石坑,并且可能会形成其他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类型的地形,如陨石撞击</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原、火山口等。</a:t>
                      </a:r>
                      <a:endParaRPr lang="en-US" altLang="en-US" sz="1200" dirty="0"/>
                    </a:p>
                    <a:p>
                      <a:pPr algn="l" rtl="0" eaLnBrk="0">
                        <a:lnSpc>
                          <a:spcPct val="146000"/>
                        </a:lnSpc>
                      </a:pPr>
                      <a:endParaRPr lang="en-US" altLang="en-US" sz="1000" dirty="0"/>
                    </a:p>
                    <a:p>
                      <a:pPr algn="l" rtl="0" eaLnBrk="0">
                        <a:lnSpc>
                          <a:spcPct val="102000"/>
                        </a:lnSpc>
                      </a:pPr>
                      <a:endParaRPr lang="en-US" altLang="en-US" sz="300" dirty="0"/>
                    </a:p>
                    <a:p>
                      <a:pPr marL="302260" indent="10160" algn="l" rtl="0" eaLnBrk="0">
                        <a:lnSpc>
                          <a:spcPct val="151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因此,陨石之所以总能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落在陨石坑里,是因为陨石撞击时通常会产生大量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体和尘埃,这些物质形成了陨石坑的包围圈,从而保护了行星表面的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其他物体。同时,陨石的速度和角度也影响了陨石坑的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大小和形状。</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583" name="table 583"/>
          <p:cNvGraphicFramePr>
            <a:graphicFrameLocks noGrp="1"/>
          </p:cNvGraphicFramePr>
          <p:nvPr/>
        </p:nvGraphicFramePr>
        <p:xfrm>
          <a:off x="6194805" y="1200657"/>
          <a:ext cx="5340350" cy="4935220"/>
        </p:xfrm>
        <a:graphic>
          <a:graphicData uri="http://schemas.openxmlformats.org/drawingml/2006/table">
            <a:tbl>
              <a:tblPr/>
              <a:tblGrid>
                <a:gridCol w="5340350"/>
              </a:tblGrid>
              <a:tr h="4922520">
                <a:tc>
                  <a:txBody>
                    <a:bodyPr/>
                    <a:lstStyle/>
                    <a:p>
                      <a:pPr algn="l" rtl="0" eaLnBrk="0">
                        <a:lnSpc>
                          <a:spcPct val="146000"/>
                        </a:lnSpc>
                      </a:pPr>
                      <a:endParaRPr lang="en-US" altLang="en-US" sz="1000" dirty="0"/>
                    </a:p>
                    <a:p>
                      <a:pPr algn="l" rtl="0" eaLnBrk="0">
                        <a:lnSpc>
                          <a:spcPct val="9000"/>
                        </a:lnSpc>
                      </a:pPr>
                      <a:endParaRPr lang="en-US" altLang="en-US" sz="100" dirty="0"/>
                    </a:p>
                    <a:p>
                      <a:pPr marL="316230" indent="7620" algn="l" rtl="0" eaLnBrk="0">
                        <a:lnSpc>
                          <a:spcPct val="150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陨石之所以总能落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在陨石坑里，是因为当陨石撞击地球表面时，会产</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生极高的温度和压力，使得陨石表面和周围的物质瞬间蒸发</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和汽化，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形成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一个气态的冲击波，将周围的物质推向四周。由于陨石的速度很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快，撞击时会产生巨大的动能，因此撞击点周围的物质会被瞬间</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形成一个空洞，即陨石坑。</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由于陨石撞击时产生</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冲击波和温度极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高，因此陨石在撞击时不会完全燃烧殆尽，而是会留下一部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分物质，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这些</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物质就会在陨石坑内堆积形成陨石撞击坑的物质层。因此，陨石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坑就是陨石撞击地球时留下的痕迹，是研究陨石撞击地球的重要</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据。</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584" name="textbox 584"/>
          <p:cNvSpPr/>
          <p:nvPr/>
        </p:nvSpPr>
        <p:spPr>
          <a:xfrm>
            <a:off x="815278" y="314661"/>
            <a:ext cx="6404609"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1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智</a:t>
            </a: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商测试案例介绍---</a:t>
            </a:r>
            <a:r>
              <a:rPr sz="18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陨石为什么总能落在陨石坑里？</a:t>
            </a:r>
            <a:endParaRPr lang="en-US" altLang="en-US" sz="1800" dirty="0"/>
          </a:p>
        </p:txBody>
      </p:sp>
      <p:pic>
        <p:nvPicPr>
          <p:cNvPr id="585" name="picture 585"/>
          <p:cNvPicPr>
            <a:picLocks noChangeAspect="1"/>
          </p:cNvPicPr>
          <p:nvPr/>
        </p:nvPicPr>
        <p:blipFill>
          <a:blip r:embed="rId1"/>
          <a:stretch>
            <a:fillRect/>
          </a:stretch>
        </p:blipFill>
        <p:spPr>
          <a:xfrm rot="21600000">
            <a:off x="11441938" y="0"/>
            <a:ext cx="750061" cy="754634"/>
          </a:xfrm>
          <a:prstGeom prst="rect">
            <a:avLst/>
          </a:prstGeom>
        </p:spPr>
      </p:pic>
      <p:sp>
        <p:nvSpPr>
          <p:cNvPr id="586" name="textbox 586"/>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587" name="textbox 587"/>
          <p:cNvSpPr/>
          <p:nvPr/>
        </p:nvSpPr>
        <p:spPr>
          <a:xfrm>
            <a:off x="751331" y="1022603"/>
            <a:ext cx="1224280" cy="400684"/>
          </a:xfrm>
          <a:prstGeom prst="rect">
            <a:avLst/>
          </a:prstGeom>
          <a:solidFill>
            <a:srgbClr val="FFFFFF"/>
          </a:solidFill>
        </p:spPr>
        <p:txBody>
          <a:bodyPr vert="horz" wrap="square" lIns="0" tIns="0" rIns="0" bIns="0"/>
          <a:lstStyle/>
          <a:p>
            <a:pPr algn="l" rtl="0" eaLnBrk="0">
              <a:lnSpc>
                <a:spcPct val="110000"/>
              </a:lnSpc>
            </a:pPr>
            <a:endParaRPr lang="en-US" altLang="en-US" sz="600" dirty="0"/>
          </a:p>
          <a:p>
            <a:pPr marL="224155" algn="l" rtl="0" eaLnBrk="0">
              <a:lnSpc>
                <a:spcPct val="87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Chat</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GLM</a:t>
            </a:r>
            <a:endParaRPr lang="en-US" altLang="en-US" sz="1400" dirty="0"/>
          </a:p>
        </p:txBody>
      </p:sp>
      <p:sp>
        <p:nvSpPr>
          <p:cNvPr id="588" name="textbox 588"/>
          <p:cNvSpPr/>
          <p:nvPr/>
        </p:nvSpPr>
        <p:spPr>
          <a:xfrm>
            <a:off x="6565392" y="1027176"/>
            <a:ext cx="1187450" cy="379729"/>
          </a:xfrm>
          <a:prstGeom prst="rect">
            <a:avLst/>
          </a:prstGeom>
          <a:solidFill>
            <a:srgbClr val="FFFFFF"/>
          </a:solidFill>
        </p:spPr>
        <p:txBody>
          <a:bodyPr vert="horz" wrap="square" lIns="0" tIns="0" rIns="0" bIns="0"/>
          <a:lstStyle/>
          <a:p>
            <a:pPr algn="l" rtl="0" eaLnBrk="0">
              <a:lnSpc>
                <a:spcPct val="108000"/>
              </a:lnSpc>
            </a:pPr>
            <a:endParaRPr lang="en-US" altLang="en-US" sz="600" dirty="0"/>
          </a:p>
          <a:p>
            <a:pPr marL="419100"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商量</a:t>
            </a:r>
            <a:endParaRPr lang="en-US" altLang="en-US" sz="1400" dirty="0"/>
          </a:p>
        </p:txBody>
      </p:sp>
      <p:sp>
        <p:nvSpPr>
          <p:cNvPr id="589" name="textbox 589"/>
          <p:cNvSpPr/>
          <p:nvPr/>
        </p:nvSpPr>
        <p:spPr>
          <a:xfrm>
            <a:off x="11821224" y="6593923"/>
            <a:ext cx="118110" cy="11874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6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42</a:t>
            </a:r>
            <a:endParaRPr lang="en-US" altLang="en-US" sz="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0" name="picture 590"/>
          <p:cNvPicPr>
            <a:picLocks noChangeAspect="1"/>
          </p:cNvPicPr>
          <p:nvPr/>
        </p:nvPicPr>
        <p:blipFill>
          <a:blip r:embed="rId1"/>
          <a:stretch>
            <a:fillRect/>
          </a:stretch>
        </p:blipFill>
        <p:spPr>
          <a:xfrm rot="21600000">
            <a:off x="0" y="2587752"/>
            <a:ext cx="5943600" cy="3712463"/>
          </a:xfrm>
          <a:prstGeom prst="rect">
            <a:avLst/>
          </a:prstGeom>
        </p:spPr>
      </p:pic>
      <p:sp>
        <p:nvSpPr>
          <p:cNvPr id="591" name="textbox 591"/>
          <p:cNvSpPr/>
          <p:nvPr/>
        </p:nvSpPr>
        <p:spPr>
          <a:xfrm>
            <a:off x="486181" y="1182979"/>
            <a:ext cx="10424794" cy="686434"/>
          </a:xfrm>
          <a:prstGeom prst="rect">
            <a:avLst/>
          </a:prstGeom>
        </p:spPr>
        <p:txBody>
          <a:bodyPr vert="horz" wrap="square" lIns="0" tIns="0" rIns="0" bIns="0"/>
          <a:lstStyle/>
          <a:p>
            <a:pPr algn="l" rtl="0" eaLnBrk="0">
              <a:lnSpc>
                <a:spcPct val="85000"/>
              </a:lnSpc>
            </a:pPr>
            <a:endParaRPr lang="en-US" altLang="en-US" sz="100" dirty="0"/>
          </a:p>
          <a:p>
            <a:pPr marL="12700" algn="l" rtl="0" eaLnBrk="0">
              <a:lnSpc>
                <a:spcPct val="89000"/>
              </a:lnSpc>
            </a:pPr>
            <a:r>
              <a:rPr sz="1800" spc="-10" dirty="0">
                <a:solidFill>
                  <a:srgbClr val="000000">
                    <a:alpha val="100000"/>
                  </a:srgbClr>
                </a:solidFill>
                <a:latin typeface="Arial" panose="020B0604020202020204"/>
                <a:ea typeface="Arial" panose="020B0604020202020204"/>
                <a:cs typeface="Arial" panose="020B0604020202020204"/>
              </a:rPr>
              <a:t>•</a:t>
            </a:r>
            <a:r>
              <a:rPr sz="1800" spc="-10" dirty="0">
                <a:solidFill>
                  <a:srgbClr val="000000">
                    <a:alpha val="100000"/>
                  </a:srgbClr>
                </a:solidFill>
                <a:latin typeface="Arial" panose="020B0604020202020204"/>
                <a:ea typeface="Arial" panose="020B0604020202020204"/>
                <a:cs typeface="Arial" panose="020B0604020202020204"/>
              </a:rPr>
              <a:t>   </a:t>
            </a:r>
            <a:r>
              <a:rPr sz="1800" spc="-1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在情商测试部分，百度文心一言表现最佳；阿里巴巴通义千问与</a:t>
            </a:r>
            <a:r>
              <a:rPr sz="1800" spc="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讯飞星火表现优良；商汤商量、</a:t>
            </a:r>
            <a:r>
              <a:rPr sz="1800" spc="0" dirty="0">
                <a:solidFill>
                  <a:srgbClr val="000000">
                    <a:alpha val="100000"/>
                  </a:srgbClr>
                </a:solidFill>
                <a:latin typeface="仿宋" panose="02010609060101010101" charset="-122"/>
                <a:ea typeface="仿宋" panose="02010609060101010101" charset="-122"/>
                <a:cs typeface="仿宋" panose="02010609060101010101" charset="-122"/>
              </a:rPr>
              <a:t> </a:t>
            </a:r>
            <a:r>
              <a:rPr sz="1800" spc="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智谱</a:t>
            </a:r>
            <a:endParaRPr lang="en-US" altLang="en-US" sz="1800" dirty="0"/>
          </a:p>
          <a:p>
            <a:pPr marL="298450" algn="l" rtl="0" eaLnBrk="0">
              <a:lnSpc>
                <a:spcPts val="3280"/>
              </a:lnSpc>
            </a:pPr>
            <a:r>
              <a:rPr sz="1800" b="1" spc="-70" dirty="0">
                <a:solidFill>
                  <a:srgbClr val="000000">
                    <a:alpha val="100000"/>
                  </a:srgbClr>
                </a:solidFill>
                <a:latin typeface="等线" panose="02010600030101010101" charset="-122"/>
                <a:ea typeface="等线" panose="02010600030101010101" charset="-122"/>
                <a:cs typeface="等线" panose="02010600030101010101" charset="-122"/>
              </a:rPr>
              <a:t>ChatGLM</a:t>
            </a:r>
            <a:r>
              <a:rPr sz="1800" spc="-7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表现尚可；</a:t>
            </a:r>
            <a:r>
              <a:rPr sz="1800" spc="-70" dirty="0">
                <a:solidFill>
                  <a:srgbClr val="000000">
                    <a:alpha val="100000"/>
                  </a:srgbClr>
                </a:solidFill>
                <a:latin typeface="仿宋" panose="02010609060101010101" charset="-122"/>
                <a:ea typeface="仿宋" panose="02010609060101010101" charset="-122"/>
                <a:cs typeface="仿宋" panose="02010609060101010101" charset="-122"/>
              </a:rPr>
              <a:t> </a:t>
            </a:r>
            <a:r>
              <a:rPr sz="1800" b="1" spc="-70" dirty="0">
                <a:solidFill>
                  <a:srgbClr val="000000">
                    <a:alpha val="100000"/>
                  </a:srgbClr>
                </a:solidFill>
                <a:latin typeface="等线" panose="02010600030101010101" charset="-122"/>
                <a:ea typeface="等线" panose="02010600030101010101" charset="-122"/>
                <a:cs typeface="等线" panose="02010600030101010101" charset="-122"/>
              </a:rPr>
              <a:t>Vicuna-13</a:t>
            </a:r>
            <a:r>
              <a:rPr sz="1800" b="1" spc="-20" dirty="0">
                <a:solidFill>
                  <a:srgbClr val="000000">
                    <a:alpha val="100000"/>
                  </a:srgbClr>
                </a:solidFill>
                <a:latin typeface="等线" panose="02010600030101010101" charset="-122"/>
                <a:ea typeface="等线" panose="02010600030101010101" charset="-122"/>
                <a:cs typeface="等线" panose="02010600030101010101" charset="-122"/>
              </a:rPr>
              <a:t>B</a:t>
            </a:r>
            <a:r>
              <a:rPr sz="1800" spc="-7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表现一般。</a:t>
            </a:r>
            <a:endParaRPr lang="en-US" altLang="en-US" sz="1800" dirty="0"/>
          </a:p>
        </p:txBody>
      </p:sp>
      <p:sp>
        <p:nvSpPr>
          <p:cNvPr id="592" name="textbox 592"/>
          <p:cNvSpPr/>
          <p:nvPr/>
        </p:nvSpPr>
        <p:spPr>
          <a:xfrm>
            <a:off x="80721" y="6506667"/>
            <a:ext cx="9015094" cy="203200"/>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7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基于评测条件、评测时间等限制，本次评测最终结果不可避免存在一定主观性，未来将进一步优化完善评测模型，提供更精确结果</a:t>
            </a:r>
            <a:endParaRPr lang="en-US" altLang="en-US" sz="1200" dirty="0"/>
          </a:p>
        </p:txBody>
      </p:sp>
      <p:sp>
        <p:nvSpPr>
          <p:cNvPr id="593" name="textbox 593"/>
          <p:cNvSpPr/>
          <p:nvPr/>
        </p:nvSpPr>
        <p:spPr>
          <a:xfrm>
            <a:off x="809952" y="303993"/>
            <a:ext cx="3219450" cy="436244"/>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100000"/>
              </a:lnSpc>
            </a:pPr>
            <a:r>
              <a:rPr sz="2700" spc="10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情商测试指数及述</a:t>
            </a:r>
            <a:r>
              <a:rPr sz="2700" spc="4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评</a:t>
            </a:r>
            <a:endParaRPr lang="en-US" altLang="en-US" sz="2700" dirty="0"/>
          </a:p>
        </p:txBody>
      </p:sp>
      <p:pic>
        <p:nvPicPr>
          <p:cNvPr id="594" name="picture 594"/>
          <p:cNvPicPr>
            <a:picLocks noChangeAspect="1"/>
          </p:cNvPicPr>
          <p:nvPr/>
        </p:nvPicPr>
        <p:blipFill>
          <a:blip r:embed="rId2"/>
          <a:stretch>
            <a:fillRect/>
          </a:stretch>
        </p:blipFill>
        <p:spPr>
          <a:xfrm rot="21600000">
            <a:off x="9520808" y="5519292"/>
            <a:ext cx="892175" cy="646582"/>
          </a:xfrm>
          <a:prstGeom prst="rect">
            <a:avLst/>
          </a:prstGeom>
        </p:spPr>
      </p:pic>
      <p:pic>
        <p:nvPicPr>
          <p:cNvPr id="595" name="picture 595"/>
          <p:cNvPicPr>
            <a:picLocks noChangeAspect="1"/>
          </p:cNvPicPr>
          <p:nvPr/>
        </p:nvPicPr>
        <p:blipFill>
          <a:blip r:embed="rId3"/>
          <a:stretch>
            <a:fillRect/>
          </a:stretch>
        </p:blipFill>
        <p:spPr>
          <a:xfrm rot="21600000">
            <a:off x="11441938" y="0"/>
            <a:ext cx="750061" cy="754634"/>
          </a:xfrm>
          <a:prstGeom prst="rect">
            <a:avLst/>
          </a:prstGeom>
        </p:spPr>
      </p:pic>
      <p:sp>
        <p:nvSpPr>
          <p:cNvPr id="596" name="textbox 596"/>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597" name="rect"/>
          <p:cNvSpPr/>
          <p:nvPr/>
        </p:nvSpPr>
        <p:spPr>
          <a:xfrm>
            <a:off x="6626352" y="3243071"/>
            <a:ext cx="208788" cy="2084832"/>
          </a:xfrm>
          <a:prstGeom prst="rect">
            <a:avLst/>
          </a:prstGeom>
          <a:solidFill>
            <a:srgbClr val="C00000">
              <a:alpha val="100000"/>
            </a:srgbClr>
          </a:solidFill>
          <a:ln cap="flat">
            <a:noFill/>
            <a:prstDash val="solid"/>
            <a:miter lim="0"/>
          </a:ln>
        </p:spPr>
        <p:txBody>
          <a:bodyPr rtlCol="0"/>
          <a:lstStyle/>
          <a:p>
            <a:pPr algn="ctr"/>
            <a:endParaRPr lang="zh-CN" altLang="en-US"/>
          </a:p>
        </p:txBody>
      </p:sp>
      <p:pic>
        <p:nvPicPr>
          <p:cNvPr id="598" name="picture 598"/>
          <p:cNvPicPr>
            <a:picLocks noChangeAspect="1"/>
          </p:cNvPicPr>
          <p:nvPr/>
        </p:nvPicPr>
        <p:blipFill>
          <a:blip r:embed="rId4"/>
          <a:stretch>
            <a:fillRect/>
          </a:stretch>
        </p:blipFill>
        <p:spPr>
          <a:xfrm rot="21600000">
            <a:off x="8051292" y="5493384"/>
            <a:ext cx="641731" cy="643140"/>
          </a:xfrm>
          <a:prstGeom prst="rect">
            <a:avLst/>
          </a:prstGeom>
        </p:spPr>
      </p:pic>
      <p:pic>
        <p:nvPicPr>
          <p:cNvPr id="599" name="picture 599"/>
          <p:cNvPicPr>
            <a:picLocks noChangeAspect="1"/>
          </p:cNvPicPr>
          <p:nvPr/>
        </p:nvPicPr>
        <p:blipFill>
          <a:blip r:embed="rId5"/>
          <a:stretch>
            <a:fillRect/>
          </a:stretch>
        </p:blipFill>
        <p:spPr>
          <a:xfrm rot="21600000">
            <a:off x="7399654" y="5493384"/>
            <a:ext cx="629285" cy="647649"/>
          </a:xfrm>
          <a:prstGeom prst="rect">
            <a:avLst/>
          </a:prstGeom>
        </p:spPr>
      </p:pic>
      <p:sp>
        <p:nvSpPr>
          <p:cNvPr id="600" name="rect"/>
          <p:cNvSpPr/>
          <p:nvPr/>
        </p:nvSpPr>
        <p:spPr>
          <a:xfrm>
            <a:off x="7290816" y="3361944"/>
            <a:ext cx="207264" cy="1965959"/>
          </a:xfrm>
          <a:prstGeom prst="rect">
            <a:avLst/>
          </a:prstGeom>
          <a:solidFill>
            <a:srgbClr val="C00000">
              <a:alpha val="100000"/>
            </a:srgbClr>
          </a:solidFill>
          <a:ln cap="flat">
            <a:noFill/>
            <a:prstDash val="solid"/>
            <a:miter lim="0"/>
          </a:ln>
        </p:spPr>
        <p:txBody>
          <a:bodyPr rtlCol="0"/>
          <a:lstStyle/>
          <a:p>
            <a:pPr algn="ctr"/>
            <a:endParaRPr lang="zh-CN" altLang="en-US"/>
          </a:p>
        </p:txBody>
      </p:sp>
      <p:grpSp>
        <p:nvGrpSpPr>
          <p:cNvPr id="48" name="group 48"/>
          <p:cNvGrpSpPr/>
          <p:nvPr/>
        </p:nvGrpSpPr>
        <p:grpSpPr>
          <a:xfrm rot="21600000">
            <a:off x="7953756" y="3456317"/>
            <a:ext cx="208788" cy="1871586"/>
            <a:chOff x="0" y="0"/>
            <a:chExt cx="208788" cy="1871586"/>
          </a:xfrm>
        </p:grpSpPr>
        <p:sp>
          <p:nvSpPr>
            <p:cNvPr id="601" name="rect"/>
            <p:cNvSpPr/>
            <p:nvPr/>
          </p:nvSpPr>
          <p:spPr>
            <a:xfrm>
              <a:off x="0" y="161658"/>
              <a:ext cx="208788" cy="1709927"/>
            </a:xfrm>
            <a:prstGeom prst="rect">
              <a:avLst/>
            </a:prstGeom>
            <a:solidFill>
              <a:srgbClr val="C00000">
                <a:alpha val="100000"/>
              </a:srgbClr>
            </a:solidFill>
            <a:ln cap="flat">
              <a:noFill/>
              <a:prstDash val="solid"/>
              <a:miter lim="0"/>
            </a:ln>
          </p:spPr>
          <p:txBody>
            <a:bodyPr rtlCol="0"/>
            <a:lstStyle/>
            <a:p>
              <a:pPr algn="ctr"/>
              <a:endParaRPr lang="zh-CN" altLang="en-US"/>
            </a:p>
          </p:txBody>
        </p:sp>
        <p:sp>
          <p:nvSpPr>
            <p:cNvPr id="602" name="textbox 602"/>
            <p:cNvSpPr/>
            <p:nvPr/>
          </p:nvSpPr>
          <p:spPr>
            <a:xfrm>
              <a:off x="15049" y="-12700"/>
              <a:ext cx="189864"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187</a:t>
              </a:r>
              <a:endParaRPr lang="en-US" altLang="en-US" sz="900" dirty="0"/>
            </a:p>
          </p:txBody>
        </p:sp>
      </p:grpSp>
      <p:grpSp>
        <p:nvGrpSpPr>
          <p:cNvPr id="50" name="group 50"/>
          <p:cNvGrpSpPr/>
          <p:nvPr/>
        </p:nvGrpSpPr>
        <p:grpSpPr>
          <a:xfrm rot="21600000">
            <a:off x="8618219" y="3548329"/>
            <a:ext cx="208788" cy="1779574"/>
            <a:chOff x="0" y="0"/>
            <a:chExt cx="208788" cy="1779574"/>
          </a:xfrm>
        </p:grpSpPr>
        <p:sp>
          <p:nvSpPr>
            <p:cNvPr id="603" name="rect"/>
            <p:cNvSpPr/>
            <p:nvPr/>
          </p:nvSpPr>
          <p:spPr>
            <a:xfrm>
              <a:off x="0" y="161086"/>
              <a:ext cx="208788" cy="1618488"/>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604" name="textbox 604"/>
            <p:cNvSpPr/>
            <p:nvPr/>
          </p:nvSpPr>
          <p:spPr>
            <a:xfrm>
              <a:off x="14669" y="-12700"/>
              <a:ext cx="189864" cy="125729"/>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177</a:t>
              </a:r>
              <a:endParaRPr lang="en-US" altLang="en-US" sz="900" dirty="0"/>
            </a:p>
          </p:txBody>
        </p:sp>
      </p:grpSp>
      <p:grpSp>
        <p:nvGrpSpPr>
          <p:cNvPr id="52" name="group 52"/>
          <p:cNvGrpSpPr/>
          <p:nvPr/>
        </p:nvGrpSpPr>
        <p:grpSpPr>
          <a:xfrm rot="21600000">
            <a:off x="9282684" y="3593477"/>
            <a:ext cx="207264" cy="1734426"/>
            <a:chOff x="0" y="0"/>
            <a:chExt cx="207264" cy="1734426"/>
          </a:xfrm>
        </p:grpSpPr>
        <p:sp>
          <p:nvSpPr>
            <p:cNvPr id="605" name="rect"/>
            <p:cNvSpPr/>
            <p:nvPr/>
          </p:nvSpPr>
          <p:spPr>
            <a:xfrm>
              <a:off x="0" y="161658"/>
              <a:ext cx="207264" cy="1572768"/>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606" name="textbox 606"/>
            <p:cNvSpPr/>
            <p:nvPr/>
          </p:nvSpPr>
          <p:spPr>
            <a:xfrm>
              <a:off x="14414" y="-12700"/>
              <a:ext cx="189864"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172</a:t>
              </a:r>
              <a:endParaRPr lang="en-US" altLang="en-US" sz="900" dirty="0"/>
            </a:p>
          </p:txBody>
        </p:sp>
      </p:grpSp>
      <p:sp>
        <p:nvSpPr>
          <p:cNvPr id="607" name="textbox 607"/>
          <p:cNvSpPr/>
          <p:nvPr/>
        </p:nvSpPr>
        <p:spPr>
          <a:xfrm>
            <a:off x="8102402" y="2644267"/>
            <a:ext cx="1823085" cy="233045"/>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97000"/>
              </a:lnSpc>
            </a:pPr>
            <a:r>
              <a:rPr sz="1400" spc="0" dirty="0">
                <a:ln w="3175" cap="flat" cmpd="sng">
                  <a:solidFill>
                    <a:srgbClr val="595959">
                      <a:alpha val="100000"/>
                    </a:srgbClr>
                  </a:solidFill>
                  <a:prstDash val="solid"/>
                  <a:miter lim="0"/>
                </a:ln>
                <a:solidFill>
                  <a:srgbClr val="595959">
                    <a:alpha val="100000"/>
                  </a:srgbClr>
                </a:solidFill>
                <a:latin typeface="微软雅黑" panose="020B0503020204020204" charset="-122"/>
                <a:ea typeface="微软雅黑" panose="020B0503020204020204" charset="-122"/>
                <a:cs typeface="微软雅黑" panose="020B0503020204020204" charset="-122"/>
              </a:rPr>
              <a:t>AI</a:t>
            </a:r>
            <a:r>
              <a:rPr sz="1400" spc="20" dirty="0">
                <a:ln w="3175" cap="flat" cmpd="sng">
                  <a:solidFill>
                    <a:srgbClr val="595959">
                      <a:alpha val="100000"/>
                    </a:srgbClr>
                  </a:solidFill>
                  <a:prstDash val="solid"/>
                  <a:miter lim="0"/>
                </a:ln>
                <a:solidFill>
                  <a:srgbClr val="595959">
                    <a:alpha val="100000"/>
                  </a:srgbClr>
                </a:solidFill>
                <a:latin typeface="微软雅黑" panose="020B0503020204020204" charset="-122"/>
                <a:ea typeface="微软雅黑" panose="020B0503020204020204" charset="-122"/>
                <a:cs typeface="微软雅黑" panose="020B0503020204020204" charset="-122"/>
              </a:rPr>
              <a:t>大模型情商测试</a:t>
            </a:r>
            <a:r>
              <a:rPr sz="1400" spc="10" dirty="0">
                <a:ln w="3175" cap="flat" cmpd="sng">
                  <a:solidFill>
                    <a:srgbClr val="595959">
                      <a:alpha val="100000"/>
                    </a:srgbClr>
                  </a:solidFill>
                  <a:prstDash val="solid"/>
                  <a:miter lim="0"/>
                </a:ln>
                <a:solidFill>
                  <a:srgbClr val="595959">
                    <a:alpha val="100000"/>
                  </a:srgbClr>
                </a:solidFill>
                <a:latin typeface="微软雅黑" panose="020B0503020204020204" charset="-122"/>
                <a:ea typeface="微软雅黑" panose="020B0503020204020204" charset="-122"/>
                <a:cs typeface="微软雅黑" panose="020B0503020204020204" charset="-122"/>
              </a:rPr>
              <a:t>指</a:t>
            </a:r>
            <a:r>
              <a:rPr sz="1400" spc="0" dirty="0">
                <a:ln w="3175" cap="flat" cmpd="sng">
                  <a:solidFill>
                    <a:srgbClr val="595959">
                      <a:alpha val="100000"/>
                    </a:srgbClr>
                  </a:solidFill>
                  <a:prstDash val="solid"/>
                  <a:miter lim="0"/>
                </a:ln>
                <a:solidFill>
                  <a:srgbClr val="595959">
                    <a:alpha val="100000"/>
                  </a:srgbClr>
                </a:solidFill>
                <a:latin typeface="微软雅黑" panose="020B0503020204020204" charset="-122"/>
                <a:ea typeface="微软雅黑" panose="020B0503020204020204" charset="-122"/>
                <a:cs typeface="微软雅黑" panose="020B0503020204020204" charset="-122"/>
              </a:rPr>
              <a:t>数</a:t>
            </a:r>
            <a:endParaRPr lang="en-US" altLang="en-US" sz="1400" dirty="0"/>
          </a:p>
        </p:txBody>
      </p:sp>
      <p:grpSp>
        <p:nvGrpSpPr>
          <p:cNvPr id="54" name="group 54"/>
          <p:cNvGrpSpPr/>
          <p:nvPr/>
        </p:nvGrpSpPr>
        <p:grpSpPr>
          <a:xfrm rot="21600000">
            <a:off x="9947147" y="3703010"/>
            <a:ext cx="207264" cy="1624893"/>
            <a:chOff x="0" y="0"/>
            <a:chExt cx="207264" cy="1624893"/>
          </a:xfrm>
        </p:grpSpPr>
        <p:sp>
          <p:nvSpPr>
            <p:cNvPr id="608" name="rect"/>
            <p:cNvSpPr/>
            <p:nvPr/>
          </p:nvSpPr>
          <p:spPr>
            <a:xfrm>
              <a:off x="0" y="161853"/>
              <a:ext cx="207264" cy="1463039"/>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609" name="textbox 609"/>
            <p:cNvSpPr/>
            <p:nvPr/>
          </p:nvSpPr>
          <p:spPr>
            <a:xfrm>
              <a:off x="14059" y="-12700"/>
              <a:ext cx="189864" cy="126364"/>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160</a:t>
              </a:r>
              <a:endParaRPr lang="en-US" altLang="en-US" sz="900" dirty="0"/>
            </a:p>
          </p:txBody>
        </p:sp>
      </p:grpSp>
      <p:grpSp>
        <p:nvGrpSpPr>
          <p:cNvPr id="56" name="group 56"/>
          <p:cNvGrpSpPr/>
          <p:nvPr/>
        </p:nvGrpSpPr>
        <p:grpSpPr>
          <a:xfrm rot="21600000">
            <a:off x="10610088" y="3868051"/>
            <a:ext cx="208788" cy="1459852"/>
            <a:chOff x="0" y="0"/>
            <a:chExt cx="208788" cy="1459852"/>
          </a:xfrm>
        </p:grpSpPr>
        <p:sp>
          <p:nvSpPr>
            <p:cNvPr id="610" name="rect"/>
            <p:cNvSpPr/>
            <p:nvPr/>
          </p:nvSpPr>
          <p:spPr>
            <a:xfrm>
              <a:off x="0" y="161404"/>
              <a:ext cx="208788" cy="1298447"/>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611" name="textbox 611"/>
            <p:cNvSpPr/>
            <p:nvPr/>
          </p:nvSpPr>
          <p:spPr>
            <a:xfrm>
              <a:off x="15303" y="-12700"/>
              <a:ext cx="189864"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142</a:t>
              </a:r>
              <a:endParaRPr lang="en-US" altLang="en-US" sz="900" dirty="0"/>
            </a:p>
          </p:txBody>
        </p:sp>
      </p:grpSp>
      <p:pic>
        <p:nvPicPr>
          <p:cNvPr id="612" name="picture 612"/>
          <p:cNvPicPr>
            <a:picLocks noChangeAspect="1"/>
          </p:cNvPicPr>
          <p:nvPr/>
        </p:nvPicPr>
        <p:blipFill>
          <a:blip r:embed="rId6"/>
          <a:stretch>
            <a:fillRect/>
          </a:stretch>
        </p:blipFill>
        <p:spPr>
          <a:xfrm rot="21600000">
            <a:off x="6878446" y="5445886"/>
            <a:ext cx="504190" cy="512495"/>
          </a:xfrm>
          <a:prstGeom prst="rect">
            <a:avLst/>
          </a:prstGeom>
        </p:spPr>
      </p:pic>
      <p:grpSp>
        <p:nvGrpSpPr>
          <p:cNvPr id="58" name="group 58"/>
          <p:cNvGrpSpPr/>
          <p:nvPr/>
        </p:nvGrpSpPr>
        <p:grpSpPr>
          <a:xfrm rot="21600000">
            <a:off x="11274552" y="4097223"/>
            <a:ext cx="208788" cy="1230680"/>
            <a:chOff x="0" y="0"/>
            <a:chExt cx="208788" cy="1230680"/>
          </a:xfrm>
        </p:grpSpPr>
        <p:sp>
          <p:nvSpPr>
            <p:cNvPr id="613" name="rect"/>
            <p:cNvSpPr/>
            <p:nvPr/>
          </p:nvSpPr>
          <p:spPr>
            <a:xfrm>
              <a:off x="0" y="160832"/>
              <a:ext cx="208788" cy="1069847"/>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614" name="textbox 614"/>
            <p:cNvSpPr/>
            <p:nvPr/>
          </p:nvSpPr>
          <p:spPr>
            <a:xfrm>
              <a:off x="14668" y="-12700"/>
              <a:ext cx="189864" cy="125729"/>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117</a:t>
              </a:r>
              <a:endParaRPr lang="en-US" altLang="en-US" sz="900" dirty="0"/>
            </a:p>
          </p:txBody>
        </p:sp>
      </p:grpSp>
      <p:pic>
        <p:nvPicPr>
          <p:cNvPr id="615" name="picture 615"/>
          <p:cNvPicPr>
            <a:picLocks noChangeAspect="1"/>
          </p:cNvPicPr>
          <p:nvPr/>
        </p:nvPicPr>
        <p:blipFill>
          <a:blip r:embed="rId7"/>
          <a:stretch>
            <a:fillRect/>
          </a:stretch>
        </p:blipFill>
        <p:spPr>
          <a:xfrm rot="21600000">
            <a:off x="10854817" y="5453760"/>
            <a:ext cx="516508" cy="488213"/>
          </a:xfrm>
          <a:prstGeom prst="rect">
            <a:avLst/>
          </a:prstGeom>
        </p:spPr>
      </p:pic>
      <p:pic>
        <p:nvPicPr>
          <p:cNvPr id="616" name="picture 616"/>
          <p:cNvPicPr>
            <a:picLocks noChangeAspect="1"/>
          </p:cNvPicPr>
          <p:nvPr/>
        </p:nvPicPr>
        <p:blipFill>
          <a:blip r:embed="rId8"/>
          <a:stretch>
            <a:fillRect/>
          </a:stretch>
        </p:blipFill>
        <p:spPr>
          <a:xfrm rot="21600000">
            <a:off x="8883396" y="5493384"/>
            <a:ext cx="473709" cy="479298"/>
          </a:xfrm>
          <a:prstGeom prst="rect">
            <a:avLst/>
          </a:prstGeom>
        </p:spPr>
      </p:pic>
      <p:pic>
        <p:nvPicPr>
          <p:cNvPr id="617" name="picture 617"/>
          <p:cNvPicPr>
            <a:picLocks noChangeAspect="1"/>
          </p:cNvPicPr>
          <p:nvPr/>
        </p:nvPicPr>
        <p:blipFill>
          <a:blip r:embed="rId9"/>
          <a:stretch>
            <a:fillRect/>
          </a:stretch>
        </p:blipFill>
        <p:spPr>
          <a:xfrm rot="21600000">
            <a:off x="6290436" y="5454269"/>
            <a:ext cx="431292" cy="428142"/>
          </a:xfrm>
          <a:prstGeom prst="rect">
            <a:avLst/>
          </a:prstGeom>
        </p:spPr>
      </p:pic>
      <p:sp>
        <p:nvSpPr>
          <p:cNvPr id="618" name="textbox 618"/>
          <p:cNvSpPr/>
          <p:nvPr/>
        </p:nvSpPr>
        <p:spPr>
          <a:xfrm>
            <a:off x="6637070" y="3068713"/>
            <a:ext cx="857250" cy="245109"/>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22</a:t>
            </a:r>
            <a:r>
              <a:rPr sz="900" spc="0" dirty="0">
                <a:solidFill>
                  <a:srgbClr val="404040">
                    <a:alpha val="100000"/>
                  </a:srgbClr>
                </a:solidFill>
                <a:latin typeface="Calibri" panose="020F0502020204030204"/>
                <a:ea typeface="Calibri" panose="020F0502020204030204"/>
                <a:cs typeface="Calibri" panose="020F0502020204030204"/>
              </a:rPr>
              <a:t>8</a:t>
            </a:r>
            <a:endParaRPr lang="en-US" altLang="en-US" sz="900" dirty="0"/>
          </a:p>
          <a:p>
            <a:pPr algn="r" rtl="0" eaLnBrk="0">
              <a:lnSpc>
                <a:spcPct val="73000"/>
              </a:lnSpc>
              <a:spcBef>
                <a:spcPts val="150"/>
              </a:spcBef>
            </a:pPr>
            <a:r>
              <a:rPr sz="900" spc="-20" dirty="0">
                <a:solidFill>
                  <a:srgbClr val="404040">
                    <a:alpha val="100000"/>
                  </a:srgbClr>
                </a:solidFill>
                <a:latin typeface="Calibri" panose="020F0502020204030204"/>
                <a:ea typeface="Calibri" panose="020F0502020204030204"/>
                <a:cs typeface="Calibri" panose="020F0502020204030204"/>
              </a:rPr>
              <a:t>21</a:t>
            </a:r>
            <a:r>
              <a:rPr sz="900" spc="0" dirty="0">
                <a:solidFill>
                  <a:srgbClr val="404040">
                    <a:alpha val="100000"/>
                  </a:srgbClr>
                </a:solidFill>
                <a:latin typeface="Calibri" panose="020F0502020204030204"/>
                <a:ea typeface="Calibri" panose="020F0502020204030204"/>
                <a:cs typeface="Calibri" panose="020F0502020204030204"/>
              </a:rPr>
              <a:t>5</a:t>
            </a:r>
            <a:endParaRPr lang="en-US" altLang="en-US" sz="900" dirty="0"/>
          </a:p>
        </p:txBody>
      </p:sp>
      <p:pic>
        <p:nvPicPr>
          <p:cNvPr id="619" name="picture 619"/>
          <p:cNvPicPr>
            <a:picLocks noChangeAspect="1"/>
          </p:cNvPicPr>
          <p:nvPr/>
        </p:nvPicPr>
        <p:blipFill>
          <a:blip r:embed="rId10"/>
          <a:stretch>
            <a:fillRect/>
          </a:stretch>
        </p:blipFill>
        <p:spPr>
          <a:xfrm rot="21600000">
            <a:off x="10427843" y="5495035"/>
            <a:ext cx="255778" cy="256349"/>
          </a:xfrm>
          <a:prstGeom prst="rect">
            <a:avLst/>
          </a:prstGeom>
        </p:spPr>
      </p:pic>
      <p:sp>
        <p:nvSpPr>
          <p:cNvPr id="620" name="rect"/>
          <p:cNvSpPr/>
          <p:nvPr/>
        </p:nvSpPr>
        <p:spPr>
          <a:xfrm>
            <a:off x="6397752" y="5323141"/>
            <a:ext cx="5312664" cy="9525"/>
          </a:xfrm>
          <a:prstGeom prst="rect">
            <a:avLst/>
          </a:prstGeom>
          <a:solidFill>
            <a:srgbClr val="D9D9D9">
              <a:alpha val="100000"/>
            </a:srgbClr>
          </a:solidFill>
          <a:ln cap="flat">
            <a:noFill/>
            <a:prstDash val="solid"/>
            <a:miter lim="0"/>
          </a:ln>
        </p:spPr>
        <p:txBody>
          <a:bodyPr rtlCol="0"/>
          <a:lstStyle/>
          <a:p>
            <a:pPr algn="ctr"/>
            <a:endParaRPr lang="zh-CN" altLang="en-US"/>
          </a:p>
        </p:txBody>
      </p:sp>
      <p:sp>
        <p:nvSpPr>
          <p:cNvPr id="621" name="textbox 621"/>
          <p:cNvSpPr/>
          <p:nvPr/>
        </p:nvSpPr>
        <p:spPr>
          <a:xfrm>
            <a:off x="11821224" y="6593923"/>
            <a:ext cx="118110" cy="11747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5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43</a:t>
            </a:r>
            <a:endParaRPr lang="en-US" altLang="en-US" sz="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2" name="table 622"/>
          <p:cNvGraphicFramePr>
            <a:graphicFrameLocks noGrp="1"/>
          </p:cNvGraphicFramePr>
          <p:nvPr/>
        </p:nvGraphicFramePr>
        <p:xfrm>
          <a:off x="533146" y="1255522"/>
          <a:ext cx="5363209" cy="4759325"/>
        </p:xfrm>
        <a:graphic>
          <a:graphicData uri="http://schemas.openxmlformats.org/drawingml/2006/table">
            <a:tbl>
              <a:tblPr/>
              <a:tblGrid>
                <a:gridCol w="5363209"/>
              </a:tblGrid>
              <a:tr h="4746625">
                <a:tc>
                  <a:txBody>
                    <a:bodyPr/>
                    <a:lstStyle/>
                    <a:p>
                      <a:pPr algn="l" rtl="0" eaLnBrk="0">
                        <a:lnSpc>
                          <a:spcPct val="116000"/>
                        </a:lnSpc>
                      </a:pPr>
                      <a:endParaRPr lang="en-US" altLang="en-US" sz="1000" dirty="0"/>
                    </a:p>
                    <a:p>
                      <a:pPr algn="l" rtl="0" eaLnBrk="0">
                        <a:lnSpc>
                          <a:spcPct val="116000"/>
                        </a:lnSpc>
                      </a:pPr>
                      <a:endParaRPr lang="en-US" altLang="en-US" sz="1000" dirty="0"/>
                    </a:p>
                    <a:p>
                      <a:pPr algn="l" rtl="0" eaLnBrk="0">
                        <a:lnSpc>
                          <a:spcPct val="6000"/>
                        </a:lnSpc>
                      </a:pPr>
                      <a:endParaRPr lang="en-US" altLang="en-US" sz="100" dirty="0"/>
                    </a:p>
                    <a:p>
                      <a:pPr marL="234315" indent="0" algn="l" rtl="0" eaLnBrk="0">
                        <a:lnSpc>
                          <a:spcPct val="104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在中</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国文化中，面子非常重要，特别是在工作场合和公共场合。在你的情</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况下，既要保持自己的边界，又不想冒犯你的领导，可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以考虑以下建议：</a:t>
                      </a:r>
                      <a:endParaRPr lang="en-US" altLang="en-US" sz="1200" dirty="0"/>
                    </a:p>
                    <a:p>
                      <a:pPr marL="233680" indent="13970" algn="l" rtl="0" eaLnBrk="0">
                        <a:lnSpc>
                          <a:spcPct val="102000"/>
                        </a:lnSpc>
                        <a:spcBef>
                          <a:spcPts val="132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转移注意力：你可以说：“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我知道你们都喜欢看表演，但我觉得我现在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的表演可能并不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能让大家满意。我建议我们邀请XXX</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(选择一位同事或领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导)给我们表演，他(她)的才艺可是闻名的。”</a:t>
                      </a:r>
                      <a:r>
                        <a:rPr sz="12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这样一来，你</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就</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巧妙地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转移了注意力。</a:t>
                      </a:r>
                      <a:endParaRPr lang="en-US" altLang="en-US" sz="1200" dirty="0"/>
                    </a:p>
                    <a:p>
                      <a:pPr marL="233045" indent="7620" algn="l" rtl="0" eaLnBrk="0">
                        <a:lnSpc>
                          <a:spcPct val="103000"/>
                        </a:lnSpc>
                        <a:spcBef>
                          <a:spcPts val="1320"/>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明确表达自己的感受：你可以说：“我很感激有这样的机会与</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大</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家相聚。</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过，我真的不是很擅长公开表演，我希望我可以尽可能地享受这个时</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刻。”</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这种方法直接但又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礼貌地表示了你的感受。</a:t>
                      </a:r>
                      <a:endParaRPr lang="en-US" altLang="en-US" sz="1200" dirty="0"/>
                    </a:p>
                    <a:p>
                      <a:pPr marL="232410" indent="10160" algn="l" rtl="0" eaLnBrk="0">
                        <a:lnSpc>
                          <a:spcPct val="99000"/>
                        </a:lnSpc>
                        <a:spcBef>
                          <a:spcPts val="148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提供其他选项：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你也可以说：“虽然我不擅长表演，但我可以为大家讲</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个笑话，或者分享一个我最近读到的有趣的故事。”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这样的话，你就提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供了一个替代的参与方式</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而不是直接拒绝。</a:t>
                      </a:r>
                      <a:endParaRPr lang="en-US" altLang="en-US" sz="1200" dirty="0"/>
                    </a:p>
                    <a:p>
                      <a:pPr marL="234315" indent="-635" algn="l" rtl="0" eaLnBrk="0">
                        <a:lnSpc>
                          <a:spcPct val="102000"/>
                        </a:lnSpc>
                        <a:spcBef>
                          <a:spcPts val="1325"/>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对你的领导表示敬意：你可以说：“我感到非常荣幸能与大</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家共进晚餐，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尤其</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是在我们的领导带领下。我希望我可以通过我的工作表现，而不是现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场表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演来赢得大家的尊重和认同。”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这样，你不仅表达了你不想表演的意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愿，也表示了对领导的敬</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2000"/>
                        </a:lnSpc>
                      </a:pPr>
                      <a:endParaRPr lang="en-US" altLang="en-US" sz="1100" dirty="0"/>
                    </a:p>
                    <a:p>
                      <a:pPr marL="233680" indent="0" algn="l" rtl="0" eaLnBrk="0">
                        <a:lnSpc>
                          <a:spcPct val="103000"/>
                        </a:lnSpc>
                        <a:spcBef>
                          <a:spcPts val="0"/>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总的来说，关键是表达你的拒绝要坚定而有礼貌，同时保持谦逊</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尊重。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在大多数情况下，人们会尊重你的决定，并对你的态度</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表示理解。</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623" name="textbox 623"/>
          <p:cNvSpPr/>
          <p:nvPr/>
        </p:nvSpPr>
        <p:spPr>
          <a:xfrm>
            <a:off x="6655307" y="888491"/>
            <a:ext cx="1134110" cy="821055"/>
          </a:xfrm>
          <a:prstGeom prst="rect">
            <a:avLst/>
          </a:prstGeom>
          <a:solidFill>
            <a:srgbClr val="FFFFFF"/>
          </a:solidFill>
        </p:spPr>
        <p:txBody>
          <a:bodyPr vert="horz" wrap="square" lIns="0" tIns="0" rIns="0" bIns="0"/>
          <a:lstStyle/>
          <a:p>
            <a:pPr algn="l" rtl="0" eaLnBrk="0">
              <a:lnSpc>
                <a:spcPct val="104000"/>
              </a:lnSpc>
            </a:pPr>
            <a:endParaRPr lang="en-US" altLang="en-US" sz="1000" dirty="0"/>
          </a:p>
          <a:p>
            <a:pPr algn="l" rtl="0" eaLnBrk="0">
              <a:lnSpc>
                <a:spcPct val="104000"/>
              </a:lnSpc>
            </a:pPr>
            <a:endParaRPr lang="en-US" altLang="en-US" sz="1000" dirty="0"/>
          </a:p>
          <a:p>
            <a:pPr marL="276860" algn="l" rtl="0" eaLnBrk="0">
              <a:lnSpc>
                <a:spcPct val="84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GPT</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5</a:t>
            </a:r>
            <a:endParaRPr lang="en-US" altLang="en-US" sz="1400" dirty="0"/>
          </a:p>
        </p:txBody>
      </p:sp>
      <p:graphicFrame>
        <p:nvGraphicFramePr>
          <p:cNvPr id="624" name="table 624"/>
          <p:cNvGraphicFramePr>
            <a:graphicFrameLocks noGrp="1"/>
          </p:cNvGraphicFramePr>
          <p:nvPr/>
        </p:nvGraphicFramePr>
        <p:xfrm>
          <a:off x="6185661" y="1260094"/>
          <a:ext cx="5338444" cy="4754879"/>
        </p:xfrm>
        <a:graphic>
          <a:graphicData uri="http://schemas.openxmlformats.org/drawingml/2006/table">
            <a:tbl>
              <a:tblPr/>
              <a:tblGrid>
                <a:gridCol w="5338444"/>
              </a:tblGrid>
              <a:tr h="4742179">
                <a:tc>
                  <a:txBody>
                    <a:bodyPr/>
                    <a:lstStyle/>
                    <a:p>
                      <a:pPr algn="l" rtl="0" eaLnBrk="0">
                        <a:lnSpc>
                          <a:spcPct val="115000"/>
                        </a:lnSpc>
                      </a:pPr>
                      <a:endParaRPr lang="en-US" altLang="en-US" sz="1000" dirty="0"/>
                    </a:p>
                    <a:p>
                      <a:pPr algn="l" rtl="0" eaLnBrk="0">
                        <a:lnSpc>
                          <a:spcPct val="115000"/>
                        </a:lnSpc>
                      </a:pPr>
                      <a:endParaRPr lang="en-US" altLang="en-US" sz="1000" dirty="0"/>
                    </a:p>
                    <a:p>
                      <a:pPr algn="l" rtl="0" eaLnBrk="0">
                        <a:lnSpc>
                          <a:spcPct val="8000"/>
                        </a:lnSpc>
                      </a:pPr>
                      <a:endParaRPr lang="en-US" altLang="en-US" sz="100" dirty="0"/>
                    </a:p>
                    <a:p>
                      <a:pPr marL="263525" indent="-635" algn="l" rtl="0" eaLnBrk="0">
                        <a:lnSpc>
                          <a:spcPct val="104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种情况下，你可以使用以下方式委婉地拒绝表演节目，同时不丢领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导的面子：</a:t>
                      </a:r>
                      <a:endParaRPr lang="en-US" altLang="en-US" sz="1200" dirty="0"/>
                    </a:p>
                    <a:p>
                      <a:pPr marL="263525" indent="13970" algn="l" rtl="0" eaLnBrk="0">
                        <a:lnSpc>
                          <a:spcPct val="98000"/>
                        </a:lnSpc>
                        <a:spcBef>
                          <a:spcPts val="148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感谢邀请：首先，表达对领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导的邀请表示感谢。你可以说：“非常感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谢您的邀请，我很荣幸能够参加这个饭局。</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63525" indent="6985" algn="l" rtl="0" eaLnBrk="0">
                        <a:lnSpc>
                          <a:spcPct val="99000"/>
                        </a:lnSpc>
                        <a:spcBef>
                          <a:spcPts val="5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表达理解：表示理解大家的期望和热情，同时提醒他们你的局限性</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你可以说：“我理解大家的期望，我也知道大家想看到一场精彩</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表演，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但我目前可能不太适合在这个场合上表演节</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63525" indent="8255" algn="l" rtl="0" eaLnBrk="0">
                        <a:lnSpc>
                          <a:spcPct val="99000"/>
                        </a:lnSpc>
                        <a:spcBef>
                          <a:spcPts val="4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引入他人：提议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其他人可以表演，以转移注意力并保持活跃氛围。你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说：“我知道我们团队中有很多有才华的人，也许我们可以请他们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表演节目，让大家共享欢</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62255" indent="635" algn="l" rtl="0" eaLnBrk="0">
                        <a:lnSpc>
                          <a:spcPct val="99000"/>
                        </a:lnSpc>
                        <a:spcBef>
                          <a:spcPts val="4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陈述原因：委婉地解释你的拒绝原因，重点强调自己的不足或缺乏准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备</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。你可以说：“我目前并没有准备好一个令人满意的节目，我担心我</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的表演可能无法达到大家的期望</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63525" indent="10795" algn="l" rtl="0" eaLnBrk="0">
                        <a:lnSpc>
                          <a:spcPct val="99000"/>
                        </a:lnSpc>
                        <a:spcBef>
                          <a:spcPts val="50"/>
                        </a:spcBef>
                      </a:pP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5.</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提供替代方案：提出其他方式来</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共</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度美好时光，以保持愉快的气氛。</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你可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以建议：“或许我们可以进行一些其他的互动游戏或聊天活动，这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样大家可以更好地相互了解和欢聚在一起。</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62890" indent="6985" algn="l" rtl="0" eaLnBrk="0">
                        <a:lnSpc>
                          <a:spcPct val="99000"/>
                        </a:lnSpc>
                        <a:spcBef>
                          <a:spcPts val="4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6.</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再次表达感谢</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：再次感谢领导的邀请和理解。你可以说：“再次感谢</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您的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邀请，我非常珍惜能够与大家共进晚餐的机会，希望我们能度过一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个愉快的时光。</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0000"/>
                        </a:lnSpc>
                      </a:pPr>
                      <a:endParaRPr lang="en-US" altLang="en-US" sz="1100" dirty="0"/>
                    </a:p>
                    <a:p>
                      <a:pPr marL="263525" indent="0" algn="l" rtl="0" eaLnBrk="0">
                        <a:lnSpc>
                          <a:spcPct val="104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通过</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以上的委婉拒绝方式，你可以尊重领导的面子，同时避免在这个场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合上表演节目。</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625" name="textbox 625"/>
          <p:cNvSpPr/>
          <p:nvPr/>
        </p:nvSpPr>
        <p:spPr>
          <a:xfrm>
            <a:off x="4663383" y="288804"/>
            <a:ext cx="6518275" cy="505459"/>
          </a:xfrm>
          <a:prstGeom prst="rect">
            <a:avLst/>
          </a:prstGeom>
        </p:spPr>
        <p:txBody>
          <a:bodyPr vert="horz" wrap="square" lIns="0" tIns="0" rIns="0" bIns="0"/>
          <a:lstStyle/>
          <a:p>
            <a:pPr algn="l" rtl="0" eaLnBrk="0">
              <a:lnSpc>
                <a:spcPct val="80000"/>
              </a:lnSpc>
            </a:pPr>
            <a:endParaRPr lang="en-US" altLang="en-US" sz="100" dirty="0"/>
          </a:p>
          <a:p>
            <a:pPr marL="15875" indent="-3175" algn="l" rtl="0" eaLnBrk="0">
              <a:lnSpc>
                <a:spcPct val="105000"/>
              </a:lnSpc>
            </a:pP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领导带我去饭局，大家起哄让我表演节目，</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我应该如何委婉的拒绝</a:t>
            </a:r>
            <a:r>
              <a:rPr sz="1500" spc="6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且不</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90" dirty="0">
                <a:solidFill>
                  <a:srgbClr val="2264B4">
                    <a:alpha val="100000"/>
                  </a:srgbClr>
                </a:solidFill>
                <a:latin typeface="微软雅黑" panose="020B0503020204020204" charset="-122"/>
                <a:ea typeface="微软雅黑" panose="020B0503020204020204" charset="-122"/>
                <a:cs typeface="微软雅黑" panose="020B0503020204020204" charset="-122"/>
              </a:rPr>
              <a:t>丢领导的面</a:t>
            </a:r>
            <a:r>
              <a:rPr sz="1500" spc="80" dirty="0">
                <a:solidFill>
                  <a:srgbClr val="2264B4">
                    <a:alpha val="100000"/>
                  </a:srgbClr>
                </a:solidFill>
                <a:latin typeface="微软雅黑" panose="020B0503020204020204" charset="-122"/>
                <a:ea typeface="微软雅黑" panose="020B0503020204020204" charset="-122"/>
                <a:cs typeface="微软雅黑" panose="020B0503020204020204" charset="-122"/>
              </a:rPr>
              <a:t>子</a:t>
            </a:r>
            <a:endParaRPr lang="en-US" altLang="en-US" sz="1500" dirty="0"/>
          </a:p>
        </p:txBody>
      </p:sp>
      <p:sp>
        <p:nvSpPr>
          <p:cNvPr id="626" name="textbox 626"/>
          <p:cNvSpPr/>
          <p:nvPr/>
        </p:nvSpPr>
        <p:spPr>
          <a:xfrm>
            <a:off x="809952" y="303993"/>
            <a:ext cx="3330575"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情商测试案例介绍--</a:t>
            </a:r>
            <a:r>
              <a:rPr sz="2700" spc="3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sp>
        <p:nvSpPr>
          <p:cNvPr id="627" name="textbox 627"/>
          <p:cNvSpPr/>
          <p:nvPr/>
        </p:nvSpPr>
        <p:spPr>
          <a:xfrm>
            <a:off x="1004316" y="934211"/>
            <a:ext cx="925194" cy="723265"/>
          </a:xfrm>
          <a:prstGeom prst="rect">
            <a:avLst/>
          </a:prstGeom>
          <a:solidFill>
            <a:srgbClr val="FFFFFF"/>
          </a:solidFill>
        </p:spPr>
        <p:txBody>
          <a:bodyPr vert="horz" wrap="square" lIns="0" tIns="0" rIns="0" bIns="0"/>
          <a:lstStyle/>
          <a:p>
            <a:pPr algn="l" rtl="0" eaLnBrk="0">
              <a:lnSpc>
                <a:spcPct val="176000"/>
              </a:lnSpc>
            </a:pPr>
            <a:endParaRPr lang="en-US" altLang="en-US" sz="1000" dirty="0"/>
          </a:p>
          <a:p>
            <a:pPr marL="245745" algn="l" rtl="0" eaLnBrk="0">
              <a:lnSpc>
                <a:spcPct val="84000"/>
              </a:lnSpc>
              <a:spcBef>
                <a:spcPts val="0"/>
              </a:spcBef>
            </a:pP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G</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P</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T</a:t>
            </a: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4</a:t>
            </a:r>
            <a:endParaRPr lang="en-US" altLang="en-US" sz="1400" dirty="0"/>
          </a:p>
        </p:txBody>
      </p:sp>
      <p:pic>
        <p:nvPicPr>
          <p:cNvPr id="628" name="picture 628"/>
          <p:cNvPicPr>
            <a:picLocks noChangeAspect="1"/>
          </p:cNvPicPr>
          <p:nvPr/>
        </p:nvPicPr>
        <p:blipFill>
          <a:blip r:embed="rId1"/>
          <a:stretch>
            <a:fillRect/>
          </a:stretch>
        </p:blipFill>
        <p:spPr>
          <a:xfrm rot="21600000">
            <a:off x="11441938" y="0"/>
            <a:ext cx="750061" cy="754634"/>
          </a:xfrm>
          <a:prstGeom prst="rect">
            <a:avLst/>
          </a:prstGeom>
        </p:spPr>
      </p:pic>
      <p:sp>
        <p:nvSpPr>
          <p:cNvPr id="629" name="textbox 629"/>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630" name="textbox 630"/>
          <p:cNvSpPr/>
          <p:nvPr/>
        </p:nvSpPr>
        <p:spPr>
          <a:xfrm>
            <a:off x="11821224" y="6593923"/>
            <a:ext cx="118110" cy="11874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6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44</a:t>
            </a:r>
            <a:endParaRPr lang="en-US" altLang="en-US" sz="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1" name="table 631"/>
          <p:cNvGraphicFramePr>
            <a:graphicFrameLocks noGrp="1"/>
          </p:cNvGraphicFramePr>
          <p:nvPr/>
        </p:nvGraphicFramePr>
        <p:xfrm>
          <a:off x="533146" y="1275334"/>
          <a:ext cx="5363209" cy="4759325"/>
        </p:xfrm>
        <a:graphic>
          <a:graphicData uri="http://schemas.openxmlformats.org/drawingml/2006/table">
            <a:tbl>
              <a:tblPr/>
              <a:tblGrid>
                <a:gridCol w="5363209"/>
              </a:tblGrid>
              <a:tr h="4746625">
                <a:tc>
                  <a:txBody>
                    <a:bodyPr/>
                    <a:lstStyle/>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5000"/>
                        </a:lnSpc>
                      </a:pPr>
                      <a:endParaRPr lang="en-US" altLang="en-US" sz="1000" dirty="0"/>
                    </a:p>
                    <a:p>
                      <a:pPr algn="l" rtl="0" eaLnBrk="0">
                        <a:lnSpc>
                          <a:spcPct val="9000"/>
                        </a:lnSpc>
                      </a:pPr>
                      <a:endParaRPr lang="en-US" altLang="en-US" sz="100" dirty="0"/>
                    </a:p>
                    <a:p>
                      <a:pPr marL="376555" indent="0" algn="l" rtl="0" eaLnBrk="0">
                        <a:lnSpc>
                          <a:spcPct val="104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当领导邀请你去</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饭店表演节目时，以下是一些可以用来拒绝的礼貌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的方式</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384175" algn="l" rtl="0" eaLnBrk="0">
                        <a:lnSpc>
                          <a:spcPct val="97000"/>
                        </a:lnSpc>
                        <a:spcBef>
                          <a:spcPts val="1480"/>
                        </a:spcBef>
                      </a:pP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感谢领导的提议，但因为个人原因</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法参加。</a:t>
                      </a:r>
                      <a:endParaRPr lang="en-US" altLang="en-US" sz="1200" dirty="0"/>
                    </a:p>
                    <a:p>
                      <a:pPr marL="377190" algn="l" rtl="0" eaLnBrk="0">
                        <a:lnSpc>
                          <a:spcPct val="97000"/>
                        </a:lnSpc>
                        <a:spcBef>
                          <a:spcPts val="1490"/>
                        </a:spcBef>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感谢领导的提议，但我已经有其他的计划</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379095" algn="l" rtl="0" eaLnBrk="0">
                        <a:lnSpc>
                          <a:spcPct val="97000"/>
                        </a:lnSpc>
                        <a:spcBef>
                          <a:spcPts val="1485"/>
                        </a:spcBef>
                      </a:pP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感谢领导的提议，但我不太有兴</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趣</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369570" algn="l" rtl="0" eaLnBrk="0">
                        <a:lnSpc>
                          <a:spcPct val="97000"/>
                        </a:lnSpc>
                        <a:spcBef>
                          <a:spcPts val="1485"/>
                        </a:spcBef>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感谢领导的提议，但我希望在某些条件</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参加。</a:t>
                      </a:r>
                      <a:endParaRPr lang="en-US" altLang="en-US" sz="1200" dirty="0"/>
                    </a:p>
                    <a:p>
                      <a:pPr marL="381000" algn="l" rtl="0" eaLnBrk="0">
                        <a:lnSpc>
                          <a:spcPct val="97000"/>
                        </a:lnSpc>
                        <a:spcBef>
                          <a:spcPts val="1485"/>
                        </a:spcBef>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5.</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感谢领导的提议，但我需要更多的时间来准</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备</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0000"/>
                        </a:lnSpc>
                      </a:pPr>
                      <a:endParaRPr lang="en-US" altLang="en-US" sz="1100" dirty="0"/>
                    </a:p>
                    <a:p>
                      <a:pPr marL="369570" indent="635" algn="l" rtl="0" eaLnBrk="0">
                        <a:lnSpc>
                          <a:spcPct val="102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绝之前，你可以先向领导说明自己的情况、感受和意愿，以便</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们能够理解你的态度。另外，你也可以提出其他合适的时间或地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来演出，以便更好地协调和安排。最重要的是，要保持礼貌和尊</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重，并让领导感到你对他</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的提议的重视和感激。</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632" name="table 632"/>
          <p:cNvGraphicFramePr>
            <a:graphicFrameLocks noGrp="1"/>
          </p:cNvGraphicFramePr>
          <p:nvPr/>
        </p:nvGraphicFramePr>
        <p:xfrm>
          <a:off x="6185661" y="1279905"/>
          <a:ext cx="5338444" cy="4754879"/>
        </p:xfrm>
        <a:graphic>
          <a:graphicData uri="http://schemas.openxmlformats.org/drawingml/2006/table">
            <a:tbl>
              <a:tblPr/>
              <a:tblGrid>
                <a:gridCol w="5338444"/>
              </a:tblGrid>
              <a:tr h="4742179">
                <a:tc>
                  <a:txBody>
                    <a:bodyPr/>
                    <a:lstStyle/>
                    <a:p>
                      <a:pPr algn="l" rtl="0" eaLnBrk="0">
                        <a:lnSpc>
                          <a:spcPct val="103000"/>
                        </a:lnSpc>
                      </a:pPr>
                      <a:endParaRPr lang="en-US" altLang="en-US" sz="1000" dirty="0"/>
                    </a:p>
                    <a:p>
                      <a:pPr algn="l" rtl="0" eaLnBrk="0">
                        <a:lnSpc>
                          <a:spcPct val="103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9000"/>
                        </a:lnSpc>
                      </a:pPr>
                      <a:endParaRPr lang="en-US" altLang="en-US" sz="100" dirty="0"/>
                    </a:p>
                    <a:p>
                      <a:pPr marL="156845" indent="1905" algn="l" rtl="0" eaLnBrk="0">
                        <a:lnSpc>
                          <a:spcPct val="104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首先，感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谢领导邀请你参加饭局。如果你不想表演节目，你可以考虑以下几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种委婉的拒绝方</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156210" indent="13970" algn="l" rtl="0" eaLnBrk="0">
                        <a:lnSpc>
                          <a:spcPct val="103000"/>
                        </a:lnSpc>
                        <a:spcBef>
                          <a:spcPts val="131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坦诚相告：你可以向领导</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坦诚你的感受，表示你不太擅长表演，或者说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你对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表演不是很感兴趣。这种方式需要一些勇气，但如果表达得当，可以让</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领导更了解你的想法，同时也表现了你对自己的诚实和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自信。</a:t>
                      </a:r>
                      <a:endParaRPr lang="en-US" altLang="en-US" sz="1200" dirty="0"/>
                    </a:p>
                    <a:p>
                      <a:pPr marL="156210" indent="6985" algn="l" rtl="0" eaLnBrk="0">
                        <a:lnSpc>
                          <a:spcPct val="103000"/>
                        </a:lnSpc>
                        <a:spcBef>
                          <a:spcPts val="131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幽默化解：你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可以使用幽默化解尴尬局面，比如说“我的表演会让你后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悔邀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请我来参加饭局的”。这种方式需要一定的幽默感和机智，可以让大家</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感到轻松愉快。</a:t>
                      </a:r>
                      <a:endParaRPr lang="en-US" altLang="en-US" sz="1200" dirty="0"/>
                    </a:p>
                    <a:p>
                      <a:pPr marL="155575" indent="9525" algn="l" rtl="0" eaLnBrk="0">
                        <a:lnSpc>
                          <a:spcPct val="103000"/>
                        </a:lnSpc>
                        <a:spcBef>
                          <a:spcPts val="131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推荐他人：如果</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你知道其他人擅长表演，你可以向领导推荐他们，表示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们可能会更愿意表演。这种方式可以让你避免直接拒绝领导，同时也可以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展示你的社交能力和推荐</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力。</a:t>
                      </a:r>
                      <a:endParaRPr lang="en-US" altLang="en-US" sz="1200" dirty="0"/>
                    </a:p>
                    <a:p>
                      <a:pPr algn="l" rtl="0" eaLnBrk="0">
                        <a:lnSpc>
                          <a:spcPct val="109000"/>
                        </a:lnSpc>
                      </a:pPr>
                      <a:endParaRPr lang="en-US" altLang="en-US" sz="1000" dirty="0"/>
                    </a:p>
                    <a:p>
                      <a:pPr algn="l" rtl="0" eaLnBrk="0">
                        <a:lnSpc>
                          <a:spcPct val="8000"/>
                        </a:lnSpc>
                      </a:pPr>
                      <a:endParaRPr lang="en-US" altLang="en-US" sz="100" dirty="0"/>
                    </a:p>
                    <a:p>
                      <a:pPr marL="167005" indent="-10160" algn="l" rtl="0" eaLnBrk="0">
                        <a:lnSpc>
                          <a:spcPct val="104000"/>
                        </a:lnSpc>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无论你选择哪种方式，都要注意表达得当，不要让领导感到尴尬</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者不舒服。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同时，也要尊重领导和在场的其他人的感受，避免伤害到他们的自尊心。</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633" name="textbox 633"/>
          <p:cNvSpPr/>
          <p:nvPr/>
        </p:nvSpPr>
        <p:spPr>
          <a:xfrm>
            <a:off x="4663383" y="288804"/>
            <a:ext cx="6518275" cy="505459"/>
          </a:xfrm>
          <a:prstGeom prst="rect">
            <a:avLst/>
          </a:prstGeom>
        </p:spPr>
        <p:txBody>
          <a:bodyPr vert="horz" wrap="square" lIns="0" tIns="0" rIns="0" bIns="0"/>
          <a:lstStyle/>
          <a:p>
            <a:pPr algn="l" rtl="0" eaLnBrk="0">
              <a:lnSpc>
                <a:spcPct val="80000"/>
              </a:lnSpc>
            </a:pPr>
            <a:endParaRPr lang="en-US" altLang="en-US" sz="100" dirty="0"/>
          </a:p>
          <a:p>
            <a:pPr marL="15875" indent="-3175" algn="l" rtl="0" eaLnBrk="0">
              <a:lnSpc>
                <a:spcPct val="105000"/>
              </a:lnSpc>
            </a:pP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领导带我去饭局，大家起哄让我表演节目，</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我应该如何委婉的拒绝</a:t>
            </a:r>
            <a:r>
              <a:rPr sz="1500" spc="6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且不</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90" dirty="0">
                <a:solidFill>
                  <a:srgbClr val="2264B4">
                    <a:alpha val="100000"/>
                  </a:srgbClr>
                </a:solidFill>
                <a:latin typeface="微软雅黑" panose="020B0503020204020204" charset="-122"/>
                <a:ea typeface="微软雅黑" panose="020B0503020204020204" charset="-122"/>
                <a:cs typeface="微软雅黑" panose="020B0503020204020204" charset="-122"/>
              </a:rPr>
              <a:t>丢领导的面</a:t>
            </a:r>
            <a:r>
              <a:rPr sz="1500" spc="80" dirty="0">
                <a:solidFill>
                  <a:srgbClr val="2264B4">
                    <a:alpha val="100000"/>
                  </a:srgbClr>
                </a:solidFill>
                <a:latin typeface="微软雅黑" panose="020B0503020204020204" charset="-122"/>
                <a:ea typeface="微软雅黑" panose="020B0503020204020204" charset="-122"/>
                <a:cs typeface="微软雅黑" panose="020B0503020204020204" charset="-122"/>
              </a:rPr>
              <a:t>子</a:t>
            </a:r>
            <a:endParaRPr lang="en-US" altLang="en-US" sz="1500" dirty="0"/>
          </a:p>
        </p:txBody>
      </p:sp>
      <p:sp>
        <p:nvSpPr>
          <p:cNvPr id="634" name="textbox 634"/>
          <p:cNvSpPr/>
          <p:nvPr/>
        </p:nvSpPr>
        <p:spPr>
          <a:xfrm>
            <a:off x="809952" y="303993"/>
            <a:ext cx="3330575"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情商测试案例介绍--</a:t>
            </a:r>
            <a:r>
              <a:rPr sz="2700" spc="3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pic>
        <p:nvPicPr>
          <p:cNvPr id="635" name="picture 635"/>
          <p:cNvPicPr>
            <a:picLocks noChangeAspect="1"/>
          </p:cNvPicPr>
          <p:nvPr/>
        </p:nvPicPr>
        <p:blipFill>
          <a:blip r:embed="rId1"/>
          <a:stretch>
            <a:fillRect/>
          </a:stretch>
        </p:blipFill>
        <p:spPr>
          <a:xfrm rot="21600000">
            <a:off x="11441938" y="0"/>
            <a:ext cx="750061" cy="754634"/>
          </a:xfrm>
          <a:prstGeom prst="rect">
            <a:avLst/>
          </a:prstGeom>
        </p:spPr>
      </p:pic>
      <p:sp>
        <p:nvSpPr>
          <p:cNvPr id="636" name="textbox 636"/>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637" name="textbox 637"/>
          <p:cNvSpPr/>
          <p:nvPr/>
        </p:nvSpPr>
        <p:spPr>
          <a:xfrm>
            <a:off x="934211" y="1097279"/>
            <a:ext cx="1224280" cy="401954"/>
          </a:xfrm>
          <a:prstGeom prst="rect">
            <a:avLst/>
          </a:prstGeom>
          <a:solidFill>
            <a:srgbClr val="FFFFFF"/>
          </a:solidFill>
        </p:spPr>
        <p:txBody>
          <a:bodyPr vert="horz" wrap="square" lIns="0" tIns="0" rIns="0" bIns="0"/>
          <a:lstStyle/>
          <a:p>
            <a:pPr algn="l" rtl="0" eaLnBrk="0">
              <a:lnSpc>
                <a:spcPct val="113000"/>
              </a:lnSpc>
            </a:pPr>
            <a:endParaRPr lang="en-US" altLang="en-US" sz="600" dirty="0"/>
          </a:p>
          <a:p>
            <a:pPr marL="126365" algn="l" rtl="0" eaLnBrk="0">
              <a:lnSpc>
                <a:spcPct val="86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Vicuna</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-1</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B</a:t>
            </a:r>
            <a:endParaRPr lang="en-US" altLang="en-US" sz="1400" dirty="0"/>
          </a:p>
        </p:txBody>
      </p:sp>
      <p:sp>
        <p:nvSpPr>
          <p:cNvPr id="638" name="textbox 638"/>
          <p:cNvSpPr/>
          <p:nvPr/>
        </p:nvSpPr>
        <p:spPr>
          <a:xfrm>
            <a:off x="6566916" y="1097279"/>
            <a:ext cx="1188719" cy="380365"/>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241300"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文心</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一言</a:t>
            </a:r>
            <a:endParaRPr lang="en-US" altLang="en-US" sz="1400" dirty="0"/>
          </a:p>
        </p:txBody>
      </p:sp>
      <p:sp>
        <p:nvSpPr>
          <p:cNvPr id="639" name="textbox 639"/>
          <p:cNvSpPr/>
          <p:nvPr/>
        </p:nvSpPr>
        <p:spPr>
          <a:xfrm>
            <a:off x="11821224" y="6593209"/>
            <a:ext cx="118110" cy="11811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6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45</a:t>
            </a:r>
            <a:endParaRPr lang="en-US" altLang="en-US" sz="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0" name="table 640"/>
          <p:cNvGraphicFramePr>
            <a:graphicFrameLocks noGrp="1"/>
          </p:cNvGraphicFramePr>
          <p:nvPr/>
        </p:nvGraphicFramePr>
        <p:xfrm>
          <a:off x="612394" y="1354582"/>
          <a:ext cx="5363209" cy="4759325"/>
        </p:xfrm>
        <a:graphic>
          <a:graphicData uri="http://schemas.openxmlformats.org/drawingml/2006/table">
            <a:tbl>
              <a:tblPr/>
              <a:tblGrid>
                <a:gridCol w="5363209"/>
              </a:tblGrid>
              <a:tr h="4746625">
                <a:tc>
                  <a:txBody>
                    <a:bodyPr/>
                    <a:lstStyle/>
                    <a:p>
                      <a:pPr algn="l" rtl="0" eaLnBrk="0">
                        <a:lnSpc>
                          <a:spcPct val="110000"/>
                        </a:lnSpc>
                      </a:pPr>
                      <a:endParaRPr lang="en-US" altLang="en-US" sz="1000" dirty="0"/>
                    </a:p>
                    <a:p>
                      <a:pPr algn="l" rtl="0" eaLnBrk="0">
                        <a:lnSpc>
                          <a:spcPct val="111000"/>
                        </a:lnSpc>
                      </a:pPr>
                      <a:endParaRPr lang="en-US" altLang="en-US" sz="1000" dirty="0"/>
                    </a:p>
                    <a:p>
                      <a:pPr algn="l" rtl="0" eaLnBrk="0">
                        <a:lnSpc>
                          <a:spcPct val="111000"/>
                        </a:lnSpc>
                      </a:pPr>
                      <a:endParaRPr lang="en-US" altLang="en-US" sz="1000" dirty="0"/>
                    </a:p>
                    <a:p>
                      <a:pPr algn="l" rtl="0" eaLnBrk="0">
                        <a:lnSpc>
                          <a:spcPct val="111000"/>
                        </a:lnSpc>
                      </a:pPr>
                      <a:endParaRPr lang="en-US" altLang="en-US" sz="1000" dirty="0"/>
                    </a:p>
                    <a:p>
                      <a:pPr algn="l" rtl="0" eaLnBrk="0">
                        <a:lnSpc>
                          <a:spcPct val="9000"/>
                        </a:lnSpc>
                      </a:pPr>
                      <a:endParaRPr lang="en-US" altLang="en-US" sz="100" dirty="0"/>
                    </a:p>
                    <a:p>
                      <a:pPr marL="325755" indent="635" algn="l" rtl="0" eaLnBrk="0">
                        <a:lnSpc>
                          <a:spcPct val="151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您可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以这样回答：“谢谢领导的邀请，但我不太擅长表演节目。还</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让我们一起享受美食和愉快的聊天吧！”这样即表达了感谢，又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婉地拒绝了表演节目的请求。同时，强调了大家一起享受美食和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愉快的聊天的重要性，保</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了团队合作的精神。</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641" name="table 641"/>
          <p:cNvGraphicFramePr>
            <a:graphicFrameLocks noGrp="1"/>
          </p:cNvGraphicFramePr>
          <p:nvPr/>
        </p:nvGraphicFramePr>
        <p:xfrm>
          <a:off x="6264909" y="1359153"/>
          <a:ext cx="5338444" cy="4754879"/>
        </p:xfrm>
        <a:graphic>
          <a:graphicData uri="http://schemas.openxmlformats.org/drawingml/2006/table">
            <a:tbl>
              <a:tblPr/>
              <a:tblGrid>
                <a:gridCol w="5338444"/>
              </a:tblGrid>
              <a:tr h="4742179">
                <a:tc>
                  <a:txBody>
                    <a:bodyPr/>
                    <a:lstStyle/>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5000"/>
                        </a:lnSpc>
                      </a:pPr>
                      <a:endParaRPr lang="en-US" altLang="en-US" sz="1000" dirty="0"/>
                    </a:p>
                    <a:p>
                      <a:pPr marL="193040" algn="l" rtl="0" eaLnBrk="0">
                        <a:lnSpc>
                          <a:spcPct val="104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你不想在饭局上表演节目，但又不想伤害领导的感情，可以考虑以下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几种方法：</a:t>
                      </a:r>
                      <a:endParaRPr lang="en-US" altLang="en-US" sz="1200" dirty="0"/>
                    </a:p>
                    <a:p>
                      <a:pPr marL="191770" indent="15240" algn="l" rtl="0" eaLnBrk="0">
                        <a:lnSpc>
                          <a:spcPct val="99000"/>
                        </a:lnSpc>
                        <a:spcBef>
                          <a:spcPts val="146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找借口推脱：可以找一个合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适的借口，比如说自己不太擅长表演、身体</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不舒服等，委婉地拒绝。</a:t>
                      </a:r>
                      <a:endParaRPr lang="en-US" altLang="en-US" sz="1200" dirty="0"/>
                    </a:p>
                    <a:p>
                      <a:pPr marL="193040" indent="6985" algn="l" rtl="0" eaLnBrk="0">
                        <a:lnSpc>
                          <a:spcPct val="99000"/>
                        </a:lnSpc>
                        <a:spcBef>
                          <a:spcPts val="147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给出理由：可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以给出一个真实的理由，比如说自己准备不足、时间不够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等，让大家理解你的难处</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193040" indent="8890" algn="l" rtl="0" eaLnBrk="0">
                        <a:lnSpc>
                          <a:spcPct val="98000"/>
                        </a:lnSpc>
                        <a:spcBef>
                          <a:spcPts val="1495"/>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提出建议：可以提出一个建议，比如说建议大家玩一些轻松愉快</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游戏，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这样可以避免让你感到尴</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193040" indent="-635" algn="l" rtl="0" eaLnBrk="0">
                        <a:lnSpc>
                          <a:spcPct val="99000"/>
                        </a:lnSpc>
                        <a:spcBef>
                          <a:spcPts val="149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含糊其辞：可以含糊其辞地表达自己的意愿，比如说“我很乐意为大家</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表演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，但是我需要准备一下”，让大家觉得你可能会表演，但具体情况还</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需要再看。</a:t>
                      </a:r>
                      <a:endParaRPr lang="en-US" altLang="en-US" sz="1200" dirty="0"/>
                    </a:p>
                    <a:p>
                      <a:pPr algn="l" rtl="0" eaLnBrk="0">
                        <a:lnSpc>
                          <a:spcPct val="101000"/>
                        </a:lnSpc>
                      </a:pPr>
                      <a:endParaRPr lang="en-US" altLang="en-US" sz="1100" dirty="0"/>
                    </a:p>
                    <a:p>
                      <a:pPr algn="l" rtl="0" eaLnBrk="0">
                        <a:lnSpc>
                          <a:spcPct val="11000"/>
                        </a:lnSpc>
                      </a:pPr>
                      <a:endParaRPr lang="en-US" altLang="en-US" sz="100" dirty="0"/>
                    </a:p>
                    <a:p>
                      <a:pPr marL="194310" indent="-635" algn="l" rtl="0" eaLnBrk="0">
                        <a:lnSpc>
                          <a:spcPct val="103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无论采</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用哪种方法，都要注意表达方式，不要让领导感到难堪，同时也要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坚持自己的原则和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底线。</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642" name="textbox 642"/>
          <p:cNvSpPr/>
          <p:nvPr/>
        </p:nvSpPr>
        <p:spPr>
          <a:xfrm>
            <a:off x="4663383" y="288804"/>
            <a:ext cx="6518275" cy="505459"/>
          </a:xfrm>
          <a:prstGeom prst="rect">
            <a:avLst/>
          </a:prstGeom>
        </p:spPr>
        <p:txBody>
          <a:bodyPr vert="horz" wrap="square" lIns="0" tIns="0" rIns="0" bIns="0"/>
          <a:lstStyle/>
          <a:p>
            <a:pPr algn="l" rtl="0" eaLnBrk="0">
              <a:lnSpc>
                <a:spcPct val="80000"/>
              </a:lnSpc>
            </a:pPr>
            <a:endParaRPr lang="en-US" altLang="en-US" sz="100" dirty="0"/>
          </a:p>
          <a:p>
            <a:pPr marL="15875" indent="-3175" algn="l" rtl="0" eaLnBrk="0">
              <a:lnSpc>
                <a:spcPct val="105000"/>
              </a:lnSpc>
            </a:pP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领导带我去饭局，大家起哄让我表演节目，</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我应该如何委婉的拒绝</a:t>
            </a:r>
            <a:r>
              <a:rPr sz="1500" spc="6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且不</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90" dirty="0">
                <a:solidFill>
                  <a:srgbClr val="2264B4">
                    <a:alpha val="100000"/>
                  </a:srgbClr>
                </a:solidFill>
                <a:latin typeface="微软雅黑" panose="020B0503020204020204" charset="-122"/>
                <a:ea typeface="微软雅黑" panose="020B0503020204020204" charset="-122"/>
                <a:cs typeface="微软雅黑" panose="020B0503020204020204" charset="-122"/>
              </a:rPr>
              <a:t>丢领导的面</a:t>
            </a:r>
            <a:r>
              <a:rPr sz="1500" spc="80" dirty="0">
                <a:solidFill>
                  <a:srgbClr val="2264B4">
                    <a:alpha val="100000"/>
                  </a:srgbClr>
                </a:solidFill>
                <a:latin typeface="微软雅黑" panose="020B0503020204020204" charset="-122"/>
                <a:ea typeface="微软雅黑" panose="020B0503020204020204" charset="-122"/>
                <a:cs typeface="微软雅黑" panose="020B0503020204020204" charset="-122"/>
              </a:rPr>
              <a:t>子</a:t>
            </a:r>
            <a:endParaRPr lang="en-US" altLang="en-US" sz="1500" dirty="0"/>
          </a:p>
        </p:txBody>
      </p:sp>
      <p:sp>
        <p:nvSpPr>
          <p:cNvPr id="643" name="textbox 643"/>
          <p:cNvSpPr/>
          <p:nvPr/>
        </p:nvSpPr>
        <p:spPr>
          <a:xfrm>
            <a:off x="809952" y="303993"/>
            <a:ext cx="3330575"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情商测试案例介绍--</a:t>
            </a:r>
            <a:r>
              <a:rPr sz="2700" spc="3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pic>
        <p:nvPicPr>
          <p:cNvPr id="644" name="picture 644"/>
          <p:cNvPicPr>
            <a:picLocks noChangeAspect="1"/>
          </p:cNvPicPr>
          <p:nvPr/>
        </p:nvPicPr>
        <p:blipFill>
          <a:blip r:embed="rId1"/>
          <a:stretch>
            <a:fillRect/>
          </a:stretch>
        </p:blipFill>
        <p:spPr>
          <a:xfrm rot="21600000">
            <a:off x="11441938" y="0"/>
            <a:ext cx="750061" cy="754634"/>
          </a:xfrm>
          <a:prstGeom prst="rect">
            <a:avLst/>
          </a:prstGeom>
        </p:spPr>
      </p:pic>
      <p:sp>
        <p:nvSpPr>
          <p:cNvPr id="645" name="textbox 645"/>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646" name="textbox 646"/>
          <p:cNvSpPr/>
          <p:nvPr/>
        </p:nvSpPr>
        <p:spPr>
          <a:xfrm>
            <a:off x="908303" y="1139952"/>
            <a:ext cx="1224280" cy="381634"/>
          </a:xfrm>
          <a:prstGeom prst="rect">
            <a:avLst/>
          </a:prstGeom>
          <a:solidFill>
            <a:srgbClr val="FFFFFF"/>
          </a:solidFill>
        </p:spPr>
        <p:txBody>
          <a:bodyPr vert="horz" wrap="square" lIns="0" tIns="0" rIns="0" bIns="0"/>
          <a:lstStyle/>
          <a:p>
            <a:pPr algn="l" rtl="0" eaLnBrk="0">
              <a:lnSpc>
                <a:spcPct val="110000"/>
              </a:lnSpc>
            </a:pPr>
            <a:endParaRPr lang="en-US" altLang="en-US" sz="600" dirty="0"/>
          </a:p>
          <a:p>
            <a:pPr marL="437515" algn="l" rtl="0" eaLnBrk="0">
              <a:lnSpc>
                <a:spcPct val="98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星火</a:t>
            </a:r>
            <a:endParaRPr lang="en-US" altLang="en-US" sz="1400" dirty="0"/>
          </a:p>
        </p:txBody>
      </p:sp>
      <p:sp>
        <p:nvSpPr>
          <p:cNvPr id="647" name="textbox 647"/>
          <p:cNvSpPr/>
          <p:nvPr/>
        </p:nvSpPr>
        <p:spPr>
          <a:xfrm>
            <a:off x="6624827" y="1181100"/>
            <a:ext cx="1188719" cy="379729"/>
          </a:xfrm>
          <a:prstGeom prst="rect">
            <a:avLst/>
          </a:prstGeom>
          <a:solidFill>
            <a:srgbClr val="FFFFFF"/>
          </a:solidFill>
        </p:spPr>
        <p:txBody>
          <a:bodyPr vert="horz" wrap="square" lIns="0" tIns="0" rIns="0" bIns="0"/>
          <a:lstStyle/>
          <a:p>
            <a:pPr algn="l" rtl="0" eaLnBrk="0">
              <a:lnSpc>
                <a:spcPct val="110000"/>
              </a:lnSpc>
            </a:pPr>
            <a:endParaRPr lang="en-US" altLang="en-US" sz="600" dirty="0"/>
          </a:p>
          <a:p>
            <a:pPr marL="239395" algn="l" rtl="0" eaLnBrk="0">
              <a:lnSpc>
                <a:spcPct val="98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通</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义千问</a:t>
            </a:r>
            <a:endParaRPr lang="en-US" altLang="en-US" sz="1400" dirty="0"/>
          </a:p>
        </p:txBody>
      </p:sp>
      <p:sp>
        <p:nvSpPr>
          <p:cNvPr id="648" name="textbox 648"/>
          <p:cNvSpPr/>
          <p:nvPr/>
        </p:nvSpPr>
        <p:spPr>
          <a:xfrm>
            <a:off x="11821224" y="6593617"/>
            <a:ext cx="118110" cy="117475"/>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5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46</a:t>
            </a:r>
            <a:endParaRPr lang="en-US" altLang="en-US" sz="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9" name="table 649"/>
          <p:cNvGraphicFramePr>
            <a:graphicFrameLocks noGrp="1"/>
          </p:cNvGraphicFramePr>
          <p:nvPr/>
        </p:nvGraphicFramePr>
        <p:xfrm>
          <a:off x="533146" y="1226566"/>
          <a:ext cx="5363209" cy="4759325"/>
        </p:xfrm>
        <a:graphic>
          <a:graphicData uri="http://schemas.openxmlformats.org/drawingml/2006/table">
            <a:tbl>
              <a:tblPr/>
              <a:tblGrid>
                <a:gridCol w="5363209"/>
              </a:tblGrid>
              <a:tr h="4746625">
                <a:tc>
                  <a:txBody>
                    <a:bodyPr/>
                    <a:lstStyle/>
                    <a:p>
                      <a:pPr algn="l" rtl="0" eaLnBrk="0">
                        <a:lnSpc>
                          <a:spcPct val="130000"/>
                        </a:lnSpc>
                      </a:pPr>
                      <a:endParaRPr lang="en-US" altLang="en-US" sz="1000" dirty="0"/>
                    </a:p>
                    <a:p>
                      <a:pPr algn="l" rtl="0" eaLnBrk="0">
                        <a:lnSpc>
                          <a:spcPct val="130000"/>
                        </a:lnSpc>
                      </a:pPr>
                      <a:endParaRPr lang="en-US" altLang="en-US" sz="1000" dirty="0"/>
                    </a:p>
                    <a:p>
                      <a:pPr algn="l" rtl="0" eaLnBrk="0">
                        <a:lnSpc>
                          <a:spcPct val="6000"/>
                        </a:lnSpc>
                      </a:pPr>
                      <a:endParaRPr lang="en-US" altLang="en-US" sz="100" dirty="0"/>
                    </a:p>
                    <a:p>
                      <a:pPr marL="233680" algn="l" rtl="0" eaLnBrk="0">
                        <a:lnSpc>
                          <a:spcPct val="97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这种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情况下,可以考虑以下几种委婉的拒绝方式:</a:t>
                      </a:r>
                      <a:endParaRPr lang="en-US" altLang="en-US" sz="1200" dirty="0"/>
                    </a:p>
                    <a:p>
                      <a:pPr algn="l" rtl="0" eaLnBrk="0">
                        <a:lnSpc>
                          <a:spcPct val="107000"/>
                        </a:lnSpc>
                      </a:pPr>
                      <a:endParaRPr lang="en-US" altLang="en-US" sz="1000" dirty="0"/>
                    </a:p>
                    <a:p>
                      <a:pPr algn="l" rtl="0" eaLnBrk="0">
                        <a:lnSpc>
                          <a:spcPct val="107000"/>
                        </a:lnSpc>
                      </a:pPr>
                      <a:endParaRPr lang="en-US" altLang="en-US" sz="1000" dirty="0"/>
                    </a:p>
                    <a:p>
                      <a:pPr marL="234315" indent="13970" algn="l" rtl="0" eaLnBrk="0">
                        <a:lnSpc>
                          <a:spcPct val="123000"/>
                        </a:lnSpc>
                        <a:spcBef>
                          <a:spcPts val="370"/>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感谢邀请,但表示无法表演:可以感谢领导的邀请,但同时表示无</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法</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表演。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例如,可以说:“非常感谢您的邀请,但我</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今天身体不太舒服,无法表演。”</a:t>
                      </a:r>
                      <a:endParaRPr lang="en-US" altLang="en-US" sz="1200" dirty="0"/>
                    </a:p>
                    <a:p>
                      <a:pPr marL="240665" algn="l" rtl="0" eaLnBrk="0">
                        <a:lnSpc>
                          <a:spcPct val="97000"/>
                        </a:lnSpc>
                        <a:spcBef>
                          <a:spcPts val="76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表示遗憾,但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不需要表演:可以表示遗憾,但不需要表演。例如,可以</a:t>
                      </a:r>
                      <a:endParaRPr lang="en-US" altLang="en-US" sz="1200" dirty="0"/>
                    </a:p>
                    <a:p>
                      <a:pPr marL="233680" indent="0" algn="l" rtl="0" eaLnBrk="0">
                        <a:lnSpc>
                          <a:spcPct val="150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“谢谢您的提议,我很感激,但我并不是专业的表演者,所以不需要表演。”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荐其他节目:可以推荐其他节目,并表示自己会尽力参加其他活动。例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如,</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可以说:“谢谢您的提议,我很感激,但我并不是专业的表演者,所以不需要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表演。但我可以推荐一些其他节目,我相信其他同事也会表演的。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33045" algn="l" rtl="0" eaLnBrk="0">
                        <a:lnSpc>
                          <a:spcPct val="89000"/>
                        </a:lnSpc>
                        <a:spcBef>
                          <a:spcPts val="76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坦诚拒绝,但尊重领导:可以坦诚地告诉领导自己的决定,并表示尊重领导</a:t>
                      </a:r>
                      <a:endParaRPr lang="en-US" altLang="en-US" sz="1200" dirty="0"/>
                    </a:p>
                    <a:p>
                      <a:pPr marL="233680" indent="6985" algn="l" rtl="0" eaLnBrk="0">
                        <a:lnSpc>
                          <a:spcPct val="154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的感受。例如,</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可以说:“谢谢您的邀请,我非常感激,但我不能表演。我理解</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您的失望,但我希望我们可以保持联系,将来有机会再一起聚聚。</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47000"/>
                        </a:lnSpc>
                      </a:pPr>
                      <a:endParaRPr lang="en-US" altLang="en-US" sz="1000" dirty="0"/>
                    </a:p>
                    <a:p>
                      <a:pPr algn="l" rtl="0" eaLnBrk="0">
                        <a:lnSpc>
                          <a:spcPct val="100000"/>
                        </a:lnSpc>
                      </a:pPr>
                      <a:endParaRPr lang="en-US" altLang="en-US" sz="300" dirty="0"/>
                    </a:p>
                    <a:p>
                      <a:pPr marL="233045" indent="1905" algn="l" rtl="0" eaLnBrk="0">
                        <a:lnSpc>
                          <a:spcPct val="151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无论选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择哪种方式,都需要注意语气和措辞,保持礼貌和尊重,避免给领导造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不必要的尴尬和困扰。同时,也要表达自己的态度和想法,让领导知道自</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己的意图和决定</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650" name="table 650"/>
          <p:cNvGraphicFramePr>
            <a:graphicFrameLocks noGrp="1"/>
          </p:cNvGraphicFramePr>
          <p:nvPr/>
        </p:nvGraphicFramePr>
        <p:xfrm>
          <a:off x="6185661" y="1229614"/>
          <a:ext cx="5338444" cy="4756784"/>
        </p:xfrm>
        <a:graphic>
          <a:graphicData uri="http://schemas.openxmlformats.org/drawingml/2006/table">
            <a:tbl>
              <a:tblPr/>
              <a:tblGrid>
                <a:gridCol w="5338444"/>
              </a:tblGrid>
              <a:tr h="4744084">
                <a:tc>
                  <a:txBody>
                    <a:bodyPr/>
                    <a:lstStyle/>
                    <a:p>
                      <a:pPr algn="l" rtl="0" eaLnBrk="0">
                        <a:lnSpc>
                          <a:spcPct val="195000"/>
                        </a:lnSpc>
                      </a:pPr>
                      <a:endParaRPr lang="en-US" altLang="en-US" sz="1000" dirty="0"/>
                    </a:p>
                    <a:p>
                      <a:pPr marL="315595" indent="0" algn="l" rtl="0" eaLnBrk="0">
                        <a:lnSpc>
                          <a:spcPct val="150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你可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以委婉地回复领导，说明你已经安排了其他事情，无法表演节</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目。你可以这样回复：</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非常感谢您的邀请，但是</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我</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最近已经安排了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其他事情，无法表演节目。我会尽力配合大家，让饭局更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加愉快。</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您需要我表演节目，请提前通知我，以便我可以调整我的时间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表。</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同时，你也可以向领导提出你的想法和建议</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比如是否可以安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排其他节目，或者寻找其他同事的帮助，以便更好地完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成饭局。</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651" name="textbox 651"/>
          <p:cNvSpPr/>
          <p:nvPr/>
        </p:nvSpPr>
        <p:spPr>
          <a:xfrm>
            <a:off x="4663383" y="288804"/>
            <a:ext cx="6518275" cy="505459"/>
          </a:xfrm>
          <a:prstGeom prst="rect">
            <a:avLst/>
          </a:prstGeom>
        </p:spPr>
        <p:txBody>
          <a:bodyPr vert="horz" wrap="square" lIns="0" tIns="0" rIns="0" bIns="0"/>
          <a:lstStyle/>
          <a:p>
            <a:pPr algn="l" rtl="0" eaLnBrk="0">
              <a:lnSpc>
                <a:spcPct val="80000"/>
              </a:lnSpc>
            </a:pPr>
            <a:endParaRPr lang="en-US" altLang="en-US" sz="100" dirty="0"/>
          </a:p>
          <a:p>
            <a:pPr marL="15875" indent="-3175" algn="l" rtl="0" eaLnBrk="0">
              <a:lnSpc>
                <a:spcPct val="105000"/>
              </a:lnSpc>
            </a:pP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领导带我去饭局，大家起哄让我表演节目，</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我应该如何委婉的拒绝</a:t>
            </a:r>
            <a:r>
              <a:rPr sz="1500" spc="6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且不</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90" dirty="0">
                <a:solidFill>
                  <a:srgbClr val="2264B4">
                    <a:alpha val="100000"/>
                  </a:srgbClr>
                </a:solidFill>
                <a:latin typeface="微软雅黑" panose="020B0503020204020204" charset="-122"/>
                <a:ea typeface="微软雅黑" panose="020B0503020204020204" charset="-122"/>
                <a:cs typeface="微软雅黑" panose="020B0503020204020204" charset="-122"/>
              </a:rPr>
              <a:t>丢领导的面</a:t>
            </a:r>
            <a:r>
              <a:rPr sz="1500" spc="80" dirty="0">
                <a:solidFill>
                  <a:srgbClr val="2264B4">
                    <a:alpha val="100000"/>
                  </a:srgbClr>
                </a:solidFill>
                <a:latin typeface="微软雅黑" panose="020B0503020204020204" charset="-122"/>
                <a:ea typeface="微软雅黑" panose="020B0503020204020204" charset="-122"/>
                <a:cs typeface="微软雅黑" panose="020B0503020204020204" charset="-122"/>
              </a:rPr>
              <a:t>子</a:t>
            </a:r>
            <a:endParaRPr lang="en-US" altLang="en-US" sz="1500" dirty="0"/>
          </a:p>
        </p:txBody>
      </p:sp>
      <p:sp>
        <p:nvSpPr>
          <p:cNvPr id="652" name="textbox 652"/>
          <p:cNvSpPr/>
          <p:nvPr/>
        </p:nvSpPr>
        <p:spPr>
          <a:xfrm>
            <a:off x="809952" y="303993"/>
            <a:ext cx="3330575"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情商测试案例介绍--</a:t>
            </a:r>
            <a:r>
              <a:rPr sz="2700" spc="3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pic>
        <p:nvPicPr>
          <p:cNvPr id="653" name="picture 653"/>
          <p:cNvPicPr>
            <a:picLocks noChangeAspect="1"/>
          </p:cNvPicPr>
          <p:nvPr/>
        </p:nvPicPr>
        <p:blipFill>
          <a:blip r:embed="rId1"/>
          <a:stretch>
            <a:fillRect/>
          </a:stretch>
        </p:blipFill>
        <p:spPr>
          <a:xfrm rot="21600000">
            <a:off x="11441938" y="0"/>
            <a:ext cx="750061" cy="754634"/>
          </a:xfrm>
          <a:prstGeom prst="rect">
            <a:avLst/>
          </a:prstGeom>
        </p:spPr>
      </p:pic>
      <p:sp>
        <p:nvSpPr>
          <p:cNvPr id="654" name="textbox 654"/>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655" name="textbox 655"/>
          <p:cNvSpPr/>
          <p:nvPr/>
        </p:nvSpPr>
        <p:spPr>
          <a:xfrm>
            <a:off x="740663" y="1051559"/>
            <a:ext cx="1224280" cy="401954"/>
          </a:xfrm>
          <a:prstGeom prst="rect">
            <a:avLst/>
          </a:prstGeom>
          <a:solidFill>
            <a:srgbClr val="FFFFFF"/>
          </a:solidFill>
        </p:spPr>
        <p:txBody>
          <a:bodyPr vert="horz" wrap="square" lIns="0" tIns="0" rIns="0" bIns="0"/>
          <a:lstStyle/>
          <a:p>
            <a:pPr algn="l" rtl="0" eaLnBrk="0">
              <a:lnSpc>
                <a:spcPct val="111000"/>
              </a:lnSpc>
            </a:pPr>
            <a:endParaRPr lang="en-US" altLang="en-US" sz="600" dirty="0"/>
          </a:p>
          <a:p>
            <a:pPr marL="224790" algn="l" rtl="0" eaLnBrk="0">
              <a:lnSpc>
                <a:spcPct val="87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Chat</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GLM</a:t>
            </a:r>
            <a:endParaRPr lang="en-US" altLang="en-US" sz="1400" dirty="0"/>
          </a:p>
        </p:txBody>
      </p:sp>
      <p:sp>
        <p:nvSpPr>
          <p:cNvPr id="656" name="textbox 656"/>
          <p:cNvSpPr/>
          <p:nvPr/>
        </p:nvSpPr>
        <p:spPr>
          <a:xfrm>
            <a:off x="6554723" y="1056132"/>
            <a:ext cx="1188719" cy="381000"/>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41973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商量</a:t>
            </a:r>
            <a:endParaRPr lang="en-US" altLang="en-US" sz="1400" dirty="0"/>
          </a:p>
        </p:txBody>
      </p:sp>
      <p:sp>
        <p:nvSpPr>
          <p:cNvPr id="657" name="textbox 657"/>
          <p:cNvSpPr/>
          <p:nvPr/>
        </p:nvSpPr>
        <p:spPr>
          <a:xfrm>
            <a:off x="11821224" y="6593923"/>
            <a:ext cx="118110" cy="11874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6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47</a:t>
            </a:r>
            <a:endParaRPr lang="en-US" altLang="en-US" sz="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textbox 658"/>
          <p:cNvSpPr/>
          <p:nvPr/>
        </p:nvSpPr>
        <p:spPr>
          <a:xfrm>
            <a:off x="1004316" y="982979"/>
            <a:ext cx="925194" cy="723265"/>
          </a:xfrm>
          <a:prstGeom prst="rect">
            <a:avLst/>
          </a:prstGeom>
          <a:solidFill>
            <a:srgbClr val="FFFFFF"/>
          </a:solidFill>
        </p:spPr>
        <p:txBody>
          <a:bodyPr vert="horz" wrap="square" lIns="0" tIns="0" rIns="0" bIns="0"/>
          <a:lstStyle/>
          <a:p>
            <a:pPr algn="l" rtl="0" eaLnBrk="0">
              <a:lnSpc>
                <a:spcPct val="176000"/>
              </a:lnSpc>
            </a:pPr>
            <a:endParaRPr lang="en-US" altLang="en-US" sz="1000" dirty="0"/>
          </a:p>
          <a:p>
            <a:pPr algn="l" rtl="0" eaLnBrk="0">
              <a:lnSpc>
                <a:spcPct val="8000"/>
              </a:lnSpc>
            </a:pPr>
            <a:endParaRPr lang="en-US" altLang="en-US" sz="100" dirty="0"/>
          </a:p>
          <a:p>
            <a:pPr marL="245745" algn="l" rtl="0" eaLnBrk="0">
              <a:lnSpc>
                <a:spcPct val="84000"/>
              </a:lnSpc>
            </a:pP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G</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P</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T</a:t>
            </a: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4</a:t>
            </a:r>
            <a:endParaRPr lang="en-US" altLang="en-US" sz="1400" dirty="0"/>
          </a:p>
        </p:txBody>
      </p:sp>
      <p:graphicFrame>
        <p:nvGraphicFramePr>
          <p:cNvPr id="659" name="table 659"/>
          <p:cNvGraphicFramePr>
            <a:graphicFrameLocks noGrp="1"/>
          </p:cNvGraphicFramePr>
          <p:nvPr/>
        </p:nvGraphicFramePr>
        <p:xfrm>
          <a:off x="533146" y="1305814"/>
          <a:ext cx="5363209" cy="4759325"/>
        </p:xfrm>
        <a:graphic>
          <a:graphicData uri="http://schemas.openxmlformats.org/drawingml/2006/table">
            <a:tbl>
              <a:tblPr/>
              <a:tblGrid>
                <a:gridCol w="5363209"/>
              </a:tblGrid>
              <a:tr h="4746625">
                <a:tc>
                  <a:txBody>
                    <a:bodyPr/>
                    <a:lstStyle/>
                    <a:p>
                      <a:pPr algn="l" rtl="0" eaLnBrk="0">
                        <a:lnSpc>
                          <a:spcPct val="153000"/>
                        </a:lnSpc>
                      </a:pPr>
                      <a:endParaRPr lang="en-US" altLang="en-US" sz="1000" dirty="0"/>
                    </a:p>
                    <a:p>
                      <a:pPr marL="233680" indent="0" algn="l" rtl="0" eaLnBrk="0">
                        <a:lnSpc>
                          <a:spcPct val="151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在处理这种情况时，最重要的是要确保你们之间的沟通是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真诚和开放的。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你的女朋友说她没事，但你感觉她可能还在生气，那么可能需要再进</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一步和她谈谈。</a:t>
                      </a:r>
                      <a:endParaRPr lang="en-US" altLang="en-US" sz="1200" dirty="0"/>
                    </a:p>
                    <a:p>
                      <a:pPr algn="l" rtl="0" eaLnBrk="0">
                        <a:lnSpc>
                          <a:spcPct val="145000"/>
                        </a:lnSpc>
                      </a:pPr>
                      <a:endParaRPr lang="en-US" altLang="en-US" sz="1000" dirty="0"/>
                    </a:p>
                    <a:p>
                      <a:pPr marL="233680" algn="l" rtl="0" eaLnBrk="0">
                        <a:lnSpc>
                          <a:spcPct val="151000"/>
                        </a:lnSpc>
                        <a:spcBef>
                          <a:spcPts val="36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在她告</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诉你"嗯"，表示可能没事后，你可以问问她是否愿意和你一起玩游</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或者做其他的活动，以帮助缓解紧张的气氛。如果她同意，那么你们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可以一起享受这个时间，如果她不愿意，那么你可以暂时给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她一些空间，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但要让她知道，当她准备好再谈论你们之间的问题时，</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你总是在那里。</a:t>
                      </a:r>
                      <a:endParaRPr lang="en-US" altLang="en-US" sz="1200" dirty="0"/>
                    </a:p>
                    <a:p>
                      <a:pPr algn="l" rtl="0" eaLnBrk="0">
                        <a:lnSpc>
                          <a:spcPct val="146000"/>
                        </a:lnSpc>
                      </a:pPr>
                      <a:endParaRPr lang="en-US" altLang="en-US" sz="1000" dirty="0"/>
                    </a:p>
                    <a:p>
                      <a:pPr algn="l" rtl="0" eaLnBrk="0">
                        <a:lnSpc>
                          <a:spcPct val="101000"/>
                        </a:lnSpc>
                      </a:pPr>
                      <a:endParaRPr lang="en-US" altLang="en-US" sz="300" dirty="0"/>
                    </a:p>
                    <a:p>
                      <a:pPr marL="237490" indent="-3810" algn="l" rtl="0" eaLnBrk="0">
                        <a:lnSpc>
                          <a:spcPct val="151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通常</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，尊重和理解对方的感受，以及对她的感受表示出关心和考虑，可以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帮助解决或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缓解吵架后的尴尬和不适。然后，当情绪稳定下来后，你们可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以坦诚地讨论发生了什么，以避免将来再次发生同样的问题。</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660" name="textbox 660"/>
          <p:cNvSpPr/>
          <p:nvPr/>
        </p:nvSpPr>
        <p:spPr>
          <a:xfrm>
            <a:off x="6655307" y="938783"/>
            <a:ext cx="1134110" cy="819785"/>
          </a:xfrm>
          <a:prstGeom prst="rect">
            <a:avLst/>
          </a:prstGeom>
          <a:solidFill>
            <a:srgbClr val="FFFFFF"/>
          </a:solidFill>
        </p:spPr>
        <p:txBody>
          <a:bodyPr vert="horz" wrap="square" lIns="0" tIns="0" rIns="0" bIns="0"/>
          <a:lstStyle/>
          <a:p>
            <a:pPr algn="l" rtl="0" eaLnBrk="0">
              <a:lnSpc>
                <a:spcPct val="104000"/>
              </a:lnSpc>
            </a:pPr>
            <a:endParaRPr lang="en-US" altLang="en-US" sz="1000" dirty="0"/>
          </a:p>
          <a:p>
            <a:pPr algn="l" rtl="0" eaLnBrk="0">
              <a:lnSpc>
                <a:spcPct val="104000"/>
              </a:lnSpc>
            </a:pPr>
            <a:endParaRPr lang="en-US" altLang="en-US" sz="1000" dirty="0"/>
          </a:p>
          <a:p>
            <a:pPr marL="276860" algn="l" rtl="0" eaLnBrk="0">
              <a:lnSpc>
                <a:spcPct val="84000"/>
              </a:lnSpc>
              <a:spcBef>
                <a:spcPts val="0"/>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GPT</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5</a:t>
            </a:r>
            <a:endParaRPr lang="en-US" altLang="en-US" sz="1400" dirty="0"/>
          </a:p>
        </p:txBody>
      </p:sp>
      <p:graphicFrame>
        <p:nvGraphicFramePr>
          <p:cNvPr id="661" name="table 661"/>
          <p:cNvGraphicFramePr>
            <a:graphicFrameLocks noGrp="1"/>
          </p:cNvGraphicFramePr>
          <p:nvPr/>
        </p:nvGraphicFramePr>
        <p:xfrm>
          <a:off x="6185661" y="1310385"/>
          <a:ext cx="5338444" cy="4754879"/>
        </p:xfrm>
        <a:graphic>
          <a:graphicData uri="http://schemas.openxmlformats.org/drawingml/2006/table">
            <a:tbl>
              <a:tblPr/>
              <a:tblGrid>
                <a:gridCol w="5338444"/>
              </a:tblGrid>
              <a:tr h="4742179">
                <a:tc>
                  <a:txBody>
                    <a:bodyPr/>
                    <a:lstStyle/>
                    <a:p>
                      <a:pPr algn="l" rtl="0" eaLnBrk="0">
                        <a:lnSpc>
                          <a:spcPct val="150000"/>
                        </a:lnSpc>
                      </a:pPr>
                      <a:endParaRPr lang="en-US" altLang="en-US" sz="1000" dirty="0"/>
                    </a:p>
                    <a:p>
                      <a:pPr marL="266700" indent="6350" algn="l" rtl="0" eaLnBrk="0">
                        <a:lnSpc>
                          <a:spcPct val="151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当你的女朋友说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没事时，她可能是在试图平息争吵的情绪或者给自己一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些时</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间来冷静下来。然而，这并不意味着你可以完全忽略她的感受。在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这种情况下，继续打游戏可能会让她感到被忽视或不重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要。</a:t>
                      </a:r>
                      <a:endParaRPr lang="en-US" altLang="en-US" sz="1200" dirty="0"/>
                    </a:p>
                    <a:p>
                      <a:pPr algn="l" rtl="0" eaLnBrk="0">
                        <a:lnSpc>
                          <a:spcPct val="107000"/>
                        </a:lnSpc>
                      </a:pPr>
                      <a:endParaRPr lang="en-US" altLang="en-US" sz="1000" dirty="0"/>
                    </a:p>
                    <a:p>
                      <a:pPr algn="l" rtl="0" eaLnBrk="0">
                        <a:lnSpc>
                          <a:spcPct val="107000"/>
                        </a:lnSpc>
                      </a:pPr>
                      <a:endParaRPr lang="en-US" altLang="en-US" sz="1000" dirty="0"/>
                    </a:p>
                    <a:p>
                      <a:pPr marL="266700" algn="l" rtl="0" eaLnBrk="0">
                        <a:lnSpc>
                          <a:spcPct val="97000"/>
                        </a:lnSpc>
                        <a:spcBef>
                          <a:spcPts val="360"/>
                        </a:spcBef>
                      </a:pP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我建议你尊重她的感受并采取以下措</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施：</a:t>
                      </a:r>
                      <a:endParaRPr lang="en-US" altLang="en-US" sz="1200" dirty="0"/>
                    </a:p>
                    <a:p>
                      <a:pPr algn="l" rtl="0" eaLnBrk="0">
                        <a:lnSpc>
                          <a:spcPct val="106000"/>
                        </a:lnSpc>
                      </a:pPr>
                      <a:endParaRPr lang="en-US" altLang="en-US" sz="1000" dirty="0"/>
                    </a:p>
                    <a:p>
                      <a:pPr algn="l" rtl="0" eaLnBrk="0">
                        <a:lnSpc>
                          <a:spcPct val="106000"/>
                        </a:lnSpc>
                      </a:pPr>
                      <a:endParaRPr lang="en-US" altLang="en-US" sz="1000" dirty="0"/>
                    </a:p>
                    <a:p>
                      <a:pPr marL="266700" indent="13970" algn="l" rtl="0" eaLnBrk="0">
                        <a:lnSpc>
                          <a:spcPct val="124000"/>
                        </a:lnSpc>
                        <a:spcBef>
                          <a:spcPts val="36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沟通：与她坦诚地交流，询</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问她是否需要一些时间来冷静下来或者你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们是否可以一起解决问题。表达你的关心和愿意解决争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吵的意愿。</a:t>
                      </a:r>
                      <a:endParaRPr lang="en-US" altLang="en-US" sz="1200" dirty="0"/>
                    </a:p>
                    <a:p>
                      <a:pPr marL="266700" indent="6985" algn="l" rtl="0" eaLnBrk="0">
                        <a:lnSpc>
                          <a:spcPct val="133000"/>
                        </a:lnSpc>
                        <a:spcBef>
                          <a:spcPts val="75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给予关注：在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这个时刻，她可能需要一些额外的关注和安慰。表达出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你关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心她的感受，并试着理解她的立场。尽量避免只关注游戏而忽略她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的情绪</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66700" indent="8890" algn="l" rtl="0" eaLnBrk="0">
                        <a:lnSpc>
                          <a:spcPct val="124000"/>
                        </a:lnSpc>
                        <a:spcBef>
                          <a:spcPts val="735"/>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找出解决方案：当你们两个都冷静下来后，尝试找到解决争吵的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方式。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通过积极的沟通、妥协和相</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互理解来解决问题。</a:t>
                      </a:r>
                      <a:endParaRPr lang="en-US" altLang="en-US" sz="1200" dirty="0"/>
                    </a:p>
                    <a:p>
                      <a:pPr algn="l" rtl="0" eaLnBrk="0">
                        <a:lnSpc>
                          <a:spcPct val="147000"/>
                        </a:lnSpc>
                      </a:pPr>
                      <a:endParaRPr lang="en-US" altLang="en-US" sz="1000" dirty="0"/>
                    </a:p>
                    <a:p>
                      <a:pPr algn="l" rtl="0" eaLnBrk="0">
                        <a:lnSpc>
                          <a:spcPct val="101000"/>
                        </a:lnSpc>
                      </a:pPr>
                      <a:endParaRPr lang="en-US" altLang="en-US" sz="300" dirty="0"/>
                    </a:p>
                    <a:p>
                      <a:pPr marL="266065" indent="1270" algn="l" rtl="0" eaLnBrk="0">
                        <a:lnSpc>
                          <a:spcPct val="151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记住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，在感情关系中，相互尊重和沟通是至关重要的。尽量不要忽视对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方的感受，而是努力寻求</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共</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识和解决方案。</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662" name="textbox 662"/>
          <p:cNvSpPr/>
          <p:nvPr/>
        </p:nvSpPr>
        <p:spPr>
          <a:xfrm>
            <a:off x="4596733" y="273183"/>
            <a:ext cx="6517640" cy="506094"/>
          </a:xfrm>
          <a:prstGeom prst="rect">
            <a:avLst/>
          </a:prstGeom>
        </p:spPr>
        <p:txBody>
          <a:bodyPr vert="horz" wrap="square" lIns="0" tIns="0" rIns="0" bIns="0"/>
          <a:lstStyle/>
          <a:p>
            <a:pPr algn="l" rtl="0" eaLnBrk="0">
              <a:lnSpc>
                <a:spcPct val="87000"/>
              </a:lnSpc>
            </a:pPr>
            <a:endParaRPr lang="en-US" altLang="en-US" sz="100" dirty="0"/>
          </a:p>
          <a:p>
            <a:pPr marL="12700" indent="0" algn="l" rtl="0" eaLnBrk="0">
              <a:lnSpc>
                <a:spcPct val="105000"/>
              </a:lnSpc>
            </a:pPr>
            <a:r>
              <a:rPr sz="1500" spc="100" dirty="0">
                <a:solidFill>
                  <a:srgbClr val="2264B4">
                    <a:alpha val="100000"/>
                  </a:srgbClr>
                </a:solidFill>
                <a:latin typeface="微软雅黑" panose="020B0503020204020204" charset="-122"/>
                <a:ea typeface="微软雅黑" panose="020B0503020204020204" charset="-122"/>
                <a:cs typeface="微软雅黑" panose="020B0503020204020204" charset="-122"/>
              </a:rPr>
              <a:t>跟女朋友吵架了，她说没事，我问“真的没事么”，她说嗯，我应该继</a:t>
            </a:r>
            <a:r>
              <a:rPr sz="15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续</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打游戏么</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1500" dirty="0"/>
          </a:p>
        </p:txBody>
      </p:sp>
      <p:sp>
        <p:nvSpPr>
          <p:cNvPr id="663" name="textbox 663"/>
          <p:cNvSpPr/>
          <p:nvPr/>
        </p:nvSpPr>
        <p:spPr>
          <a:xfrm>
            <a:off x="809952" y="303993"/>
            <a:ext cx="3330575"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情商测试案例介绍--</a:t>
            </a:r>
            <a:r>
              <a:rPr sz="2700" spc="3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pic>
        <p:nvPicPr>
          <p:cNvPr id="664" name="picture 664"/>
          <p:cNvPicPr>
            <a:picLocks noChangeAspect="1"/>
          </p:cNvPicPr>
          <p:nvPr/>
        </p:nvPicPr>
        <p:blipFill>
          <a:blip r:embed="rId1"/>
          <a:stretch>
            <a:fillRect/>
          </a:stretch>
        </p:blipFill>
        <p:spPr>
          <a:xfrm rot="21600000">
            <a:off x="11441938" y="0"/>
            <a:ext cx="750061" cy="754634"/>
          </a:xfrm>
          <a:prstGeom prst="rect">
            <a:avLst/>
          </a:prstGeom>
        </p:spPr>
      </p:pic>
      <p:sp>
        <p:nvSpPr>
          <p:cNvPr id="665" name="textbox 665"/>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666" name="textbox 666"/>
          <p:cNvSpPr/>
          <p:nvPr/>
        </p:nvSpPr>
        <p:spPr>
          <a:xfrm>
            <a:off x="11821224" y="6593923"/>
            <a:ext cx="118110" cy="11747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5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48</a:t>
            </a:r>
            <a:endParaRPr lang="en-US" altLang="en-US" sz="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 name="table 667"/>
          <p:cNvGraphicFramePr>
            <a:graphicFrameLocks noGrp="1"/>
          </p:cNvGraphicFramePr>
          <p:nvPr/>
        </p:nvGraphicFramePr>
        <p:xfrm>
          <a:off x="533146" y="1235709"/>
          <a:ext cx="5363209" cy="4974590"/>
        </p:xfrm>
        <a:graphic>
          <a:graphicData uri="http://schemas.openxmlformats.org/drawingml/2006/table">
            <a:tbl>
              <a:tblPr/>
              <a:tblGrid>
                <a:gridCol w="5363209"/>
              </a:tblGrid>
              <a:tr h="4961890">
                <a:tc>
                  <a:txBody>
                    <a:bodyPr/>
                    <a:lstStyle/>
                    <a:p>
                      <a:pPr algn="l" rtl="0" eaLnBrk="0">
                        <a:lnSpc>
                          <a:spcPct val="143000"/>
                        </a:lnSpc>
                      </a:pPr>
                      <a:endParaRPr lang="en-US" altLang="en-US" sz="1000" dirty="0"/>
                    </a:p>
                    <a:p>
                      <a:pPr algn="l" rtl="0" eaLnBrk="0">
                        <a:lnSpc>
                          <a:spcPct val="144000"/>
                        </a:lnSpc>
                      </a:pPr>
                      <a:endParaRPr lang="en-US" altLang="en-US" sz="1000" dirty="0"/>
                    </a:p>
                    <a:p>
                      <a:pPr marL="233680" indent="0" algn="l" rtl="0" eaLnBrk="0">
                        <a:lnSpc>
                          <a:spcPct val="151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这取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决于你的游戏规则和你和女朋友的感受。在某些情况下，你可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能应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该继续游戏，但在其他情况下，你可能应该放弃游戏，因为它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可能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会让你和她之间的关系变得更加紧张和不舒服。最好的做法是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考虑你和她的感受，并尊</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她的意见。</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668" name="table 668"/>
          <p:cNvGraphicFramePr>
            <a:graphicFrameLocks noGrp="1"/>
          </p:cNvGraphicFramePr>
          <p:nvPr/>
        </p:nvGraphicFramePr>
        <p:xfrm>
          <a:off x="6185661" y="1240282"/>
          <a:ext cx="5338444" cy="4970145"/>
        </p:xfrm>
        <a:graphic>
          <a:graphicData uri="http://schemas.openxmlformats.org/drawingml/2006/table">
            <a:tbl>
              <a:tblPr/>
              <a:tblGrid>
                <a:gridCol w="5338444"/>
              </a:tblGrid>
              <a:tr h="4957445">
                <a:tc>
                  <a:txBody>
                    <a:bodyPr/>
                    <a:lstStyle/>
                    <a:p>
                      <a:pPr algn="l" rtl="0" eaLnBrk="0">
                        <a:lnSpc>
                          <a:spcPct val="120000"/>
                        </a:lnSpc>
                      </a:pPr>
                      <a:endParaRPr lang="en-US" altLang="en-US" sz="1000" dirty="0"/>
                    </a:p>
                    <a:p>
                      <a:pPr algn="l" rtl="0" eaLnBrk="0">
                        <a:lnSpc>
                          <a:spcPct val="120000"/>
                        </a:lnSpc>
                      </a:pPr>
                      <a:endParaRPr lang="en-US" altLang="en-US" sz="1000" dirty="0"/>
                    </a:p>
                    <a:p>
                      <a:pPr marL="156845" indent="-635" algn="l" rtl="0" eaLnBrk="0">
                        <a:lnSpc>
                          <a:spcPct val="152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作为一个</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AI</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我无法判断你和女朋友之间的具体情况，但是我可以给你一些</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一般性的建</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46000"/>
                        </a:lnSpc>
                      </a:pPr>
                      <a:endParaRPr lang="en-US" altLang="en-US" sz="1000" dirty="0"/>
                    </a:p>
                    <a:p>
                      <a:pPr marL="156210" indent="2540" algn="l" rtl="0" eaLnBrk="0">
                        <a:lnSpc>
                          <a:spcPct val="151000"/>
                        </a:lnSpc>
                        <a:spcBef>
                          <a:spcPts val="36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首先，如</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果你的女朋友说她没事，那么你应该尊重她的意愿，给她一些空间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和时</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间来冷静下来。如果她不想谈论你们之间的矛盾，那么你应该尽量避免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再次</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提及这个话题，至少在当前情况下，给她一些私人空间来处理自己的情</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绪</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45000"/>
                        </a:lnSpc>
                      </a:pPr>
                      <a:endParaRPr lang="en-US" altLang="en-US" sz="1000" dirty="0"/>
                    </a:p>
                    <a:p>
                      <a:pPr marL="156210" indent="635" algn="l" rtl="0" eaLnBrk="0">
                        <a:lnSpc>
                          <a:spcPct val="151000"/>
                        </a:lnSpc>
                        <a:spcBef>
                          <a:spcPts val="36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其次</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，如果你想缓解紧张气氛，你可以尝试做一些让她感到舒适的事情，比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如给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她送一份小礼物或者做一些她喜欢的事情。这不仅可以让她感到被关心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和重视，也有助于你们之间的关系恢复到正常的状态。</a:t>
                      </a:r>
                      <a:endParaRPr lang="en-US" altLang="en-US" sz="1200" dirty="0"/>
                    </a:p>
                    <a:p>
                      <a:pPr algn="l" rtl="0" eaLnBrk="0">
                        <a:lnSpc>
                          <a:spcPct val="145000"/>
                        </a:lnSpc>
                      </a:pPr>
                      <a:endParaRPr lang="en-US" altLang="en-US" sz="1000" dirty="0"/>
                    </a:p>
                    <a:p>
                      <a:pPr algn="l" rtl="0" eaLnBrk="0">
                        <a:lnSpc>
                          <a:spcPct val="103000"/>
                        </a:lnSpc>
                      </a:pPr>
                      <a:endParaRPr lang="en-US" altLang="en-US" sz="300" dirty="0"/>
                    </a:p>
                    <a:p>
                      <a:pPr marL="156845" indent="0" algn="l" rtl="0" eaLnBrk="0">
                        <a:lnSpc>
                          <a:spcPct val="151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最后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，无论发生什么事情，沟通是非常重要的。如果你的女朋友愿意和你谈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论这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个问题，那么你应该耐心地听取她的意见，理解她的想法和感受，并尝</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试找</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到解决问题的方法。如果你们之间的问题一直存在，那么你们可能需要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更深入的谈话来找到根本原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因并解决它。</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669" name="textbox 669"/>
          <p:cNvSpPr/>
          <p:nvPr/>
        </p:nvSpPr>
        <p:spPr>
          <a:xfrm>
            <a:off x="4596733" y="273183"/>
            <a:ext cx="6517640" cy="506094"/>
          </a:xfrm>
          <a:prstGeom prst="rect">
            <a:avLst/>
          </a:prstGeom>
        </p:spPr>
        <p:txBody>
          <a:bodyPr vert="horz" wrap="square" lIns="0" tIns="0" rIns="0" bIns="0"/>
          <a:lstStyle/>
          <a:p>
            <a:pPr algn="l" rtl="0" eaLnBrk="0">
              <a:lnSpc>
                <a:spcPct val="87000"/>
              </a:lnSpc>
            </a:pPr>
            <a:endParaRPr lang="en-US" altLang="en-US" sz="100" dirty="0"/>
          </a:p>
          <a:p>
            <a:pPr marL="12700" indent="0" algn="l" rtl="0" eaLnBrk="0">
              <a:lnSpc>
                <a:spcPct val="105000"/>
              </a:lnSpc>
            </a:pPr>
            <a:r>
              <a:rPr sz="1500" spc="100" dirty="0">
                <a:solidFill>
                  <a:srgbClr val="2264B4">
                    <a:alpha val="100000"/>
                  </a:srgbClr>
                </a:solidFill>
                <a:latin typeface="微软雅黑" panose="020B0503020204020204" charset="-122"/>
                <a:ea typeface="微软雅黑" panose="020B0503020204020204" charset="-122"/>
                <a:cs typeface="微软雅黑" panose="020B0503020204020204" charset="-122"/>
              </a:rPr>
              <a:t>跟女朋友吵架了，她说没事，我问“真的没事么”，她说嗯，我应该继</a:t>
            </a:r>
            <a:r>
              <a:rPr sz="15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续</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打游戏么</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1500" dirty="0"/>
          </a:p>
        </p:txBody>
      </p:sp>
      <p:sp>
        <p:nvSpPr>
          <p:cNvPr id="670" name="textbox 670"/>
          <p:cNvSpPr/>
          <p:nvPr/>
        </p:nvSpPr>
        <p:spPr>
          <a:xfrm>
            <a:off x="809952" y="303993"/>
            <a:ext cx="3330575"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情商测试案例介绍--</a:t>
            </a:r>
            <a:r>
              <a:rPr sz="2700" spc="3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pic>
        <p:nvPicPr>
          <p:cNvPr id="671" name="picture 671"/>
          <p:cNvPicPr>
            <a:picLocks noChangeAspect="1"/>
          </p:cNvPicPr>
          <p:nvPr/>
        </p:nvPicPr>
        <p:blipFill>
          <a:blip r:embed="rId1"/>
          <a:stretch>
            <a:fillRect/>
          </a:stretch>
        </p:blipFill>
        <p:spPr>
          <a:xfrm rot="21600000">
            <a:off x="11441938" y="0"/>
            <a:ext cx="750061" cy="754634"/>
          </a:xfrm>
          <a:prstGeom prst="rect">
            <a:avLst/>
          </a:prstGeom>
        </p:spPr>
      </p:pic>
      <p:sp>
        <p:nvSpPr>
          <p:cNvPr id="672" name="textbox 672"/>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673" name="textbox 673"/>
          <p:cNvSpPr/>
          <p:nvPr/>
        </p:nvSpPr>
        <p:spPr>
          <a:xfrm>
            <a:off x="934211" y="1057655"/>
            <a:ext cx="1224280" cy="401954"/>
          </a:xfrm>
          <a:prstGeom prst="rect">
            <a:avLst/>
          </a:prstGeom>
          <a:solidFill>
            <a:srgbClr val="FFFFFF"/>
          </a:solidFill>
        </p:spPr>
        <p:txBody>
          <a:bodyPr vert="horz" wrap="square" lIns="0" tIns="0" rIns="0" bIns="0"/>
          <a:lstStyle/>
          <a:p>
            <a:pPr algn="l" rtl="0" eaLnBrk="0">
              <a:lnSpc>
                <a:spcPct val="113000"/>
              </a:lnSpc>
            </a:pPr>
            <a:endParaRPr lang="en-US" altLang="en-US" sz="600" dirty="0"/>
          </a:p>
          <a:p>
            <a:pPr marL="126365" algn="l" rtl="0" eaLnBrk="0">
              <a:lnSpc>
                <a:spcPct val="86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Vicuna</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-1</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B</a:t>
            </a:r>
            <a:endParaRPr lang="en-US" altLang="en-US" sz="1400" dirty="0"/>
          </a:p>
        </p:txBody>
      </p:sp>
      <p:sp>
        <p:nvSpPr>
          <p:cNvPr id="674" name="textbox 674"/>
          <p:cNvSpPr/>
          <p:nvPr/>
        </p:nvSpPr>
        <p:spPr>
          <a:xfrm>
            <a:off x="6566916" y="1057655"/>
            <a:ext cx="1188719" cy="380365"/>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241300" algn="l" rtl="0" eaLnBrk="0">
              <a:lnSpc>
                <a:spcPct val="98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文心</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一言</a:t>
            </a:r>
            <a:endParaRPr lang="en-US" altLang="en-US" sz="1400" dirty="0"/>
          </a:p>
        </p:txBody>
      </p:sp>
      <p:sp>
        <p:nvSpPr>
          <p:cNvPr id="675" name="textbox 675"/>
          <p:cNvSpPr/>
          <p:nvPr/>
        </p:nvSpPr>
        <p:spPr>
          <a:xfrm>
            <a:off x="11821224" y="6593923"/>
            <a:ext cx="118110" cy="11811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6000"/>
              </a:lnSpc>
            </a:pPr>
            <a:r>
              <a:rPr sz="800" spc="-20" dirty="0">
                <a:solidFill>
                  <a:srgbClr val="000000">
                    <a:alpha val="100000"/>
                  </a:srgbClr>
                </a:solidFill>
                <a:latin typeface="楷体" panose="02010609060101010101" charset="-122"/>
                <a:ea typeface="楷体" panose="02010609060101010101" charset="-122"/>
                <a:cs typeface="楷体" panose="02010609060101010101" charset="-122"/>
              </a:rPr>
              <a:t>49</a:t>
            </a:r>
            <a:endParaRPr lang="en-US" alt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40"/>
          <p:cNvGraphicFramePr>
            <a:graphicFrameLocks noGrp="1"/>
          </p:cNvGraphicFramePr>
          <p:nvPr/>
        </p:nvGraphicFramePr>
        <p:xfrm>
          <a:off x="648969" y="2326894"/>
          <a:ext cx="5171439" cy="3900170"/>
        </p:xfrm>
        <a:graphic>
          <a:graphicData uri="http://schemas.openxmlformats.org/drawingml/2006/table">
            <a:tbl>
              <a:tblPr/>
              <a:tblGrid>
                <a:gridCol w="5171439"/>
              </a:tblGrid>
              <a:tr h="3887470">
                <a:tc>
                  <a:txBody>
                    <a:bodyPr/>
                    <a:lstStyle/>
                    <a:p>
                      <a:pPr algn="l" rtl="0" eaLnBrk="0">
                        <a:lnSpc>
                          <a:spcPct val="102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9000"/>
                        </a:lnSpc>
                      </a:pPr>
                      <a:endParaRPr lang="en-US" altLang="en-US" sz="100" dirty="0"/>
                    </a:p>
                    <a:p>
                      <a:pPr marL="373380" algn="l" rtl="0" eaLnBrk="0">
                        <a:lnSpc>
                          <a:spcPct val="98000"/>
                        </a:lnSpc>
                      </a:pPr>
                      <a:r>
                        <a:rPr sz="11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《新一代人工智能发展规划</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100" dirty="0"/>
                    </a:p>
                    <a:p>
                      <a:pPr marL="373380" algn="l" rtl="0" eaLnBrk="0">
                        <a:lnSpc>
                          <a:spcPct val="98000"/>
                        </a:lnSpc>
                        <a:spcBef>
                          <a:spcPts val="685"/>
                        </a:spcBef>
                      </a:pPr>
                      <a:r>
                        <a:rPr sz="11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《国务院关于印发“新一代人工智能发展计划”</a:t>
                      </a:r>
                      <a:r>
                        <a:rPr sz="11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通知》等。</a:t>
                      </a:r>
                      <a:endParaRPr lang="en-US" altLang="en-US" sz="1100" dirty="0"/>
                    </a:p>
                    <a:p>
                      <a:pPr marL="354330" indent="-165735" algn="l" rtl="0" eaLnBrk="0">
                        <a:lnSpc>
                          <a:spcPct val="137000"/>
                        </a:lnSpc>
                        <a:spcBef>
                          <a:spcPts val="690"/>
                        </a:spcBef>
                      </a:pPr>
                      <a:r>
                        <a:rPr sz="1100" spc="-30" dirty="0">
                          <a:solidFill>
                            <a:srgbClr val="000000">
                              <a:alpha val="100000"/>
                            </a:srgbClr>
                          </a:solidFill>
                          <a:latin typeface="Arial" panose="020B0604020202020204"/>
                          <a:ea typeface="Arial" panose="020B0604020202020204"/>
                          <a:cs typeface="Arial" panose="020B0604020202020204"/>
                        </a:rPr>
                        <a:t>•</a:t>
                      </a:r>
                      <a:r>
                        <a:rPr sz="1100" spc="-30" dirty="0">
                          <a:solidFill>
                            <a:srgbClr val="000000">
                              <a:alpha val="100000"/>
                            </a:srgbClr>
                          </a:solidFill>
                          <a:latin typeface="Arial" panose="020B0604020202020204"/>
                          <a:ea typeface="Arial" panose="020B0604020202020204"/>
                          <a:cs typeface="Arial" panose="020B0604020202020204"/>
                        </a:rPr>
                        <a:t>   </a:t>
                      </a:r>
                      <a:r>
                        <a:rPr sz="1100" spc="-3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推动中国成为全球主要的人工智能创新中心。</a:t>
                      </a:r>
                      <a:r>
                        <a:rPr sz="11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《新一代</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人</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工智能发展规划》</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是中国政府发布的首个人工智能国家级战略，</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该规划提出了到2</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020年和</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2030年的两个阶段目标。该规划旨</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在抢抓人工智能发展的重大战略机遇，</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构筑我国人工智能发展的先发优势，加快建设创新型国家</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和</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世界科技强国。</a:t>
                      </a:r>
                      <a:endParaRPr lang="en-US" altLang="en-US" sz="1100" dirty="0"/>
                    </a:p>
                    <a:p>
                      <a:pPr marL="188595" algn="l" rtl="0" eaLnBrk="0">
                        <a:lnSpc>
                          <a:spcPct val="98000"/>
                        </a:lnSpc>
                        <a:spcBef>
                          <a:spcPts val="690"/>
                        </a:spcBef>
                      </a:pPr>
                      <a:r>
                        <a:rPr sz="1100" spc="30" dirty="0">
                          <a:solidFill>
                            <a:srgbClr val="000000">
                              <a:alpha val="100000"/>
                            </a:srgbClr>
                          </a:solidFill>
                          <a:latin typeface="Arial" panose="020B0604020202020204"/>
                          <a:ea typeface="Arial" panose="020B0604020202020204"/>
                          <a:cs typeface="Arial" panose="020B0604020202020204"/>
                        </a:rPr>
                        <a:t>•</a:t>
                      </a:r>
                      <a:r>
                        <a:rPr sz="1100" spc="30" dirty="0">
                          <a:solidFill>
                            <a:srgbClr val="000000">
                              <a:alpha val="100000"/>
                            </a:srgbClr>
                          </a:solidFill>
                          <a:latin typeface="Arial" panose="020B0604020202020204"/>
                          <a:ea typeface="Arial" panose="020B0604020202020204"/>
                          <a:cs typeface="Arial" panose="020B0604020202020204"/>
                        </a:rPr>
                        <a:t>   </a:t>
                      </a:r>
                      <a:r>
                        <a:rPr sz="1100" spc="3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国家互联网信息办公室发布《生成式人工智能服</a:t>
                      </a:r>
                      <a:r>
                        <a:rPr sz="1100" spc="1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务</a:t>
                      </a:r>
                      <a:r>
                        <a:rPr sz="1100" spc="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管理办法(征求意见</a:t>
                      </a:r>
                      <a:endParaRPr lang="en-US" altLang="en-US" sz="1100" dirty="0"/>
                    </a:p>
                    <a:p>
                      <a:pPr marL="355600" indent="0" algn="l" rtl="0" eaLnBrk="0">
                        <a:lnSpc>
                          <a:spcPct val="149000"/>
                        </a:lnSpc>
                        <a:spcBef>
                          <a:spcPts val="35"/>
                        </a:spcBef>
                      </a:pPr>
                      <a:r>
                        <a:rPr sz="1100" spc="-2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稿)</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2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办法明确提出，</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国家支持人工智能算法、框</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架</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等基础技术的自主创</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新</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、推广应用、国际合作，鼓励优先采用安全可信的软件、工具、计算和数</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据资源。同时提出，</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生成式人工智能产品提供服务前需申报安全评估。</a:t>
                      </a:r>
                      <a:endParaRPr lang="en-US" altLang="en-US" sz="1100" dirty="0"/>
                    </a:p>
                    <a:p>
                      <a:pPr marL="188595" algn="l" rtl="0" eaLnBrk="0">
                        <a:lnSpc>
                          <a:spcPct val="92000"/>
                        </a:lnSpc>
                        <a:spcBef>
                          <a:spcPts val="655"/>
                        </a:spcBef>
                      </a:pPr>
                      <a:r>
                        <a:rPr sz="1100" spc="-20" dirty="0">
                          <a:solidFill>
                            <a:srgbClr val="000000">
                              <a:alpha val="100000"/>
                            </a:srgbClr>
                          </a:solidFill>
                          <a:latin typeface="Arial" panose="020B0604020202020204"/>
                          <a:ea typeface="Arial" panose="020B0604020202020204"/>
                          <a:cs typeface="Arial" panose="020B0604020202020204"/>
                        </a:rPr>
                        <a:t>•</a:t>
                      </a:r>
                      <a:r>
                        <a:rPr sz="1100" spc="-20" dirty="0">
                          <a:solidFill>
                            <a:srgbClr val="000000">
                              <a:alpha val="100000"/>
                            </a:srgbClr>
                          </a:solidFill>
                          <a:latin typeface="Arial" panose="020B0604020202020204"/>
                          <a:ea typeface="Arial" panose="020B0604020202020204"/>
                          <a:cs typeface="Arial" panose="020B0604020202020204"/>
                        </a:rPr>
                        <a:t>   </a:t>
                      </a:r>
                      <a:r>
                        <a:rPr sz="1100" spc="-2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更多地方政府出台推动大模型技术发展政策举措。</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包括北</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京、上海、深圳等</a:t>
                      </a:r>
                      <a:endParaRPr lang="en-US" altLang="en-US" sz="1100" dirty="0"/>
                    </a:p>
                    <a:p>
                      <a:pPr marL="355600" indent="1270" algn="l" rtl="0" eaLnBrk="0">
                        <a:lnSpc>
                          <a:spcPct val="154000"/>
                        </a:lnSpc>
                        <a:spcBef>
                          <a:spcPts val="5"/>
                        </a:spcBef>
                      </a:pP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纷纷出台政策举措，围绕人工智能大模型加快创新步伐，开展大模型创新算</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法及关键技术研究，探索通</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用人工智能新路径，打造人工智能创新高地。</a:t>
                      </a:r>
                      <a:endParaRPr lang="en-US" altLang="en-US" sz="1100" dirty="0"/>
                    </a:p>
                  </a:txBody>
                  <a:tcPr marL="0" marR="0" marT="0" marB="0" vert="horz">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graphicFrame>
        <p:nvGraphicFramePr>
          <p:cNvPr id="41" name="table 41"/>
          <p:cNvGraphicFramePr>
            <a:graphicFrameLocks noGrp="1"/>
          </p:cNvGraphicFramePr>
          <p:nvPr/>
        </p:nvGraphicFramePr>
        <p:xfrm>
          <a:off x="6289294" y="2319273"/>
          <a:ext cx="4940935" cy="3901440"/>
        </p:xfrm>
        <a:graphic>
          <a:graphicData uri="http://schemas.openxmlformats.org/drawingml/2006/table">
            <a:tbl>
              <a:tblPr/>
              <a:tblGrid>
                <a:gridCol w="4940935"/>
              </a:tblGrid>
              <a:tr h="3888740">
                <a:tc>
                  <a:txBody>
                    <a:bodyPr/>
                    <a:lstStyle/>
                    <a:p>
                      <a:pPr algn="l" rtl="0" eaLnBrk="0">
                        <a:lnSpc>
                          <a:spcPct val="128000"/>
                        </a:lnSpc>
                      </a:pPr>
                      <a:endParaRPr lang="en-US" altLang="en-US" sz="1000" dirty="0"/>
                    </a:p>
                    <a:p>
                      <a:pPr algn="l" rtl="0" eaLnBrk="0">
                        <a:lnSpc>
                          <a:spcPct val="129000"/>
                        </a:lnSpc>
                      </a:pPr>
                      <a:endParaRPr lang="en-US" altLang="en-US" sz="1000" dirty="0"/>
                    </a:p>
                    <a:p>
                      <a:pPr marL="255270" indent="297180" algn="l" rtl="0" eaLnBrk="0">
                        <a:lnSpc>
                          <a:spcPct val="150000"/>
                        </a:lnSpc>
                      </a:pP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随着人工</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智能技术的不断成熟，大规模落地问题逐渐成为企业关注</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重点，目</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前阻碍AI落地的原因主要在数据量不足、模型复杂度高、算力不</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足等方面</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100" dirty="0"/>
                    </a:p>
                    <a:p>
                      <a:pPr marL="262255" algn="l" rtl="0" eaLnBrk="0">
                        <a:lnSpc>
                          <a:spcPct val="97000"/>
                        </a:lnSpc>
                        <a:spcBef>
                          <a:spcPts val="690"/>
                        </a:spcBef>
                      </a:pPr>
                      <a:r>
                        <a:rPr sz="1100" spc="-10" dirty="0">
                          <a:solidFill>
                            <a:srgbClr val="000000">
                              <a:alpha val="100000"/>
                            </a:srgbClr>
                          </a:solidFill>
                          <a:latin typeface="Arial" panose="020B0604020202020204"/>
                          <a:ea typeface="Arial" panose="020B0604020202020204"/>
                          <a:cs typeface="Arial" panose="020B0604020202020204"/>
                        </a:rPr>
                        <a:t>•</a:t>
                      </a:r>
                      <a:r>
                        <a:rPr sz="1100" spc="-10" dirty="0">
                          <a:solidFill>
                            <a:srgbClr val="000000">
                              <a:alpha val="100000"/>
                            </a:srgbClr>
                          </a:solidFill>
                          <a:latin typeface="Arial" panose="020B0604020202020204"/>
                          <a:ea typeface="Arial" panose="020B0604020202020204"/>
                          <a:cs typeface="Arial" panose="020B0604020202020204"/>
                        </a:rPr>
                        <a:t>   </a:t>
                      </a:r>
                      <a:r>
                        <a:rPr sz="1100" spc="-1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数据模态多维，质量参差不齐：</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获取大量高质量的数据是实</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现</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AI应用</a:t>
                      </a:r>
                      <a:endParaRPr lang="en-US" altLang="en-US" sz="1100" dirty="0"/>
                    </a:p>
                    <a:p>
                      <a:pPr marL="434975" algn="l" rtl="0" eaLnBrk="0">
                        <a:lnSpc>
                          <a:spcPct val="89000"/>
                        </a:lnSpc>
                        <a:spcBef>
                          <a:spcPts val="700"/>
                        </a:spcBef>
                      </a:pP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的关</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键前提。但是，中长尾企业通常面临数据量不足、数据质量差、</a:t>
                      </a:r>
                      <a:endParaRPr lang="en-US" altLang="en-US" sz="1100" dirty="0"/>
                    </a:p>
                    <a:p>
                      <a:pPr marL="428625" indent="0" algn="l" rtl="0" eaLnBrk="0">
                        <a:lnSpc>
                          <a:spcPct val="153000"/>
                        </a:lnSpc>
                        <a:spcBef>
                          <a:spcPts val="25"/>
                        </a:spcBef>
                      </a:pP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数据格式不兼容等问题，</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这些问题对于模型的训练效率和输出效果</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都</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有直接影响。因此，高质量的数据是</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AI</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企</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业最宝贵的资源之一。</a:t>
                      </a:r>
                      <a:endParaRPr lang="en-US" altLang="en-US" sz="1100" dirty="0"/>
                    </a:p>
                    <a:p>
                      <a:pPr marL="428625" indent="-166370" algn="l" rtl="0" eaLnBrk="0">
                        <a:lnSpc>
                          <a:spcPct val="133000"/>
                        </a:lnSpc>
                        <a:spcBef>
                          <a:spcPts val="680"/>
                        </a:spcBef>
                      </a:pPr>
                      <a:r>
                        <a:rPr sz="1100" spc="-30" dirty="0">
                          <a:solidFill>
                            <a:srgbClr val="000000">
                              <a:alpha val="100000"/>
                            </a:srgbClr>
                          </a:solidFill>
                          <a:latin typeface="Arial" panose="020B0604020202020204"/>
                          <a:ea typeface="Arial" panose="020B0604020202020204"/>
                          <a:cs typeface="Arial" panose="020B0604020202020204"/>
                        </a:rPr>
                        <a:t>•</a:t>
                      </a:r>
                      <a:r>
                        <a:rPr sz="1100" spc="-30" dirty="0">
                          <a:solidFill>
                            <a:srgbClr val="000000">
                              <a:alpha val="100000"/>
                            </a:srgbClr>
                          </a:solidFill>
                          <a:latin typeface="Arial" panose="020B0604020202020204"/>
                          <a:ea typeface="Arial" panose="020B0604020202020204"/>
                          <a:cs typeface="Arial" panose="020B0604020202020204"/>
                        </a:rPr>
                        <a:t>   </a:t>
                      </a:r>
                      <a:r>
                        <a:rPr sz="1100" spc="-3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算法模型开发、优化难度大：</a:t>
                      </a:r>
                      <a:r>
                        <a:rPr sz="11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AI</a:t>
                      </a:r>
                      <a:r>
                        <a:rPr sz="11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算法模型的研发和优化过程非常复</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杂</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通常</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涉及到多个学科领域，如机器学习、深度学习、统计学、计算机</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视觉等，需要不同</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领域的专业人才，而当前中国人才缺口较大。</a:t>
                      </a:r>
                      <a:endParaRPr lang="en-US" altLang="en-US" sz="1100" dirty="0"/>
                    </a:p>
                    <a:p>
                      <a:pPr algn="l" rtl="0" eaLnBrk="0">
                        <a:lnSpc>
                          <a:spcPct val="112000"/>
                        </a:lnSpc>
                      </a:pPr>
                      <a:endParaRPr lang="en-US" altLang="en-US" sz="500" dirty="0"/>
                    </a:p>
                    <a:p>
                      <a:pPr marL="429260" indent="-167005" algn="l" rtl="0" eaLnBrk="0">
                        <a:lnSpc>
                          <a:spcPct val="133000"/>
                        </a:lnSpc>
                        <a:spcBef>
                          <a:spcPts val="5"/>
                        </a:spcBef>
                      </a:pPr>
                      <a:r>
                        <a:rPr sz="1100" spc="-40" dirty="0">
                          <a:solidFill>
                            <a:srgbClr val="000000">
                              <a:alpha val="100000"/>
                            </a:srgbClr>
                          </a:solidFill>
                          <a:latin typeface="Arial" panose="020B0604020202020204"/>
                          <a:ea typeface="Arial" panose="020B0604020202020204"/>
                          <a:cs typeface="Arial" panose="020B0604020202020204"/>
                        </a:rPr>
                        <a:t>•</a:t>
                      </a:r>
                      <a:r>
                        <a:rPr sz="1100" spc="-40" dirty="0">
                          <a:solidFill>
                            <a:srgbClr val="000000">
                              <a:alpha val="100000"/>
                            </a:srgbClr>
                          </a:solidFill>
                          <a:latin typeface="Arial" panose="020B0604020202020204"/>
                          <a:ea typeface="Arial" panose="020B0604020202020204"/>
                          <a:cs typeface="Arial" panose="020B0604020202020204"/>
                        </a:rPr>
                        <a:t>   </a:t>
                      </a:r>
                      <a:r>
                        <a:rPr sz="1100" spc="-4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算力资源不足，投资成本过高：</a:t>
                      </a:r>
                      <a:r>
                        <a:rPr sz="11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AI</a:t>
                      </a:r>
                      <a:r>
                        <a:rPr sz="11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应用需要大量的算力资源，</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特别是</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GPU</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，需</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要通过GPU提高模型的训练和推理部署速度。购买算力需要</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资金支持，中小企业往往很</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难承担投资压力。</a:t>
                      </a:r>
                      <a:endParaRPr lang="en-US" altLang="en-US" sz="1100" dirty="0"/>
                    </a:p>
                  </a:txBody>
                  <a:tcPr marL="0" marR="0" marT="0" marB="0" vert="horz">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grpSp>
        <p:nvGrpSpPr>
          <p:cNvPr id="10" name="group 10"/>
          <p:cNvGrpSpPr/>
          <p:nvPr/>
        </p:nvGrpSpPr>
        <p:grpSpPr>
          <a:xfrm rot="21600000">
            <a:off x="803148" y="1100328"/>
            <a:ext cx="10421111" cy="972311"/>
            <a:chOff x="0" y="0"/>
            <a:chExt cx="10421111" cy="972311"/>
          </a:xfrm>
        </p:grpSpPr>
        <p:sp>
          <p:nvSpPr>
            <p:cNvPr id="42" name="path"/>
            <p:cNvSpPr/>
            <p:nvPr/>
          </p:nvSpPr>
          <p:spPr>
            <a:xfrm>
              <a:off x="0" y="0"/>
              <a:ext cx="10421111" cy="972311"/>
            </a:xfrm>
            <a:custGeom>
              <a:avLst/>
              <a:gdLst/>
              <a:ahLst/>
              <a:cxnLst/>
              <a:rect l="0" t="0" r="0" b="0"/>
              <a:pathLst>
                <a:path w="16411" h="1531">
                  <a:moveTo>
                    <a:pt x="0" y="1531"/>
                  </a:moveTo>
                  <a:lnTo>
                    <a:pt x="8205" y="0"/>
                  </a:lnTo>
                  <a:lnTo>
                    <a:pt x="16411" y="1531"/>
                  </a:lnTo>
                  <a:lnTo>
                    <a:pt x="0" y="1531"/>
                  </a:lnTo>
                  <a:close/>
                </a:path>
              </a:pathLst>
            </a:custGeom>
            <a:solidFill>
              <a:srgbClr val="2264B4">
                <a:alpha val="100000"/>
              </a:srgbClr>
            </a:solidFill>
            <a:ln cap="flat">
              <a:noFill/>
              <a:prstDash val="solid"/>
              <a:miter lim="0"/>
            </a:ln>
          </p:spPr>
          <p:txBody>
            <a:bodyPr rtlCol="0"/>
            <a:lstStyle/>
            <a:p>
              <a:pPr algn="ctr"/>
              <a:endParaRPr lang="zh-CN" altLang="en-US"/>
            </a:p>
          </p:txBody>
        </p:sp>
        <p:sp>
          <p:nvSpPr>
            <p:cNvPr id="43" name="textbox 43"/>
            <p:cNvSpPr/>
            <p:nvPr/>
          </p:nvSpPr>
          <p:spPr>
            <a:xfrm>
              <a:off x="-12700" y="-12700"/>
              <a:ext cx="10447019" cy="998219"/>
            </a:xfrm>
            <a:prstGeom prst="rect">
              <a:avLst/>
            </a:prstGeom>
          </p:spPr>
          <p:txBody>
            <a:bodyPr vert="horz" wrap="square" lIns="0" tIns="0" rIns="0" bIns="0"/>
            <a:lstStyle/>
            <a:p>
              <a:pPr algn="l" rtl="0" eaLnBrk="0">
                <a:lnSpc>
                  <a:spcPct val="140000"/>
                </a:lnSpc>
              </a:pPr>
              <a:endParaRPr lang="en-US" altLang="en-US" sz="1000" dirty="0"/>
            </a:p>
            <a:p>
              <a:pPr algn="l" rtl="0" eaLnBrk="0">
                <a:lnSpc>
                  <a:spcPct val="140000"/>
                </a:lnSpc>
              </a:pPr>
              <a:endParaRPr lang="en-US" altLang="en-US" sz="1000" dirty="0"/>
            </a:p>
            <a:p>
              <a:pPr marL="3531235" algn="l" rtl="0" eaLnBrk="0">
                <a:lnSpc>
                  <a:spcPct val="89000"/>
                </a:lnSpc>
                <a:spcBef>
                  <a:spcPts val="0"/>
                </a:spcBef>
              </a:pPr>
              <a:r>
                <a:rPr sz="1400" spc="10" dirty="0">
                  <a:ln w="317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预训</a:t>
              </a:r>
              <a:r>
                <a:rPr sz="1400" spc="0" dirty="0">
                  <a:ln w="317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练大模型通过通用能力、泛化能力为</a:t>
              </a:r>
              <a:endParaRPr lang="en-US" altLang="en-US" sz="1400" dirty="0"/>
            </a:p>
            <a:p>
              <a:pPr marL="3610610" algn="l" rtl="0" eaLnBrk="0">
                <a:lnSpc>
                  <a:spcPts val="2520"/>
                </a:lnSpc>
              </a:pPr>
              <a:r>
                <a:rPr sz="1400" spc="0" dirty="0">
                  <a:ln w="317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AI</a:t>
              </a:r>
              <a:r>
                <a:rPr sz="1400" spc="20" dirty="0">
                  <a:ln w="317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面临的落地难等问</a:t>
              </a:r>
              <a:r>
                <a:rPr sz="1400" spc="0" dirty="0">
                  <a:ln w="317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题提供了新的思路</a:t>
              </a:r>
              <a:endParaRPr lang="en-US" altLang="en-US" sz="1400" dirty="0"/>
            </a:p>
          </p:txBody>
        </p:sp>
      </p:grpSp>
      <p:sp>
        <p:nvSpPr>
          <p:cNvPr id="44" name="textbox 44"/>
          <p:cNvSpPr/>
          <p:nvPr/>
        </p:nvSpPr>
        <p:spPr>
          <a:xfrm>
            <a:off x="829482" y="314661"/>
            <a:ext cx="7818119" cy="439419"/>
          </a:xfrm>
          <a:prstGeom prst="rect">
            <a:avLst/>
          </a:prstGeom>
        </p:spPr>
        <p:txBody>
          <a:bodyPr vert="horz" wrap="square" lIns="0" tIns="0" rIns="0" bIns="0"/>
          <a:lstStyle/>
          <a:p>
            <a:pPr algn="l" rtl="0" eaLnBrk="0">
              <a:lnSpc>
                <a:spcPct val="96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中国大模型的飞速发展由政策和产业需求双轮驱</a:t>
            </a:r>
            <a:r>
              <a:rPr sz="2700" spc="6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动</a:t>
            </a:r>
            <a:endParaRPr lang="en-US" altLang="en-US" sz="2700" dirty="0"/>
          </a:p>
        </p:txBody>
      </p:sp>
      <p:pic>
        <p:nvPicPr>
          <p:cNvPr id="45" name="picture 45"/>
          <p:cNvPicPr>
            <a:picLocks noChangeAspect="1"/>
          </p:cNvPicPr>
          <p:nvPr/>
        </p:nvPicPr>
        <p:blipFill>
          <a:blip r:embed="rId1"/>
          <a:stretch>
            <a:fillRect/>
          </a:stretch>
        </p:blipFill>
        <p:spPr>
          <a:xfrm rot="21600000">
            <a:off x="11441938" y="0"/>
            <a:ext cx="750061" cy="754634"/>
          </a:xfrm>
          <a:prstGeom prst="rect">
            <a:avLst/>
          </a:prstGeom>
        </p:spPr>
      </p:pic>
      <p:sp>
        <p:nvSpPr>
          <p:cNvPr id="46" name="textbox 46"/>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22605" algn="l" rtl="0" eaLnBrk="0">
              <a:lnSpc>
                <a:spcPts val="1155"/>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大模型的驱动因</a:t>
            </a:r>
            <a:r>
              <a:rPr sz="9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素</a:t>
            </a:r>
            <a:endParaRPr lang="en-US" altLang="en-US" sz="900" dirty="0"/>
          </a:p>
        </p:txBody>
      </p:sp>
      <p:sp>
        <p:nvSpPr>
          <p:cNvPr id="47" name="textbox 47"/>
          <p:cNvSpPr/>
          <p:nvPr/>
        </p:nvSpPr>
        <p:spPr>
          <a:xfrm>
            <a:off x="8130540" y="2177796"/>
            <a:ext cx="1257300" cy="313054"/>
          </a:xfrm>
          <a:prstGeom prst="rect">
            <a:avLst/>
          </a:prstGeom>
          <a:solidFill>
            <a:srgbClr val="FFFFFF"/>
          </a:solidFill>
        </p:spPr>
        <p:txBody>
          <a:bodyPr vert="horz" wrap="square" lIns="0" tIns="0" rIns="0" bIns="0"/>
          <a:lstStyle/>
          <a:p>
            <a:pPr algn="l" rtl="0" eaLnBrk="0">
              <a:lnSpc>
                <a:spcPct val="132000"/>
              </a:lnSpc>
            </a:pPr>
            <a:endParaRPr lang="en-US" altLang="en-US" sz="200" dirty="0"/>
          </a:p>
          <a:p>
            <a:pPr marL="173990" algn="l" rtl="0" eaLnBrk="0">
              <a:lnSpc>
                <a:spcPct val="98000"/>
              </a:lnSpc>
              <a:spcBef>
                <a:spcPts val="0"/>
              </a:spcBef>
            </a:pPr>
            <a:r>
              <a:rPr sz="1800" spc="-1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产业</a:t>
            </a:r>
            <a:r>
              <a:rPr sz="1800" spc="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需求</a:t>
            </a:r>
            <a:endParaRPr lang="en-US" altLang="en-US" sz="1800" dirty="0"/>
          </a:p>
        </p:txBody>
      </p:sp>
      <p:sp>
        <p:nvSpPr>
          <p:cNvPr id="48" name="textbox 48"/>
          <p:cNvSpPr/>
          <p:nvPr/>
        </p:nvSpPr>
        <p:spPr>
          <a:xfrm>
            <a:off x="2596895" y="2177796"/>
            <a:ext cx="1102360" cy="311784"/>
          </a:xfrm>
          <a:prstGeom prst="rect">
            <a:avLst/>
          </a:prstGeom>
          <a:solidFill>
            <a:srgbClr val="FFFFFF"/>
          </a:solidFill>
        </p:spPr>
        <p:txBody>
          <a:bodyPr vert="horz" wrap="square" lIns="0" tIns="0" rIns="0" bIns="0"/>
          <a:lstStyle/>
          <a:p>
            <a:pPr algn="l" rtl="0" eaLnBrk="0">
              <a:lnSpc>
                <a:spcPct val="138000"/>
              </a:lnSpc>
            </a:pPr>
            <a:endParaRPr lang="en-US" altLang="en-US" sz="200" dirty="0"/>
          </a:p>
          <a:p>
            <a:pPr marL="324485" algn="l" rtl="0" eaLnBrk="0">
              <a:lnSpc>
                <a:spcPct val="97000"/>
              </a:lnSpc>
              <a:spcBef>
                <a:spcPts val="0"/>
              </a:spcBef>
            </a:pPr>
            <a:r>
              <a:rPr sz="1800" spc="-1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政</a:t>
            </a:r>
            <a:r>
              <a:rPr sz="1800" spc="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策</a:t>
            </a:r>
            <a:endParaRPr lang="en-US" altLang="en-US" sz="1800" dirty="0"/>
          </a:p>
        </p:txBody>
      </p:sp>
      <p:sp>
        <p:nvSpPr>
          <p:cNvPr id="49" name="path"/>
          <p:cNvSpPr/>
          <p:nvPr/>
        </p:nvSpPr>
        <p:spPr>
          <a:xfrm>
            <a:off x="5855208" y="3983735"/>
            <a:ext cx="397763" cy="390144"/>
          </a:xfrm>
          <a:custGeom>
            <a:avLst/>
            <a:gdLst/>
            <a:ahLst/>
            <a:cxnLst/>
            <a:rect l="0" t="0" r="0" b="0"/>
            <a:pathLst>
              <a:path w="626" h="614">
                <a:moveTo>
                  <a:pt x="0" y="232"/>
                </a:moveTo>
                <a:lnTo>
                  <a:pt x="232" y="232"/>
                </a:lnTo>
                <a:lnTo>
                  <a:pt x="232" y="0"/>
                </a:lnTo>
                <a:lnTo>
                  <a:pt x="393" y="0"/>
                </a:lnTo>
                <a:lnTo>
                  <a:pt x="393" y="232"/>
                </a:lnTo>
                <a:lnTo>
                  <a:pt x="626" y="232"/>
                </a:lnTo>
                <a:lnTo>
                  <a:pt x="626" y="381"/>
                </a:lnTo>
                <a:lnTo>
                  <a:pt x="393" y="381"/>
                </a:lnTo>
                <a:lnTo>
                  <a:pt x="393" y="614"/>
                </a:lnTo>
                <a:lnTo>
                  <a:pt x="232" y="614"/>
                </a:lnTo>
                <a:lnTo>
                  <a:pt x="232" y="381"/>
                </a:lnTo>
                <a:lnTo>
                  <a:pt x="0" y="381"/>
                </a:lnTo>
                <a:lnTo>
                  <a:pt x="0" y="232"/>
                </a:lnTo>
                <a:close/>
              </a:path>
            </a:pathLst>
          </a:custGeom>
          <a:solidFill>
            <a:srgbClr val="5B9BD5">
              <a:alpha val="100000"/>
            </a:srgbClr>
          </a:solidFill>
          <a:ln cap="flat">
            <a:noFill/>
            <a:prstDash val="solid"/>
            <a:miter lim="0"/>
          </a:ln>
        </p:spPr>
        <p:txBody>
          <a:bodyPr rtlCol="0"/>
          <a:lstStyle/>
          <a:p>
            <a:pPr algn="ctr"/>
            <a:endParaRPr lang="zh-CN" altLang="en-US"/>
          </a:p>
        </p:txBody>
      </p:sp>
      <p:sp>
        <p:nvSpPr>
          <p:cNvPr id="50" name="textbox 50"/>
          <p:cNvSpPr/>
          <p:nvPr/>
        </p:nvSpPr>
        <p:spPr>
          <a:xfrm>
            <a:off x="11871940" y="6593209"/>
            <a:ext cx="67310" cy="11811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6000"/>
              </a:lnSpc>
            </a:pPr>
            <a:r>
              <a:rPr sz="800" spc="0" dirty="0">
                <a:solidFill>
                  <a:srgbClr val="000000">
                    <a:alpha val="100000"/>
                  </a:srgbClr>
                </a:solidFill>
                <a:latin typeface="楷体" panose="02010609060101010101" charset="-122"/>
                <a:ea typeface="楷体" panose="02010609060101010101" charset="-122"/>
                <a:cs typeface="楷体" panose="02010609060101010101" charset="-122"/>
              </a:rPr>
              <a:t>5</a:t>
            </a:r>
            <a:endParaRPr lang="en-US" altLang="en-US" sz="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 name="table 676"/>
          <p:cNvGraphicFramePr>
            <a:graphicFrameLocks noGrp="1"/>
          </p:cNvGraphicFramePr>
          <p:nvPr/>
        </p:nvGraphicFramePr>
        <p:xfrm>
          <a:off x="533146" y="1305814"/>
          <a:ext cx="5363209" cy="4759325"/>
        </p:xfrm>
        <a:graphic>
          <a:graphicData uri="http://schemas.openxmlformats.org/drawingml/2006/table">
            <a:tbl>
              <a:tblPr/>
              <a:tblGrid>
                <a:gridCol w="5363209"/>
              </a:tblGrid>
              <a:tr h="4746625">
                <a:tc>
                  <a:txBody>
                    <a:bodyPr/>
                    <a:lstStyle/>
                    <a:p>
                      <a:pPr algn="l" rtl="0" eaLnBrk="0">
                        <a:lnSpc>
                          <a:spcPct val="113000"/>
                        </a:lnSpc>
                      </a:pPr>
                      <a:endParaRPr lang="en-US" altLang="en-US" sz="1000" dirty="0"/>
                    </a:p>
                    <a:p>
                      <a:pPr algn="l" rtl="0" eaLnBrk="0">
                        <a:lnSpc>
                          <a:spcPct val="113000"/>
                        </a:lnSpc>
                      </a:pPr>
                      <a:endParaRPr lang="en-US" altLang="en-US" sz="1000" dirty="0"/>
                    </a:p>
                    <a:p>
                      <a:pPr algn="l" rtl="0" eaLnBrk="0">
                        <a:lnSpc>
                          <a:spcPct val="113000"/>
                        </a:lnSpc>
                      </a:pPr>
                      <a:endParaRPr lang="en-US" altLang="en-US" sz="1000" dirty="0"/>
                    </a:p>
                    <a:p>
                      <a:pPr algn="l" rtl="0" eaLnBrk="0">
                        <a:lnSpc>
                          <a:spcPct val="113000"/>
                        </a:lnSpc>
                      </a:pPr>
                      <a:endParaRPr lang="en-US" altLang="en-US" sz="1000" dirty="0"/>
                    </a:p>
                    <a:p>
                      <a:pPr algn="l" rtl="0" eaLnBrk="0">
                        <a:lnSpc>
                          <a:spcPct val="7000"/>
                        </a:lnSpc>
                      </a:pPr>
                      <a:endParaRPr lang="en-US" altLang="en-US" sz="100" dirty="0"/>
                    </a:p>
                    <a:p>
                      <a:pPr marL="327025" indent="-635" algn="l" rtl="0" eaLnBrk="0">
                        <a:lnSpc>
                          <a:spcPct val="151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作为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一个AI语言模型，我不能为你提供具体的建议。但是，如果你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想解决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你和女朋友之间的问题，最好的方法是坐下来好好谈谈。听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听她的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想法和感受，也让她听听你的想法和感受。在谈话中保持冷</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静和尊重是非常</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要的。</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677" name="table 677"/>
          <p:cNvGraphicFramePr>
            <a:graphicFrameLocks noGrp="1"/>
          </p:cNvGraphicFramePr>
          <p:nvPr/>
        </p:nvGraphicFramePr>
        <p:xfrm>
          <a:off x="6185661" y="1310385"/>
          <a:ext cx="5338444" cy="4754879"/>
        </p:xfrm>
        <a:graphic>
          <a:graphicData uri="http://schemas.openxmlformats.org/drawingml/2006/table">
            <a:tbl>
              <a:tblPr/>
              <a:tblGrid>
                <a:gridCol w="5338444"/>
              </a:tblGrid>
              <a:tr h="4742179">
                <a:tc>
                  <a:txBody>
                    <a:bodyPr/>
                    <a:lstStyle/>
                    <a:p>
                      <a:pPr algn="l" rtl="0" eaLnBrk="0">
                        <a:lnSpc>
                          <a:spcPct val="100000"/>
                        </a:lnSpc>
                      </a:pPr>
                      <a:endParaRPr lang="en-US" altLang="en-US" sz="1000" dirty="0"/>
                    </a:p>
                    <a:p>
                      <a:pPr algn="l" rtl="0" eaLnBrk="0">
                        <a:lnSpc>
                          <a:spcPct val="100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marL="201295" indent="-8255" algn="l" rtl="0" eaLnBrk="0">
                        <a:lnSpc>
                          <a:spcPct val="151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这个</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问题的答案取决于你和女朋友之间的交流和互动方式，以及你对这个</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问题的看法和感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受。</a:t>
                      </a:r>
                      <a:endParaRPr lang="en-US" altLang="en-US" sz="1200" dirty="0"/>
                    </a:p>
                    <a:p>
                      <a:pPr marL="193040" algn="l" rtl="0" eaLnBrk="0">
                        <a:lnSpc>
                          <a:spcPct val="89000"/>
                        </a:lnSpc>
                        <a:spcBef>
                          <a:spcPts val="75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你的女朋友经常因为小事而对你发脾气或者说一些伤人的话，那么在</a:t>
                      </a:r>
                      <a:endParaRPr lang="en-US" altLang="en-US" sz="1200" dirty="0"/>
                    </a:p>
                    <a:p>
                      <a:pPr marL="193675" indent="-635" algn="l" rtl="0" eaLnBrk="0">
                        <a:lnSpc>
                          <a:spcPct val="154000"/>
                        </a:lnSpc>
                        <a:spcBef>
                          <a:spcPts val="1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这种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情况下，你可能需要反思一下你们的交流方式是否存在问题，并且考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虑如何改进你们之间的关系</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193040" algn="l" rtl="0" eaLnBrk="0">
                        <a:lnSpc>
                          <a:spcPct val="89000"/>
                        </a:lnSpc>
                        <a:spcBef>
                          <a:spcPts val="75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但是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如果你的女朋友只是因为一些小事而感到不开心，而你想要继续和她</a:t>
                      </a:r>
                      <a:endParaRPr lang="en-US" altLang="en-US" sz="1200" dirty="0"/>
                    </a:p>
                    <a:p>
                      <a:pPr marL="193675" indent="635" algn="l" rtl="0" eaLnBrk="0">
                        <a:lnSpc>
                          <a:spcPct val="154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交流和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互动，那么你可以试着和她聊一些轻松愉快的话题，或者通过游戏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或其他活动来缓</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解</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气氛。</a:t>
                      </a:r>
                      <a:endParaRPr lang="en-US" altLang="en-US" sz="1200" dirty="0"/>
                    </a:p>
                    <a:p>
                      <a:pPr marL="193040" algn="l" rtl="0" eaLnBrk="0">
                        <a:lnSpc>
                          <a:spcPct val="89000"/>
                        </a:lnSpc>
                        <a:spcBef>
                          <a:spcPts val="760"/>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最重要的是，你需要尊重你女朋友的感受和想法，并且保持沟</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通</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和理解。</a:t>
                      </a:r>
                      <a:endParaRPr lang="en-US" altLang="en-US" sz="1200" dirty="0"/>
                    </a:p>
                    <a:p>
                      <a:pPr marL="193040" indent="0" algn="l" rtl="0" eaLnBrk="0">
                        <a:lnSpc>
                          <a:spcPct val="154000"/>
                        </a:lnSpc>
                        <a:spcBef>
                          <a:spcPts val="1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你认为你们之间存在问题，那么你可以和她坦诚地交流，寻求解决问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题的方法。</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678" name="textbox 678"/>
          <p:cNvSpPr/>
          <p:nvPr/>
        </p:nvSpPr>
        <p:spPr>
          <a:xfrm>
            <a:off x="4596733" y="273183"/>
            <a:ext cx="6517640" cy="506094"/>
          </a:xfrm>
          <a:prstGeom prst="rect">
            <a:avLst/>
          </a:prstGeom>
        </p:spPr>
        <p:txBody>
          <a:bodyPr vert="horz" wrap="square" lIns="0" tIns="0" rIns="0" bIns="0"/>
          <a:lstStyle/>
          <a:p>
            <a:pPr algn="l" rtl="0" eaLnBrk="0">
              <a:lnSpc>
                <a:spcPct val="87000"/>
              </a:lnSpc>
            </a:pPr>
            <a:endParaRPr lang="en-US" altLang="en-US" sz="100" dirty="0"/>
          </a:p>
          <a:p>
            <a:pPr marL="12700" indent="0" algn="l" rtl="0" eaLnBrk="0">
              <a:lnSpc>
                <a:spcPct val="105000"/>
              </a:lnSpc>
            </a:pPr>
            <a:r>
              <a:rPr sz="1500" spc="100" dirty="0">
                <a:solidFill>
                  <a:srgbClr val="2264B4">
                    <a:alpha val="100000"/>
                  </a:srgbClr>
                </a:solidFill>
                <a:latin typeface="微软雅黑" panose="020B0503020204020204" charset="-122"/>
                <a:ea typeface="微软雅黑" panose="020B0503020204020204" charset="-122"/>
                <a:cs typeface="微软雅黑" panose="020B0503020204020204" charset="-122"/>
              </a:rPr>
              <a:t>跟女朋友吵架了，她说没事，我问“真的没事么”，她说嗯，我应该继</a:t>
            </a:r>
            <a:r>
              <a:rPr sz="15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续</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打游戏么</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1500" dirty="0"/>
          </a:p>
        </p:txBody>
      </p:sp>
      <p:sp>
        <p:nvSpPr>
          <p:cNvPr id="679" name="textbox 679"/>
          <p:cNvSpPr/>
          <p:nvPr/>
        </p:nvSpPr>
        <p:spPr>
          <a:xfrm>
            <a:off x="809952" y="303993"/>
            <a:ext cx="3330575"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情商测试案例介绍--</a:t>
            </a:r>
            <a:r>
              <a:rPr sz="2700" spc="3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pic>
        <p:nvPicPr>
          <p:cNvPr id="680" name="picture 680"/>
          <p:cNvPicPr>
            <a:picLocks noChangeAspect="1"/>
          </p:cNvPicPr>
          <p:nvPr/>
        </p:nvPicPr>
        <p:blipFill>
          <a:blip r:embed="rId1"/>
          <a:stretch>
            <a:fillRect/>
          </a:stretch>
        </p:blipFill>
        <p:spPr>
          <a:xfrm rot="21600000">
            <a:off x="11441938" y="0"/>
            <a:ext cx="750061" cy="754634"/>
          </a:xfrm>
          <a:prstGeom prst="rect">
            <a:avLst/>
          </a:prstGeom>
        </p:spPr>
      </p:pic>
      <p:sp>
        <p:nvSpPr>
          <p:cNvPr id="681" name="textbox 681"/>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682" name="textbox 682"/>
          <p:cNvSpPr/>
          <p:nvPr/>
        </p:nvSpPr>
        <p:spPr>
          <a:xfrm>
            <a:off x="829055" y="1091183"/>
            <a:ext cx="1224280" cy="379729"/>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436880" algn="l" rtl="0" eaLnBrk="0">
              <a:lnSpc>
                <a:spcPct val="98000"/>
              </a:lnSpc>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星火</a:t>
            </a:r>
            <a:endParaRPr lang="en-US" altLang="en-US" sz="1400" dirty="0"/>
          </a:p>
        </p:txBody>
      </p:sp>
      <p:sp>
        <p:nvSpPr>
          <p:cNvPr id="683" name="textbox 683"/>
          <p:cNvSpPr/>
          <p:nvPr/>
        </p:nvSpPr>
        <p:spPr>
          <a:xfrm>
            <a:off x="6545580" y="1132332"/>
            <a:ext cx="1188719" cy="379729"/>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239395" algn="l" rtl="0" eaLnBrk="0">
              <a:lnSpc>
                <a:spcPct val="98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通</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义千问</a:t>
            </a:r>
            <a:endParaRPr lang="en-US" altLang="en-US" sz="1400" dirty="0"/>
          </a:p>
        </p:txBody>
      </p:sp>
      <p:sp>
        <p:nvSpPr>
          <p:cNvPr id="684" name="textbox 684"/>
          <p:cNvSpPr/>
          <p:nvPr/>
        </p:nvSpPr>
        <p:spPr>
          <a:xfrm>
            <a:off x="11824696" y="6593209"/>
            <a:ext cx="114300" cy="116839"/>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5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50</a:t>
            </a:r>
            <a:endParaRPr lang="en-US" altLang="en-US" sz="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5" name="table 685"/>
          <p:cNvGraphicFramePr>
            <a:graphicFrameLocks noGrp="1"/>
          </p:cNvGraphicFramePr>
          <p:nvPr/>
        </p:nvGraphicFramePr>
        <p:xfrm>
          <a:off x="533146" y="1325626"/>
          <a:ext cx="5363209" cy="4759325"/>
        </p:xfrm>
        <a:graphic>
          <a:graphicData uri="http://schemas.openxmlformats.org/drawingml/2006/table">
            <a:tbl>
              <a:tblPr/>
              <a:tblGrid>
                <a:gridCol w="5363209"/>
              </a:tblGrid>
              <a:tr h="4746625">
                <a:tc>
                  <a:txBody>
                    <a:bodyPr/>
                    <a:lstStyle/>
                    <a:p>
                      <a:pPr algn="l" rtl="0" eaLnBrk="0">
                        <a:lnSpc>
                          <a:spcPct val="107000"/>
                        </a:lnSpc>
                      </a:pPr>
                      <a:endParaRPr lang="en-US" altLang="en-US" sz="1000" dirty="0"/>
                    </a:p>
                    <a:p>
                      <a:pPr algn="l" rtl="0" eaLnBrk="0">
                        <a:lnSpc>
                          <a:spcPct val="107000"/>
                        </a:lnSpc>
                      </a:pPr>
                      <a:endParaRPr lang="en-US" altLang="en-US" sz="1000" dirty="0"/>
                    </a:p>
                    <a:p>
                      <a:pPr algn="l" rtl="0" eaLnBrk="0">
                        <a:lnSpc>
                          <a:spcPct val="108000"/>
                        </a:lnSpc>
                      </a:pPr>
                      <a:endParaRPr lang="en-US" altLang="en-US" sz="1000" dirty="0"/>
                    </a:p>
                    <a:p>
                      <a:pPr algn="l" rtl="0" eaLnBrk="0">
                        <a:lnSpc>
                          <a:spcPct val="7000"/>
                        </a:lnSpc>
                      </a:pPr>
                      <a:endParaRPr lang="en-US" altLang="en-US" sz="100" dirty="0"/>
                    </a:p>
                    <a:p>
                      <a:pPr marL="227330" indent="0" algn="l" rtl="0" eaLnBrk="0">
                        <a:lnSpc>
                          <a:spcPct val="151000"/>
                        </a:lnSpc>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跟女朋友吵架了,她说没事,但问“真的没事么”,说明她还关</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自己的感受。</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种情况下,可以继续打游戏,但也可以花一些时间冷静下来,与女朋友进</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行沟通,尝试解决问题。</a:t>
                      </a:r>
                      <a:endParaRPr lang="en-US" altLang="en-US" sz="1200" dirty="0"/>
                    </a:p>
                    <a:p>
                      <a:pPr algn="l" rtl="0" eaLnBrk="0">
                        <a:lnSpc>
                          <a:spcPct val="145000"/>
                        </a:lnSpc>
                      </a:pPr>
                      <a:endParaRPr lang="en-US" altLang="en-US" sz="1000" dirty="0"/>
                    </a:p>
                    <a:p>
                      <a:pPr marL="227330" indent="0" algn="l" rtl="0" eaLnBrk="0">
                        <a:lnSpc>
                          <a:spcPct val="151000"/>
                        </a:lnSpc>
                        <a:spcBef>
                          <a:spcPts val="37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在打</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游戏的同时,也可以花点时间反思自己的行为和言语,想一想自己有没</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有说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了什么伤害女朋友的话,有没有做一些让女朋友不开心的事情。也可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以跟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女朋友坦诚地谈一谈,表达自己的想法和感受,希望能够得到她的谅解</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和支持</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46000"/>
                        </a:lnSpc>
                      </a:pPr>
                      <a:endParaRPr lang="en-US" altLang="en-US" sz="1000" dirty="0"/>
                    </a:p>
                    <a:p>
                      <a:pPr algn="l" rtl="0" eaLnBrk="0">
                        <a:lnSpc>
                          <a:spcPct val="101000"/>
                        </a:lnSpc>
                      </a:pPr>
                      <a:endParaRPr lang="en-US" altLang="en-US" sz="300" dirty="0"/>
                    </a:p>
                    <a:p>
                      <a:pPr marL="226695" indent="9525" algn="l" rtl="0" eaLnBrk="0">
                        <a:lnSpc>
                          <a:spcPct val="151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吵架是难免的,但如</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何处理吵架的情况,以及如何处理与女朋友之间的关系,</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需要认真思考和经营的。希望可以通过沟通和努力,改善彼此之间的关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系,达成更加美好的未来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686" name="table 686"/>
          <p:cNvGraphicFramePr>
            <a:graphicFrameLocks noGrp="1"/>
          </p:cNvGraphicFramePr>
          <p:nvPr/>
        </p:nvGraphicFramePr>
        <p:xfrm>
          <a:off x="6185661" y="1330197"/>
          <a:ext cx="5338444" cy="4754879"/>
        </p:xfrm>
        <a:graphic>
          <a:graphicData uri="http://schemas.openxmlformats.org/drawingml/2006/table">
            <a:tbl>
              <a:tblPr/>
              <a:tblGrid>
                <a:gridCol w="5338444"/>
              </a:tblGrid>
              <a:tr h="4742179">
                <a:tc>
                  <a:txBody>
                    <a:bodyPr/>
                    <a:lstStyle/>
                    <a:p>
                      <a:pPr algn="l" rtl="0" eaLnBrk="0">
                        <a:lnSpc>
                          <a:spcPct val="122000"/>
                        </a:lnSpc>
                      </a:pPr>
                      <a:endParaRPr lang="en-US" altLang="en-US" sz="1000" dirty="0"/>
                    </a:p>
                    <a:p>
                      <a:pPr algn="l" rtl="0" eaLnBrk="0">
                        <a:lnSpc>
                          <a:spcPct val="122000"/>
                        </a:lnSpc>
                      </a:pPr>
                      <a:endParaRPr lang="en-US" altLang="en-US" sz="1000" dirty="0"/>
                    </a:p>
                    <a:p>
                      <a:pPr algn="l" rtl="0" eaLnBrk="0">
                        <a:lnSpc>
                          <a:spcPct val="9000"/>
                        </a:lnSpc>
                      </a:pPr>
                      <a:endParaRPr lang="en-US" altLang="en-US" sz="100" dirty="0"/>
                    </a:p>
                    <a:p>
                      <a:pPr marL="314960" indent="635" algn="l" rtl="0" eaLnBrk="0">
                        <a:lnSpc>
                          <a:spcPct val="200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你的女朋友说没事，但是你仍然感到不安或不放心，你可以采取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以下措施：</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1.询问她的感受：你可以询问她的</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受，了解她的真实想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法和感受，以便更好地处理这个问题。</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2.表达</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的关心：你可以表达</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你的关心和爱意，让她感受到你的重视和关注，以便缓解紧张的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气氛。</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3.给予空间：如果你感到不安或不放心，你可以给予女朋友一些空间，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让她冷静思考和处理问题，以便更好地解决问题。</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4.避免过度依赖游</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最后，你需要避免过度依赖游戏，而是采取积极的行动来解决问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题，以便更好地维护你们的关系。</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总之，在处理</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个问题时，你需要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询</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问她的感受、表达你的关心、给予空间和避免过度依赖游戏，以便</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更好地维护你们的关系。同时，你也需要尊重女朋友的意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愿和隐私，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避免伤害她的感</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情</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687" name="textbox 687"/>
          <p:cNvSpPr/>
          <p:nvPr/>
        </p:nvSpPr>
        <p:spPr>
          <a:xfrm>
            <a:off x="4596733" y="273183"/>
            <a:ext cx="6517640" cy="506094"/>
          </a:xfrm>
          <a:prstGeom prst="rect">
            <a:avLst/>
          </a:prstGeom>
        </p:spPr>
        <p:txBody>
          <a:bodyPr vert="horz" wrap="square" lIns="0" tIns="0" rIns="0" bIns="0"/>
          <a:lstStyle/>
          <a:p>
            <a:pPr algn="l" rtl="0" eaLnBrk="0">
              <a:lnSpc>
                <a:spcPct val="87000"/>
              </a:lnSpc>
            </a:pPr>
            <a:endParaRPr lang="en-US" altLang="en-US" sz="100" dirty="0"/>
          </a:p>
          <a:p>
            <a:pPr marL="12700" indent="0" algn="l" rtl="0" eaLnBrk="0">
              <a:lnSpc>
                <a:spcPct val="105000"/>
              </a:lnSpc>
            </a:pPr>
            <a:r>
              <a:rPr sz="1500" spc="100" dirty="0">
                <a:solidFill>
                  <a:srgbClr val="2264B4">
                    <a:alpha val="100000"/>
                  </a:srgbClr>
                </a:solidFill>
                <a:latin typeface="微软雅黑" panose="020B0503020204020204" charset="-122"/>
                <a:ea typeface="微软雅黑" panose="020B0503020204020204" charset="-122"/>
                <a:cs typeface="微软雅黑" panose="020B0503020204020204" charset="-122"/>
              </a:rPr>
              <a:t>跟女朋友吵架了，她说没事，我问“真的没事么”，她说嗯，我应该继</a:t>
            </a:r>
            <a:r>
              <a:rPr sz="15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续</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打游戏么</a:t>
            </a:r>
            <a:r>
              <a:rPr sz="15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1500" dirty="0"/>
          </a:p>
        </p:txBody>
      </p:sp>
      <p:sp>
        <p:nvSpPr>
          <p:cNvPr id="688" name="textbox 688"/>
          <p:cNvSpPr/>
          <p:nvPr/>
        </p:nvSpPr>
        <p:spPr>
          <a:xfrm>
            <a:off x="809952" y="303993"/>
            <a:ext cx="3330575"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情商测试案例介绍--</a:t>
            </a:r>
            <a:r>
              <a:rPr sz="2700" spc="3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pic>
        <p:nvPicPr>
          <p:cNvPr id="689" name="picture 689"/>
          <p:cNvPicPr>
            <a:picLocks noChangeAspect="1"/>
          </p:cNvPicPr>
          <p:nvPr/>
        </p:nvPicPr>
        <p:blipFill>
          <a:blip r:embed="rId1"/>
          <a:stretch>
            <a:fillRect/>
          </a:stretch>
        </p:blipFill>
        <p:spPr>
          <a:xfrm rot="21600000">
            <a:off x="11441938" y="0"/>
            <a:ext cx="750061" cy="754634"/>
          </a:xfrm>
          <a:prstGeom prst="rect">
            <a:avLst/>
          </a:prstGeom>
        </p:spPr>
      </p:pic>
      <p:sp>
        <p:nvSpPr>
          <p:cNvPr id="690" name="textbox 690"/>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691" name="textbox 691"/>
          <p:cNvSpPr/>
          <p:nvPr/>
        </p:nvSpPr>
        <p:spPr>
          <a:xfrm>
            <a:off x="740663" y="1121664"/>
            <a:ext cx="1224280" cy="400684"/>
          </a:xfrm>
          <a:prstGeom prst="rect">
            <a:avLst/>
          </a:prstGeom>
          <a:solidFill>
            <a:srgbClr val="FFFFFF"/>
          </a:solidFill>
        </p:spPr>
        <p:txBody>
          <a:bodyPr vert="horz" wrap="square" lIns="0" tIns="0" rIns="0" bIns="0"/>
          <a:lstStyle/>
          <a:p>
            <a:pPr algn="l" rtl="0" eaLnBrk="0">
              <a:lnSpc>
                <a:spcPct val="110000"/>
              </a:lnSpc>
            </a:pPr>
            <a:endParaRPr lang="en-US" altLang="en-US" sz="600" dirty="0"/>
          </a:p>
          <a:p>
            <a:pPr marL="224790" algn="l" rtl="0" eaLnBrk="0">
              <a:lnSpc>
                <a:spcPct val="87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Chat</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GLM</a:t>
            </a:r>
            <a:endParaRPr lang="en-US" altLang="en-US" sz="1400" dirty="0"/>
          </a:p>
        </p:txBody>
      </p:sp>
      <p:sp>
        <p:nvSpPr>
          <p:cNvPr id="692" name="textbox 692"/>
          <p:cNvSpPr/>
          <p:nvPr/>
        </p:nvSpPr>
        <p:spPr>
          <a:xfrm>
            <a:off x="6554723" y="1126235"/>
            <a:ext cx="1188719" cy="379729"/>
          </a:xfrm>
          <a:prstGeom prst="rect">
            <a:avLst/>
          </a:prstGeom>
          <a:solidFill>
            <a:srgbClr val="FFFFFF"/>
          </a:solidFill>
        </p:spPr>
        <p:txBody>
          <a:bodyPr vert="horz" wrap="square" lIns="0" tIns="0" rIns="0" bIns="0"/>
          <a:lstStyle/>
          <a:p>
            <a:pPr algn="l" rtl="0" eaLnBrk="0">
              <a:lnSpc>
                <a:spcPct val="108000"/>
              </a:lnSpc>
            </a:pPr>
            <a:endParaRPr lang="en-US" altLang="en-US" sz="600" dirty="0"/>
          </a:p>
          <a:p>
            <a:pPr marL="41973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商量</a:t>
            </a:r>
            <a:endParaRPr lang="en-US" altLang="en-US" sz="1400" dirty="0"/>
          </a:p>
        </p:txBody>
      </p:sp>
      <p:sp>
        <p:nvSpPr>
          <p:cNvPr id="693" name="textbox 693"/>
          <p:cNvSpPr/>
          <p:nvPr/>
        </p:nvSpPr>
        <p:spPr>
          <a:xfrm>
            <a:off x="11824696" y="6593209"/>
            <a:ext cx="114300" cy="11811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6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51</a:t>
            </a:r>
            <a:endParaRPr lang="en-US" altLang="en-US" sz="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4" name="picture 694"/>
          <p:cNvPicPr>
            <a:picLocks noChangeAspect="1"/>
          </p:cNvPicPr>
          <p:nvPr/>
        </p:nvPicPr>
        <p:blipFill>
          <a:blip r:embed="rId1"/>
          <a:stretch>
            <a:fillRect/>
          </a:stretch>
        </p:blipFill>
        <p:spPr>
          <a:xfrm rot="21600000">
            <a:off x="0" y="2587752"/>
            <a:ext cx="5943600" cy="3712463"/>
          </a:xfrm>
          <a:prstGeom prst="rect">
            <a:avLst/>
          </a:prstGeom>
        </p:spPr>
      </p:pic>
      <p:sp>
        <p:nvSpPr>
          <p:cNvPr id="695" name="textbox 695"/>
          <p:cNvSpPr/>
          <p:nvPr/>
        </p:nvSpPr>
        <p:spPr>
          <a:xfrm>
            <a:off x="459358" y="303993"/>
            <a:ext cx="5400675" cy="1455419"/>
          </a:xfrm>
          <a:prstGeom prst="rect">
            <a:avLst/>
          </a:prstGeom>
        </p:spPr>
        <p:txBody>
          <a:bodyPr vert="horz" wrap="square" lIns="0" tIns="0" rIns="0" bIns="0"/>
          <a:lstStyle/>
          <a:p>
            <a:pPr algn="l" rtl="0" eaLnBrk="0">
              <a:lnSpc>
                <a:spcPct val="79000"/>
              </a:lnSpc>
            </a:pPr>
            <a:endParaRPr lang="en-US" altLang="en-US" sz="100" dirty="0"/>
          </a:p>
          <a:p>
            <a:pPr marL="370205"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工作提效指数及述</a:t>
            </a:r>
            <a:r>
              <a:rPr sz="2700" spc="7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评</a:t>
            </a:r>
            <a:endParaRPr lang="en-US" altLang="en-US" sz="2700" dirty="0"/>
          </a:p>
          <a:p>
            <a:pPr algn="l" rtl="0" eaLnBrk="0">
              <a:lnSpc>
                <a:spcPct val="101000"/>
              </a:lnSpc>
            </a:pPr>
            <a:endParaRPr lang="en-US" altLang="en-US" sz="1300" dirty="0"/>
          </a:p>
          <a:p>
            <a:pPr algn="l" rtl="0" eaLnBrk="0">
              <a:lnSpc>
                <a:spcPct val="10000"/>
              </a:lnSpc>
            </a:pPr>
            <a:endParaRPr lang="en-US" altLang="en-US" sz="100" dirty="0"/>
          </a:p>
          <a:p>
            <a:pPr marL="302895" indent="-290195" algn="l" rtl="0" eaLnBrk="0">
              <a:lnSpc>
                <a:spcPct val="149000"/>
              </a:lnSpc>
            </a:pPr>
            <a:r>
              <a:rPr sz="1800" spc="20" dirty="0">
                <a:solidFill>
                  <a:srgbClr val="000000">
                    <a:alpha val="100000"/>
                  </a:srgbClr>
                </a:solidFill>
                <a:latin typeface="Arial" panose="020B0604020202020204"/>
                <a:ea typeface="Arial" panose="020B0604020202020204"/>
                <a:cs typeface="Arial" panose="020B0604020202020204"/>
              </a:rPr>
              <a:t>•</a:t>
            </a:r>
            <a:r>
              <a:rPr sz="1800" spc="20" dirty="0">
                <a:solidFill>
                  <a:srgbClr val="000000">
                    <a:alpha val="100000"/>
                  </a:srgbClr>
                </a:solidFill>
                <a:latin typeface="Arial" panose="020B0604020202020204"/>
                <a:ea typeface="Arial" panose="020B0604020202020204"/>
                <a:cs typeface="Arial" panose="020B0604020202020204"/>
              </a:rPr>
              <a:t>   </a:t>
            </a:r>
            <a:r>
              <a:rPr sz="1800" spc="2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在工作提效部分</a:t>
            </a:r>
            <a:r>
              <a:rPr sz="1800" spc="1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a:t>
            </a:r>
            <a:r>
              <a:rPr sz="1800" spc="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百度文心一言与智谱的</a:t>
            </a:r>
            <a:r>
              <a:rPr sz="1800" b="1" spc="0" dirty="0">
                <a:solidFill>
                  <a:srgbClr val="000000">
                    <a:alpha val="100000"/>
                  </a:srgbClr>
                </a:solidFill>
                <a:latin typeface="等线" panose="02010600030101010101" charset="-122"/>
                <a:ea typeface="等线" panose="02010600030101010101" charset="-122"/>
                <a:cs typeface="等线" panose="02010600030101010101" charset="-122"/>
              </a:rPr>
              <a:t>ChatGLM</a:t>
            </a:r>
            <a:r>
              <a:rPr sz="1800" spc="0" dirty="0">
                <a:solidFill>
                  <a:srgbClr val="000000">
                    <a:alpha val="100000"/>
                  </a:srgbClr>
                </a:solidFill>
                <a:latin typeface="等线" panose="02010600030101010101" charset="-122"/>
                <a:ea typeface="等线" panose="02010600030101010101" charset="-122"/>
                <a:cs typeface="等线" panose="02010600030101010101" charset="-122"/>
              </a:rPr>
              <a:t> </a:t>
            </a:r>
            <a:r>
              <a:rPr sz="1800" spc="-3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现尚可；商汤商量表现一</a:t>
            </a:r>
            <a:r>
              <a:rPr sz="1800" spc="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般。</a:t>
            </a:r>
            <a:endParaRPr lang="en-US" altLang="en-US" sz="1800" dirty="0"/>
          </a:p>
        </p:txBody>
      </p:sp>
      <p:sp>
        <p:nvSpPr>
          <p:cNvPr id="696" name="textbox 696"/>
          <p:cNvSpPr/>
          <p:nvPr/>
        </p:nvSpPr>
        <p:spPr>
          <a:xfrm>
            <a:off x="6637705" y="2750941"/>
            <a:ext cx="3284220" cy="671830"/>
          </a:xfrm>
          <a:prstGeom prst="rect">
            <a:avLst/>
          </a:prstGeom>
        </p:spPr>
        <p:txBody>
          <a:bodyPr vert="horz" wrap="square" lIns="0" tIns="0" rIns="0" bIns="0"/>
          <a:lstStyle/>
          <a:p>
            <a:pPr algn="l" rtl="0" eaLnBrk="0">
              <a:lnSpc>
                <a:spcPct val="82000"/>
              </a:lnSpc>
            </a:pPr>
            <a:endParaRPr lang="en-US" altLang="en-US" sz="100" dirty="0"/>
          </a:p>
          <a:p>
            <a:pPr algn="r" rtl="0" eaLnBrk="0">
              <a:lnSpc>
                <a:spcPct val="97000"/>
              </a:lnSpc>
            </a:pPr>
            <a:r>
              <a:rPr sz="1400" spc="0" dirty="0">
                <a:ln w="3175" cap="flat" cmpd="sng">
                  <a:solidFill>
                    <a:srgbClr val="595959">
                      <a:alpha val="100000"/>
                    </a:srgbClr>
                  </a:solidFill>
                  <a:prstDash val="solid"/>
                  <a:miter lim="0"/>
                </a:ln>
                <a:solidFill>
                  <a:srgbClr val="595959">
                    <a:alpha val="100000"/>
                  </a:srgbClr>
                </a:solidFill>
                <a:latin typeface="微软雅黑" panose="020B0503020204020204" charset="-122"/>
                <a:ea typeface="微软雅黑" panose="020B0503020204020204" charset="-122"/>
                <a:cs typeface="微软雅黑" panose="020B0503020204020204" charset="-122"/>
              </a:rPr>
              <a:t>AI</a:t>
            </a:r>
            <a:r>
              <a:rPr sz="1400" spc="20" dirty="0">
                <a:ln w="3175" cap="flat" cmpd="sng">
                  <a:solidFill>
                    <a:srgbClr val="595959">
                      <a:alpha val="100000"/>
                    </a:srgbClr>
                  </a:solidFill>
                  <a:prstDash val="solid"/>
                  <a:miter lim="0"/>
                </a:ln>
                <a:solidFill>
                  <a:srgbClr val="595959">
                    <a:alpha val="100000"/>
                  </a:srgbClr>
                </a:solidFill>
                <a:latin typeface="微软雅黑" panose="020B0503020204020204" charset="-122"/>
                <a:ea typeface="微软雅黑" panose="020B0503020204020204" charset="-122"/>
                <a:cs typeface="微软雅黑" panose="020B0503020204020204" charset="-122"/>
              </a:rPr>
              <a:t>大模型工作提效</a:t>
            </a:r>
            <a:r>
              <a:rPr sz="1400" spc="10" dirty="0">
                <a:ln w="3175" cap="flat" cmpd="sng">
                  <a:solidFill>
                    <a:srgbClr val="595959">
                      <a:alpha val="100000"/>
                    </a:srgbClr>
                  </a:solidFill>
                  <a:prstDash val="solid"/>
                  <a:miter lim="0"/>
                </a:ln>
                <a:solidFill>
                  <a:srgbClr val="595959">
                    <a:alpha val="100000"/>
                  </a:srgbClr>
                </a:solidFill>
                <a:latin typeface="微软雅黑" panose="020B0503020204020204" charset="-122"/>
                <a:ea typeface="微软雅黑" panose="020B0503020204020204" charset="-122"/>
                <a:cs typeface="微软雅黑" panose="020B0503020204020204" charset="-122"/>
              </a:rPr>
              <a:t>指</a:t>
            </a:r>
            <a:r>
              <a:rPr sz="1400" spc="0" dirty="0">
                <a:ln w="3175" cap="flat" cmpd="sng">
                  <a:solidFill>
                    <a:srgbClr val="595959">
                      <a:alpha val="100000"/>
                    </a:srgbClr>
                  </a:solidFill>
                  <a:prstDash val="solid"/>
                  <a:miter lim="0"/>
                </a:ln>
                <a:solidFill>
                  <a:srgbClr val="595959">
                    <a:alpha val="100000"/>
                  </a:srgbClr>
                </a:solidFill>
                <a:latin typeface="微软雅黑" panose="020B0503020204020204" charset="-122"/>
                <a:ea typeface="微软雅黑" panose="020B0503020204020204" charset="-122"/>
                <a:cs typeface="微软雅黑" panose="020B0503020204020204" charset="-122"/>
              </a:rPr>
              <a:t>数</a:t>
            </a:r>
            <a:endParaRPr lang="en-US" altLang="en-US" sz="1400" dirty="0"/>
          </a:p>
          <a:p>
            <a:pPr algn="l" rtl="0" eaLnBrk="0">
              <a:lnSpc>
                <a:spcPct val="100000"/>
              </a:lnSpc>
            </a:pPr>
            <a:endParaRPr lang="en-US" altLang="en-US" sz="1000" dirty="0"/>
          </a:p>
          <a:p>
            <a:pPr algn="l" rtl="0" eaLnBrk="0">
              <a:lnSpc>
                <a:spcPct val="100000"/>
              </a:lnSpc>
            </a:pPr>
            <a:endParaRPr lang="en-US" altLang="en-US" sz="1000" dirty="0"/>
          </a:p>
          <a:p>
            <a:pPr algn="l" rtl="0" eaLnBrk="0">
              <a:lnSpc>
                <a:spcPct val="112000"/>
              </a:lnSpc>
            </a:pPr>
            <a:endParaRPr lang="en-US" altLang="en-US" sz="200" dirty="0"/>
          </a:p>
          <a:p>
            <a:pPr marL="12700" algn="l" rtl="0" eaLnBrk="0">
              <a:lnSpc>
                <a:spcPct val="73000"/>
              </a:lnSpc>
              <a:spcBef>
                <a:spcPts val="0"/>
              </a:spcBef>
            </a:pPr>
            <a:r>
              <a:rPr sz="900" spc="-20" dirty="0">
                <a:solidFill>
                  <a:srgbClr val="404040">
                    <a:alpha val="100000"/>
                  </a:srgbClr>
                </a:solidFill>
                <a:latin typeface="Calibri" panose="020F0502020204030204"/>
                <a:ea typeface="Calibri" panose="020F0502020204030204"/>
                <a:cs typeface="Calibri" panose="020F0502020204030204"/>
              </a:rPr>
              <a:t>21</a:t>
            </a:r>
            <a:r>
              <a:rPr sz="900" spc="0" dirty="0">
                <a:solidFill>
                  <a:srgbClr val="404040">
                    <a:alpha val="100000"/>
                  </a:srgbClr>
                </a:solidFill>
                <a:latin typeface="Calibri" panose="020F0502020204030204"/>
                <a:ea typeface="Calibri" panose="020F0502020204030204"/>
                <a:cs typeface="Calibri" panose="020F0502020204030204"/>
              </a:rPr>
              <a:t>3</a:t>
            </a:r>
            <a:endParaRPr lang="en-US" altLang="en-US" sz="900" dirty="0"/>
          </a:p>
        </p:txBody>
      </p:sp>
      <p:sp>
        <p:nvSpPr>
          <p:cNvPr id="697" name="textbox 697"/>
          <p:cNvSpPr/>
          <p:nvPr/>
        </p:nvSpPr>
        <p:spPr>
          <a:xfrm>
            <a:off x="5913551" y="1063726"/>
            <a:ext cx="6050279" cy="302895"/>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2185"/>
              </a:lnSpc>
            </a:pPr>
            <a:r>
              <a:rPr sz="1800" spc="1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最佳，讯飞星火次之；阿里巴</a:t>
            </a:r>
            <a:r>
              <a:rPr sz="1800" spc="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巴的通义千问及</a:t>
            </a:r>
            <a:r>
              <a:rPr sz="1800" b="1" spc="0" dirty="0">
                <a:solidFill>
                  <a:srgbClr val="000000">
                    <a:alpha val="100000"/>
                  </a:srgbClr>
                </a:solidFill>
                <a:latin typeface="等线" panose="02010600030101010101" charset="-122"/>
                <a:ea typeface="等线" panose="02010600030101010101" charset="-122"/>
                <a:cs typeface="等线" panose="02010600030101010101" charset="-122"/>
              </a:rPr>
              <a:t>Vicuna-13B</a:t>
            </a:r>
            <a:r>
              <a:rPr sz="1800" spc="0" dirty="0">
                <a:ln w="6531" cap="flat" cmpd="sng">
                  <a:solidFill>
                    <a:srgbClr val="000000">
                      <a:alpha val="100000"/>
                    </a:srgbClr>
                  </a:solidFill>
                  <a:prstDash val="solid"/>
                  <a:miter lim="10"/>
                </a:ln>
                <a:solidFill>
                  <a:srgbClr val="000000">
                    <a:alpha val="100000"/>
                  </a:srgbClr>
                </a:solidFill>
                <a:latin typeface="仿宋" panose="02010609060101010101" charset="-122"/>
                <a:ea typeface="仿宋" panose="02010609060101010101" charset="-122"/>
                <a:cs typeface="仿宋" panose="02010609060101010101" charset="-122"/>
              </a:rPr>
              <a:t>表</a:t>
            </a:r>
            <a:endParaRPr lang="en-US" altLang="en-US" sz="1800" dirty="0"/>
          </a:p>
        </p:txBody>
      </p:sp>
      <p:sp>
        <p:nvSpPr>
          <p:cNvPr id="698" name="textbox 698"/>
          <p:cNvSpPr/>
          <p:nvPr/>
        </p:nvSpPr>
        <p:spPr>
          <a:xfrm>
            <a:off x="80721" y="6506667"/>
            <a:ext cx="9015094" cy="203200"/>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7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基于评测条件、评测时间等限制，本次评测最终结果不可避免存在一定主观性，未来将进一步优化完善评测模型，提供更精确结果</a:t>
            </a:r>
            <a:endParaRPr lang="en-US" altLang="en-US" sz="1200" dirty="0"/>
          </a:p>
        </p:txBody>
      </p:sp>
      <p:pic>
        <p:nvPicPr>
          <p:cNvPr id="699" name="picture 699"/>
          <p:cNvPicPr>
            <a:picLocks noChangeAspect="1"/>
          </p:cNvPicPr>
          <p:nvPr/>
        </p:nvPicPr>
        <p:blipFill>
          <a:blip r:embed="rId2"/>
          <a:stretch>
            <a:fillRect/>
          </a:stretch>
        </p:blipFill>
        <p:spPr>
          <a:xfrm rot="21600000">
            <a:off x="7397623" y="5493766"/>
            <a:ext cx="1021333" cy="671436"/>
          </a:xfrm>
          <a:prstGeom prst="rect">
            <a:avLst/>
          </a:prstGeom>
        </p:spPr>
      </p:pic>
      <p:pic>
        <p:nvPicPr>
          <p:cNvPr id="700" name="picture 700"/>
          <p:cNvPicPr>
            <a:picLocks noChangeAspect="1"/>
          </p:cNvPicPr>
          <p:nvPr/>
        </p:nvPicPr>
        <p:blipFill>
          <a:blip r:embed="rId3"/>
          <a:stretch>
            <a:fillRect/>
          </a:stretch>
        </p:blipFill>
        <p:spPr>
          <a:xfrm rot="21600000">
            <a:off x="11441938" y="0"/>
            <a:ext cx="750061" cy="754634"/>
          </a:xfrm>
          <a:prstGeom prst="rect">
            <a:avLst/>
          </a:prstGeom>
        </p:spPr>
      </p:pic>
      <p:sp>
        <p:nvSpPr>
          <p:cNvPr id="701" name="textbox 701"/>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pic>
        <p:nvPicPr>
          <p:cNvPr id="702" name="picture 702"/>
          <p:cNvPicPr>
            <a:picLocks noChangeAspect="1"/>
          </p:cNvPicPr>
          <p:nvPr/>
        </p:nvPicPr>
        <p:blipFill>
          <a:blip r:embed="rId4"/>
          <a:stretch>
            <a:fillRect/>
          </a:stretch>
        </p:blipFill>
        <p:spPr>
          <a:xfrm rot="21600000">
            <a:off x="9374885" y="5493766"/>
            <a:ext cx="641731" cy="643166"/>
          </a:xfrm>
          <a:prstGeom prst="rect">
            <a:avLst/>
          </a:prstGeom>
        </p:spPr>
      </p:pic>
      <p:grpSp>
        <p:nvGrpSpPr>
          <p:cNvPr id="60" name="group 60"/>
          <p:cNvGrpSpPr/>
          <p:nvPr/>
        </p:nvGrpSpPr>
        <p:grpSpPr>
          <a:xfrm rot="21600000">
            <a:off x="7289292" y="3457206"/>
            <a:ext cx="208788" cy="1870697"/>
            <a:chOff x="0" y="0"/>
            <a:chExt cx="208788" cy="1870697"/>
          </a:xfrm>
        </p:grpSpPr>
        <p:sp>
          <p:nvSpPr>
            <p:cNvPr id="703" name="rect"/>
            <p:cNvSpPr/>
            <p:nvPr/>
          </p:nvSpPr>
          <p:spPr>
            <a:xfrm>
              <a:off x="0" y="160769"/>
              <a:ext cx="208788" cy="1709927"/>
            </a:xfrm>
            <a:prstGeom prst="rect">
              <a:avLst/>
            </a:prstGeom>
            <a:solidFill>
              <a:srgbClr val="C00000">
                <a:alpha val="100000"/>
              </a:srgbClr>
            </a:solidFill>
            <a:ln cap="flat">
              <a:noFill/>
              <a:prstDash val="solid"/>
              <a:miter lim="0"/>
            </a:ln>
          </p:spPr>
          <p:txBody>
            <a:bodyPr rtlCol="0"/>
            <a:lstStyle/>
            <a:p>
              <a:pPr algn="ctr"/>
              <a:endParaRPr lang="zh-CN" altLang="en-US"/>
            </a:p>
          </p:txBody>
        </p:sp>
        <p:sp>
          <p:nvSpPr>
            <p:cNvPr id="704" name="textbox 704"/>
            <p:cNvSpPr/>
            <p:nvPr/>
          </p:nvSpPr>
          <p:spPr>
            <a:xfrm>
              <a:off x="15049" y="-12700"/>
              <a:ext cx="189864"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196</a:t>
              </a:r>
              <a:endParaRPr lang="en-US" altLang="en-US" sz="900" dirty="0"/>
            </a:p>
          </p:txBody>
        </p:sp>
      </p:grpSp>
      <p:sp>
        <p:nvSpPr>
          <p:cNvPr id="705" name="rect"/>
          <p:cNvSpPr/>
          <p:nvPr/>
        </p:nvSpPr>
        <p:spPr>
          <a:xfrm>
            <a:off x="6626352" y="3470147"/>
            <a:ext cx="207264" cy="1857755"/>
          </a:xfrm>
          <a:prstGeom prst="rect">
            <a:avLst/>
          </a:prstGeom>
          <a:solidFill>
            <a:srgbClr val="C00000">
              <a:alpha val="100000"/>
            </a:srgbClr>
          </a:solidFill>
          <a:ln cap="flat">
            <a:noFill/>
            <a:prstDash val="solid"/>
            <a:miter lim="0"/>
          </a:ln>
        </p:spPr>
        <p:txBody>
          <a:bodyPr rtlCol="0"/>
          <a:lstStyle/>
          <a:p>
            <a:pPr algn="ctr"/>
            <a:endParaRPr lang="zh-CN" altLang="en-US"/>
          </a:p>
        </p:txBody>
      </p:sp>
      <p:grpSp>
        <p:nvGrpSpPr>
          <p:cNvPr id="62" name="group 62"/>
          <p:cNvGrpSpPr/>
          <p:nvPr/>
        </p:nvGrpSpPr>
        <p:grpSpPr>
          <a:xfrm rot="21600000">
            <a:off x="7952231" y="3562108"/>
            <a:ext cx="208788" cy="1765795"/>
            <a:chOff x="0" y="0"/>
            <a:chExt cx="208788" cy="1765795"/>
          </a:xfrm>
        </p:grpSpPr>
        <p:sp>
          <p:nvSpPr>
            <p:cNvPr id="706" name="rect"/>
            <p:cNvSpPr/>
            <p:nvPr/>
          </p:nvSpPr>
          <p:spPr>
            <a:xfrm>
              <a:off x="0" y="161023"/>
              <a:ext cx="208788" cy="1604771"/>
            </a:xfrm>
            <a:prstGeom prst="rect">
              <a:avLst/>
            </a:prstGeom>
            <a:solidFill>
              <a:srgbClr val="C00000">
                <a:alpha val="100000"/>
              </a:srgbClr>
            </a:solidFill>
            <a:ln cap="flat">
              <a:noFill/>
              <a:prstDash val="solid"/>
              <a:miter lim="0"/>
            </a:ln>
          </p:spPr>
          <p:txBody>
            <a:bodyPr rtlCol="0"/>
            <a:lstStyle/>
            <a:p>
              <a:pPr algn="ctr"/>
              <a:endParaRPr lang="zh-CN" altLang="en-US"/>
            </a:p>
          </p:txBody>
        </p:sp>
        <p:sp>
          <p:nvSpPr>
            <p:cNvPr id="707" name="textbox 707"/>
            <p:cNvSpPr/>
            <p:nvPr/>
          </p:nvSpPr>
          <p:spPr>
            <a:xfrm>
              <a:off x="15557" y="-12700"/>
              <a:ext cx="189864"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184</a:t>
              </a:r>
              <a:endParaRPr lang="en-US" altLang="en-US" sz="900" dirty="0"/>
            </a:p>
          </p:txBody>
        </p:sp>
      </p:grpSp>
      <p:grpSp>
        <p:nvGrpSpPr>
          <p:cNvPr id="64" name="group 64"/>
          <p:cNvGrpSpPr/>
          <p:nvPr/>
        </p:nvGrpSpPr>
        <p:grpSpPr>
          <a:xfrm rot="21600000">
            <a:off x="8616696" y="3562108"/>
            <a:ext cx="207264" cy="1765795"/>
            <a:chOff x="0" y="0"/>
            <a:chExt cx="207264" cy="1765795"/>
          </a:xfrm>
        </p:grpSpPr>
        <p:sp>
          <p:nvSpPr>
            <p:cNvPr id="708" name="rect"/>
            <p:cNvSpPr/>
            <p:nvPr/>
          </p:nvSpPr>
          <p:spPr>
            <a:xfrm>
              <a:off x="0" y="161023"/>
              <a:ext cx="207264" cy="1604771"/>
            </a:xfrm>
            <a:prstGeom prst="rect">
              <a:avLst/>
            </a:prstGeom>
            <a:solidFill>
              <a:srgbClr val="C00000">
                <a:alpha val="100000"/>
              </a:srgbClr>
            </a:solidFill>
            <a:ln cap="flat">
              <a:noFill/>
              <a:prstDash val="solid"/>
              <a:miter lim="0"/>
            </a:ln>
          </p:spPr>
          <p:txBody>
            <a:bodyPr rtlCol="0"/>
            <a:lstStyle/>
            <a:p>
              <a:pPr algn="ctr"/>
              <a:endParaRPr lang="zh-CN" altLang="en-US"/>
            </a:p>
          </p:txBody>
        </p:sp>
        <p:sp>
          <p:nvSpPr>
            <p:cNvPr id="709" name="textbox 709"/>
            <p:cNvSpPr/>
            <p:nvPr/>
          </p:nvSpPr>
          <p:spPr>
            <a:xfrm>
              <a:off x="14413" y="-12700"/>
              <a:ext cx="189864"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184</a:t>
              </a:r>
              <a:endParaRPr lang="en-US" altLang="en-US" sz="900" dirty="0"/>
            </a:p>
          </p:txBody>
        </p:sp>
      </p:grpSp>
      <p:grpSp>
        <p:nvGrpSpPr>
          <p:cNvPr id="66" name="group 66"/>
          <p:cNvGrpSpPr/>
          <p:nvPr/>
        </p:nvGrpSpPr>
        <p:grpSpPr>
          <a:xfrm rot="21600000">
            <a:off x="9279635" y="3596779"/>
            <a:ext cx="207264" cy="1731124"/>
            <a:chOff x="0" y="0"/>
            <a:chExt cx="207264" cy="1731124"/>
          </a:xfrm>
        </p:grpSpPr>
        <p:sp>
          <p:nvSpPr>
            <p:cNvPr id="710" name="rect"/>
            <p:cNvSpPr/>
            <p:nvPr/>
          </p:nvSpPr>
          <p:spPr>
            <a:xfrm>
              <a:off x="0" y="161404"/>
              <a:ext cx="207264" cy="1569719"/>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711" name="textbox 711"/>
            <p:cNvSpPr/>
            <p:nvPr/>
          </p:nvSpPr>
          <p:spPr>
            <a:xfrm>
              <a:off x="14668" y="-12700"/>
              <a:ext cx="189864"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180</a:t>
              </a:r>
              <a:endParaRPr lang="en-US" altLang="en-US" sz="900" dirty="0"/>
            </a:p>
          </p:txBody>
        </p:sp>
      </p:grpSp>
      <p:grpSp>
        <p:nvGrpSpPr>
          <p:cNvPr id="68" name="group 68"/>
          <p:cNvGrpSpPr/>
          <p:nvPr/>
        </p:nvGrpSpPr>
        <p:grpSpPr>
          <a:xfrm rot="21600000">
            <a:off x="9942576" y="3753751"/>
            <a:ext cx="207264" cy="1574152"/>
            <a:chOff x="0" y="0"/>
            <a:chExt cx="207264" cy="1574152"/>
          </a:xfrm>
        </p:grpSpPr>
        <p:sp>
          <p:nvSpPr>
            <p:cNvPr id="712" name="rect"/>
            <p:cNvSpPr/>
            <p:nvPr/>
          </p:nvSpPr>
          <p:spPr>
            <a:xfrm>
              <a:off x="0" y="161404"/>
              <a:ext cx="207264" cy="1412747"/>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713" name="textbox 713"/>
            <p:cNvSpPr/>
            <p:nvPr/>
          </p:nvSpPr>
          <p:spPr>
            <a:xfrm>
              <a:off x="15049" y="-12700"/>
              <a:ext cx="189864"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162</a:t>
              </a:r>
              <a:endParaRPr lang="en-US" altLang="en-US" sz="900" dirty="0"/>
            </a:p>
          </p:txBody>
        </p:sp>
      </p:grpSp>
      <p:grpSp>
        <p:nvGrpSpPr>
          <p:cNvPr id="70" name="group 70"/>
          <p:cNvGrpSpPr/>
          <p:nvPr/>
        </p:nvGrpSpPr>
        <p:grpSpPr>
          <a:xfrm rot="21600000">
            <a:off x="10605516" y="3788803"/>
            <a:ext cx="208788" cy="1539100"/>
            <a:chOff x="0" y="0"/>
            <a:chExt cx="208788" cy="1539100"/>
          </a:xfrm>
        </p:grpSpPr>
        <p:sp>
          <p:nvSpPr>
            <p:cNvPr id="714" name="rect"/>
            <p:cNvSpPr/>
            <p:nvPr/>
          </p:nvSpPr>
          <p:spPr>
            <a:xfrm>
              <a:off x="0" y="161404"/>
              <a:ext cx="208788" cy="1377696"/>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715" name="textbox 715"/>
            <p:cNvSpPr/>
            <p:nvPr/>
          </p:nvSpPr>
          <p:spPr>
            <a:xfrm>
              <a:off x="15557" y="-12700"/>
              <a:ext cx="189864" cy="12636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158</a:t>
              </a:r>
              <a:endParaRPr lang="en-US" altLang="en-US" sz="900" dirty="0"/>
            </a:p>
          </p:txBody>
        </p:sp>
      </p:grpSp>
      <p:grpSp>
        <p:nvGrpSpPr>
          <p:cNvPr id="72" name="group 72"/>
          <p:cNvGrpSpPr/>
          <p:nvPr/>
        </p:nvGrpSpPr>
        <p:grpSpPr>
          <a:xfrm rot="21600000">
            <a:off x="11268456" y="3824173"/>
            <a:ext cx="208788" cy="1503730"/>
            <a:chOff x="0" y="0"/>
            <a:chExt cx="208788" cy="1503730"/>
          </a:xfrm>
        </p:grpSpPr>
        <p:sp>
          <p:nvSpPr>
            <p:cNvPr id="716" name="rect"/>
            <p:cNvSpPr/>
            <p:nvPr/>
          </p:nvSpPr>
          <p:spPr>
            <a:xfrm>
              <a:off x="0" y="161086"/>
              <a:ext cx="208788" cy="1342643"/>
            </a:xfrm>
            <a:prstGeom prst="rect">
              <a:avLst/>
            </a:prstGeom>
            <a:solidFill>
              <a:srgbClr val="093190">
                <a:alpha val="100000"/>
              </a:srgbClr>
            </a:solidFill>
            <a:ln cap="flat">
              <a:noFill/>
              <a:prstDash val="solid"/>
              <a:miter lim="0"/>
            </a:ln>
          </p:spPr>
          <p:txBody>
            <a:bodyPr rtlCol="0"/>
            <a:lstStyle/>
            <a:p>
              <a:pPr algn="ctr"/>
              <a:endParaRPr lang="zh-CN" altLang="en-US"/>
            </a:p>
          </p:txBody>
        </p:sp>
        <p:sp>
          <p:nvSpPr>
            <p:cNvPr id="717" name="textbox 717"/>
            <p:cNvSpPr/>
            <p:nvPr/>
          </p:nvSpPr>
          <p:spPr>
            <a:xfrm>
              <a:off x="15938" y="-12700"/>
              <a:ext cx="189864" cy="125729"/>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73000"/>
                </a:lnSpc>
              </a:pPr>
              <a:r>
                <a:rPr sz="900" spc="-20" dirty="0">
                  <a:solidFill>
                    <a:srgbClr val="404040">
                      <a:alpha val="100000"/>
                    </a:srgbClr>
                  </a:solidFill>
                  <a:latin typeface="Calibri" panose="020F0502020204030204"/>
                  <a:ea typeface="Calibri" panose="020F0502020204030204"/>
                  <a:cs typeface="Calibri" panose="020F0502020204030204"/>
                </a:rPr>
                <a:t>154</a:t>
              </a:r>
              <a:endParaRPr lang="en-US" altLang="en-US" sz="900" dirty="0"/>
            </a:p>
          </p:txBody>
        </p:sp>
      </p:grpSp>
      <p:pic>
        <p:nvPicPr>
          <p:cNvPr id="718" name="picture 718"/>
          <p:cNvPicPr>
            <a:picLocks noChangeAspect="1"/>
          </p:cNvPicPr>
          <p:nvPr/>
        </p:nvPicPr>
        <p:blipFill>
          <a:blip r:embed="rId5"/>
          <a:stretch>
            <a:fillRect/>
          </a:stretch>
        </p:blipFill>
        <p:spPr>
          <a:xfrm rot="21600000">
            <a:off x="6877684" y="5445886"/>
            <a:ext cx="504190" cy="512495"/>
          </a:xfrm>
          <a:prstGeom prst="rect">
            <a:avLst/>
          </a:prstGeom>
        </p:spPr>
      </p:pic>
      <p:pic>
        <p:nvPicPr>
          <p:cNvPr id="719" name="picture 719"/>
          <p:cNvPicPr>
            <a:picLocks noChangeAspect="1"/>
          </p:cNvPicPr>
          <p:nvPr/>
        </p:nvPicPr>
        <p:blipFill>
          <a:blip r:embed="rId6"/>
          <a:stretch>
            <a:fillRect/>
          </a:stretch>
        </p:blipFill>
        <p:spPr>
          <a:xfrm rot="21600000">
            <a:off x="10185781" y="5453760"/>
            <a:ext cx="516635" cy="488213"/>
          </a:xfrm>
          <a:prstGeom prst="rect">
            <a:avLst/>
          </a:prstGeom>
        </p:spPr>
      </p:pic>
      <p:pic>
        <p:nvPicPr>
          <p:cNvPr id="720" name="picture 720"/>
          <p:cNvPicPr>
            <a:picLocks noChangeAspect="1"/>
          </p:cNvPicPr>
          <p:nvPr/>
        </p:nvPicPr>
        <p:blipFill>
          <a:blip r:embed="rId7"/>
          <a:stretch>
            <a:fillRect/>
          </a:stretch>
        </p:blipFill>
        <p:spPr>
          <a:xfrm rot="21600000">
            <a:off x="8879713" y="5493766"/>
            <a:ext cx="473710" cy="479323"/>
          </a:xfrm>
          <a:prstGeom prst="rect">
            <a:avLst/>
          </a:prstGeom>
        </p:spPr>
      </p:pic>
      <p:pic>
        <p:nvPicPr>
          <p:cNvPr id="721" name="picture 721"/>
          <p:cNvPicPr>
            <a:picLocks noChangeAspect="1"/>
          </p:cNvPicPr>
          <p:nvPr/>
        </p:nvPicPr>
        <p:blipFill>
          <a:blip r:embed="rId8"/>
          <a:stretch>
            <a:fillRect/>
          </a:stretch>
        </p:blipFill>
        <p:spPr>
          <a:xfrm rot="21600000">
            <a:off x="10842752" y="5519673"/>
            <a:ext cx="474471" cy="477126"/>
          </a:xfrm>
          <a:prstGeom prst="rect">
            <a:avLst/>
          </a:prstGeom>
        </p:spPr>
      </p:pic>
      <p:pic>
        <p:nvPicPr>
          <p:cNvPr id="722" name="picture 722"/>
          <p:cNvPicPr>
            <a:picLocks noChangeAspect="1"/>
          </p:cNvPicPr>
          <p:nvPr/>
        </p:nvPicPr>
        <p:blipFill>
          <a:blip r:embed="rId9"/>
          <a:stretch>
            <a:fillRect/>
          </a:stretch>
        </p:blipFill>
        <p:spPr>
          <a:xfrm rot="21600000">
            <a:off x="6290309" y="5454269"/>
            <a:ext cx="431292" cy="428142"/>
          </a:xfrm>
          <a:prstGeom prst="rect">
            <a:avLst/>
          </a:prstGeom>
        </p:spPr>
      </p:pic>
      <p:pic>
        <p:nvPicPr>
          <p:cNvPr id="723" name="picture 723"/>
          <p:cNvPicPr>
            <a:picLocks noChangeAspect="1"/>
          </p:cNvPicPr>
          <p:nvPr/>
        </p:nvPicPr>
        <p:blipFill>
          <a:blip r:embed="rId10"/>
          <a:stretch>
            <a:fillRect/>
          </a:stretch>
        </p:blipFill>
        <p:spPr>
          <a:xfrm rot="21600000">
            <a:off x="8433943" y="5494401"/>
            <a:ext cx="255651" cy="256311"/>
          </a:xfrm>
          <a:prstGeom prst="rect">
            <a:avLst/>
          </a:prstGeom>
        </p:spPr>
      </p:pic>
      <p:sp>
        <p:nvSpPr>
          <p:cNvPr id="724" name="rect"/>
          <p:cNvSpPr/>
          <p:nvPr/>
        </p:nvSpPr>
        <p:spPr>
          <a:xfrm>
            <a:off x="6399275" y="5323141"/>
            <a:ext cx="5305044" cy="9525"/>
          </a:xfrm>
          <a:prstGeom prst="rect">
            <a:avLst/>
          </a:prstGeom>
          <a:solidFill>
            <a:srgbClr val="D9D9D9">
              <a:alpha val="100000"/>
            </a:srgbClr>
          </a:solidFill>
          <a:ln cap="flat">
            <a:noFill/>
            <a:prstDash val="solid"/>
            <a:miter lim="0"/>
          </a:ln>
        </p:spPr>
        <p:txBody>
          <a:bodyPr rtlCol="0"/>
          <a:lstStyle/>
          <a:p>
            <a:pPr algn="ctr"/>
            <a:endParaRPr lang="zh-CN" altLang="en-US"/>
          </a:p>
        </p:txBody>
      </p:sp>
      <p:sp>
        <p:nvSpPr>
          <p:cNvPr id="725" name="textbox 725"/>
          <p:cNvSpPr/>
          <p:nvPr/>
        </p:nvSpPr>
        <p:spPr>
          <a:xfrm>
            <a:off x="11824696" y="6593209"/>
            <a:ext cx="114300" cy="11811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6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52</a:t>
            </a:r>
            <a:endParaRPr lang="en-US" altLang="en-US" sz="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6" name="table 726"/>
          <p:cNvGraphicFramePr>
            <a:graphicFrameLocks noGrp="1"/>
          </p:cNvGraphicFramePr>
          <p:nvPr/>
        </p:nvGraphicFramePr>
        <p:xfrm>
          <a:off x="533146" y="1255522"/>
          <a:ext cx="5379720" cy="4759325"/>
        </p:xfrm>
        <a:graphic>
          <a:graphicData uri="http://schemas.openxmlformats.org/drawingml/2006/table">
            <a:tbl>
              <a:tblPr/>
              <a:tblGrid>
                <a:gridCol w="5379720"/>
              </a:tblGrid>
              <a:tr h="4746625">
                <a:tc>
                  <a:txBody>
                    <a:bodyPr/>
                    <a:lstStyle/>
                    <a:p>
                      <a:pPr algn="l" rtl="0" eaLnBrk="0">
                        <a:lnSpc>
                          <a:spcPct val="112000"/>
                        </a:lnSpc>
                      </a:pPr>
                      <a:endParaRPr lang="en-US" altLang="en-US" sz="1000" dirty="0"/>
                    </a:p>
                    <a:p>
                      <a:pPr algn="l" rtl="0" eaLnBrk="0">
                        <a:lnSpc>
                          <a:spcPct val="113000"/>
                        </a:lnSpc>
                      </a:pPr>
                      <a:endParaRPr lang="en-US" altLang="en-US" sz="1000" dirty="0"/>
                    </a:p>
                    <a:p>
                      <a:pPr algn="l" rtl="0" eaLnBrk="0">
                        <a:lnSpc>
                          <a:spcPct val="8000"/>
                        </a:lnSpc>
                      </a:pPr>
                      <a:endParaRPr lang="en-US" altLang="en-US" sz="100" dirty="0"/>
                    </a:p>
                    <a:p>
                      <a:pPr marL="229870" indent="635" algn="l" rtl="0" eaLnBrk="0">
                        <a:lnSpc>
                          <a:spcPct val="104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析在西北开设一家淄博烧烤店的市场前景时，我们需要考虑的因素包括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成本、地域饮食习惯和消费水平。以下是我根据这些</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因素进行的一些考虑：</a:t>
                      </a:r>
                      <a:endParaRPr lang="en-US" altLang="en-US" sz="1200" dirty="0"/>
                    </a:p>
                    <a:p>
                      <a:pPr marL="228600" indent="15240" algn="l" rtl="0" eaLnBrk="0">
                        <a:lnSpc>
                          <a:spcPct val="109000"/>
                        </a:lnSpc>
                        <a:spcBef>
                          <a:spcPts val="1310"/>
                        </a:spcBef>
                      </a:pPr>
                      <a:r>
                        <a:rPr sz="11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1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成本：在西北城市开设一家淄博烧烤店，首先要考虑的就是成本</a:t>
                      </a:r>
                      <a:r>
                        <a:rPr sz="11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问</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题。包</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括店面租金、设备购置、原材料成本、人工成本等。由于西北城市地域</a:t>
                      </a:r>
                      <a:r>
                        <a:rPr sz="11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辽</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阔，</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物流不如沿海城市便利，所以淄博特色食材的供应可能会相对较贵。</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另外，</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西</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北城市的人力成本相对于淄博可能也有所不同，这些都需要详细调查和计</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算</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100" dirty="0"/>
                    </a:p>
                    <a:p>
                      <a:pPr marL="231775" indent="5080" algn="l" rtl="0" eaLnBrk="0">
                        <a:lnSpc>
                          <a:spcPct val="111000"/>
                        </a:lnSpc>
                        <a:spcBef>
                          <a:spcPts val="1340"/>
                        </a:spcBef>
                      </a:pPr>
                      <a:r>
                        <a:rPr sz="11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1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地域饮食习惯：西北城市由于历史和文化的影响，饮食习惯与淄博</a:t>
                      </a:r>
                      <a:r>
                        <a:rPr sz="11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有</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所不</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同。西北城市人传统上喜欢羊肉、牛肉等，而淄博烧烤一般以猪肉、鸡肉</a:t>
                      </a:r>
                      <a:r>
                        <a:rPr sz="11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为</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主，需要研究西北城市人是否接受这种口味。此外，西北城市人喜欢吃</a:t>
                      </a:r>
                      <a:r>
                        <a:rPr sz="11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烤</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肉，</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因此这是淄博烧烤可能被接受的一个</a:t>
                      </a:r>
                      <a:r>
                        <a:rPr sz="11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点</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100" dirty="0"/>
                    </a:p>
                    <a:p>
                      <a:pPr marL="230505" indent="8255" algn="l" rtl="0" eaLnBrk="0">
                        <a:lnSpc>
                          <a:spcPct val="112000"/>
                        </a:lnSpc>
                        <a:spcBef>
                          <a:spcPts val="1325"/>
                        </a:spcBef>
                      </a:pPr>
                      <a:r>
                        <a:rPr sz="11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1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消费水平：西北城市的消费水平较低，需要把烧烤的价格定在消费</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者</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能接</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受的范围内。另外，西北城市由于地理位置偏远，且经济发展不如沿海</a:t>
                      </a:r>
                      <a:r>
                        <a:rPr sz="11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城</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市，</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消费者的购买力可能相对较弱</a:t>
                      </a:r>
                      <a:r>
                        <a:rPr sz="11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100" dirty="0"/>
                    </a:p>
                    <a:p>
                      <a:pPr algn="l" rtl="0" eaLnBrk="0">
                        <a:lnSpc>
                          <a:spcPct val="109000"/>
                        </a:lnSpc>
                      </a:pPr>
                      <a:endParaRPr lang="en-US" altLang="en-US" sz="1000" dirty="0"/>
                    </a:p>
                    <a:p>
                      <a:pPr marL="229235" indent="1905" algn="l" rtl="0" eaLnBrk="0">
                        <a:lnSpc>
                          <a:spcPct val="111000"/>
                        </a:lnSpc>
                        <a:spcBef>
                          <a:spcPts val="5"/>
                        </a:spcBef>
                      </a:pPr>
                      <a:r>
                        <a:rPr sz="11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综合以上几点，我认为在西北城市开设一家淄博烧烤店具有一定的市场</a:t>
                      </a:r>
                      <a:r>
                        <a:rPr sz="11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前</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景，</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但需要针对西北城市的特殊情况做出一些调整，例如调整菜单以适应当地</a:t>
                      </a:r>
                      <a:r>
                        <a:rPr sz="110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饮食习惯，以及把价格定在合适的范围内。在确保这些因素后，由于西北</a:t>
                      </a:r>
                      <a:r>
                        <a:rPr sz="110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城</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市人热爱烤肉，所以淄博烧烤有可能在西北城市市场获得一定的成功。</a:t>
                      </a:r>
                      <a:r>
                        <a:rPr sz="11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不</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过，</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1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前期的市场调研和准备工作是非常重要的，需要进行充足的调查和</a:t>
                      </a:r>
                      <a:r>
                        <a:rPr sz="11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规</a:t>
                      </a:r>
                      <a:r>
                        <a:rPr sz="11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划。</a:t>
                      </a:r>
                      <a:endParaRPr lang="en-US" altLang="en-US" sz="11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727" name="textbox 727"/>
          <p:cNvSpPr/>
          <p:nvPr/>
        </p:nvSpPr>
        <p:spPr>
          <a:xfrm>
            <a:off x="6655307" y="888491"/>
            <a:ext cx="1134110" cy="821055"/>
          </a:xfrm>
          <a:prstGeom prst="rect">
            <a:avLst/>
          </a:prstGeom>
          <a:solidFill>
            <a:srgbClr val="FFFFFF"/>
          </a:solidFill>
        </p:spPr>
        <p:txBody>
          <a:bodyPr vert="horz" wrap="square" lIns="0" tIns="0" rIns="0" bIns="0"/>
          <a:lstStyle/>
          <a:p>
            <a:pPr algn="l" rtl="0" eaLnBrk="0">
              <a:lnSpc>
                <a:spcPct val="104000"/>
              </a:lnSpc>
            </a:pPr>
            <a:endParaRPr lang="en-US" altLang="en-US" sz="1000" dirty="0"/>
          </a:p>
          <a:p>
            <a:pPr algn="l" rtl="0" eaLnBrk="0">
              <a:lnSpc>
                <a:spcPct val="104000"/>
              </a:lnSpc>
            </a:pPr>
            <a:endParaRPr lang="en-US" altLang="en-US" sz="1000" dirty="0"/>
          </a:p>
          <a:p>
            <a:pPr marL="276860" algn="l" rtl="0" eaLnBrk="0">
              <a:lnSpc>
                <a:spcPct val="84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GPT</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5</a:t>
            </a:r>
            <a:endParaRPr lang="en-US" altLang="en-US" sz="1400" dirty="0"/>
          </a:p>
        </p:txBody>
      </p:sp>
      <p:graphicFrame>
        <p:nvGraphicFramePr>
          <p:cNvPr id="728" name="table 728"/>
          <p:cNvGraphicFramePr>
            <a:graphicFrameLocks noGrp="1"/>
          </p:cNvGraphicFramePr>
          <p:nvPr/>
        </p:nvGraphicFramePr>
        <p:xfrm>
          <a:off x="6185661" y="1260094"/>
          <a:ext cx="5338444" cy="4754879"/>
        </p:xfrm>
        <a:graphic>
          <a:graphicData uri="http://schemas.openxmlformats.org/drawingml/2006/table">
            <a:tbl>
              <a:tblPr/>
              <a:tblGrid>
                <a:gridCol w="5338444"/>
              </a:tblGrid>
              <a:tr h="4742179">
                <a:tc>
                  <a:txBody>
                    <a:bodyPr/>
                    <a:lstStyle/>
                    <a:p>
                      <a:pPr algn="l" rtl="0" eaLnBrk="0">
                        <a:lnSpc>
                          <a:spcPct val="110000"/>
                        </a:lnSpc>
                      </a:pPr>
                      <a:endParaRPr lang="en-US" altLang="en-US" sz="1000" dirty="0"/>
                    </a:p>
                    <a:p>
                      <a:pPr algn="l" rtl="0" eaLnBrk="0">
                        <a:lnSpc>
                          <a:spcPct val="110000"/>
                        </a:lnSpc>
                      </a:pPr>
                      <a:endParaRPr lang="en-US" altLang="en-US" sz="1000" dirty="0"/>
                    </a:p>
                    <a:p>
                      <a:pPr marL="262255" indent="635" algn="l" rtl="0" eaLnBrk="0">
                        <a:lnSpc>
                          <a:spcPct val="104000"/>
                        </a:lnSpc>
                        <a:spcBef>
                          <a:spcPts val="0"/>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在分析在西北城市开设淄博烧烤店的市场前景时，我们可以考虑</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地域饮食习惯和消费水平</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因素。</a:t>
                      </a:r>
                      <a:endParaRPr lang="en-US" altLang="en-US" sz="1200" dirty="0"/>
                    </a:p>
                    <a:p>
                      <a:pPr marL="262255" indent="14605" algn="l" rtl="0" eaLnBrk="0">
                        <a:lnSpc>
                          <a:spcPct val="99000"/>
                        </a:lnSpc>
                        <a:spcBef>
                          <a:spcPts val="1500"/>
                        </a:spcBef>
                      </a:pP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成本：开一家烧烤店的成本涉及到租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金、装修、设备采购、原材料、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力资源等方面。在西北城市，具体的成本因素可能会与当地市场情况</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所不同。你需要考虑房租和人工成本是否相对较高，以及食材和设备</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是否容易获得以及价格等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62255" indent="8255" algn="l" rtl="0" eaLnBrk="0">
                        <a:lnSpc>
                          <a:spcPct val="100000"/>
                        </a:lnSpc>
                        <a:spcBef>
                          <a:spcPts val="2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地域饮食习惯：西北城市地处西北地区，有着独特的地域饮食习惯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当</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地的主要食材包括羊肉、牛肉、面食等，辛香和烧烤风味在当地也很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受</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欢迎。然而，由于淄博烧烤是山东地区的特色美食，与西北城市当地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食习惯可能有所不同。在考虑市场前景时，你需要确定当地消费者是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否</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对淄博烧烤的口味和风格感兴趣，以及是否有适应当地口味的调整空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间。</a:t>
                      </a:r>
                      <a:endParaRPr lang="en-US" altLang="en-US" sz="1200" dirty="0"/>
                    </a:p>
                    <a:p>
                      <a:pPr marL="264160" indent="7620" algn="l" rtl="0" eaLnBrk="0">
                        <a:lnSpc>
                          <a:spcPct val="99000"/>
                        </a:lnSpc>
                        <a:spcBef>
                          <a:spcPts val="3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消费水平：消费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水平是一个重要的因素，可以影响当地人民对于餐饮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服务的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需求和支付能力。在考虑西北城市的消费水平时，需要对当地的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经济发</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展情况和人均收入水平有所了解。如果消费水平相对较低，你可</a:t>
                      </a:r>
                      <a:endParaRPr lang="en-US" altLang="en-US" sz="1200" dirty="0"/>
                    </a:p>
                    <a:p>
                      <a:pPr marL="264160" algn="l" rtl="0" eaLnBrk="0">
                        <a:lnSpc>
                          <a:spcPct val="89000"/>
                        </a:lnSpc>
                        <a:spcBef>
                          <a:spcPts val="40"/>
                        </a:spcBef>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能需要考虑提供价格亲民的菜品和服务，以适</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市场需求。</a:t>
                      </a:r>
                      <a:endParaRPr lang="en-US" altLang="en-US" sz="1200" dirty="0"/>
                    </a:p>
                    <a:p>
                      <a:pPr marL="264160" algn="l" rtl="0" eaLnBrk="0">
                        <a:lnSpc>
                          <a:spcPts val="1560"/>
                        </a:lnSpc>
                      </a:pP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综合以上因素，可以得出以下结论：</a:t>
                      </a:r>
                      <a:endParaRPr lang="en-US" altLang="en-US" sz="1200" dirty="0"/>
                    </a:p>
                    <a:p>
                      <a:pPr marL="263525" indent="4445" algn="l" rtl="0" eaLnBrk="0">
                        <a:lnSpc>
                          <a:spcPct val="100000"/>
                        </a:lnSpc>
                        <a:spcBef>
                          <a:spcPts val="1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市场潜</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力：西北城市的烧烤市场有一定的潜力，尤其是当地对于羊肉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和烧</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烤风味的喜爱。然而，淄博烧烤是山东地区的特色美食，与西北城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市的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地域饮食习惯有所差异，需要适应当地口味，可能需要进行调整和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创新</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63525" indent="3810" algn="l" rtl="0" eaLnBrk="0">
                        <a:lnSpc>
                          <a:spcPct val="99000"/>
                        </a:lnSpc>
                        <a:spcBef>
                          <a:spcPts val="1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竞争环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境：在西北城市的餐饮市场竞争激烈，包括当地的烧烤店以及</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其他类型的餐饮业态。你需要考虑如何在竞争中突出特色，吸引</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费者，</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729" name="textbox 729"/>
          <p:cNvSpPr/>
          <p:nvPr/>
        </p:nvSpPr>
        <p:spPr>
          <a:xfrm>
            <a:off x="4282972" y="280803"/>
            <a:ext cx="6722744" cy="504825"/>
          </a:xfrm>
          <a:prstGeom prst="rect">
            <a:avLst/>
          </a:prstGeom>
        </p:spPr>
        <p:txBody>
          <a:bodyPr vert="horz" wrap="square" lIns="0" tIns="0" rIns="0" bIns="0"/>
          <a:lstStyle/>
          <a:p>
            <a:pPr algn="l" rtl="0" eaLnBrk="0">
              <a:lnSpc>
                <a:spcPct val="79000"/>
              </a:lnSpc>
            </a:pPr>
            <a:endParaRPr lang="en-US" altLang="en-US" sz="100" dirty="0"/>
          </a:p>
          <a:p>
            <a:pPr marL="12700" indent="3175" algn="l" rtl="0" eaLnBrk="0">
              <a:lnSpc>
                <a:spcPct val="105000"/>
              </a:lnSpc>
            </a:pPr>
            <a:r>
              <a:rPr sz="1500" spc="100" dirty="0">
                <a:solidFill>
                  <a:srgbClr val="2264B4">
                    <a:alpha val="100000"/>
                  </a:srgbClr>
                </a:solidFill>
                <a:latin typeface="微软雅黑" panose="020B0503020204020204" charset="-122"/>
                <a:ea typeface="微软雅黑" panose="020B0503020204020204" charset="-122"/>
                <a:cs typeface="微软雅黑" panose="020B0503020204020204" charset="-122"/>
              </a:rPr>
              <a:t>请结合成本、地域饮食习惯、消费水平帮我分析在西北城市开一家淄博烧</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烤</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100" dirty="0">
                <a:solidFill>
                  <a:srgbClr val="2264B4">
                    <a:alpha val="100000"/>
                  </a:srgbClr>
                </a:solidFill>
                <a:latin typeface="微软雅黑" panose="020B0503020204020204" charset="-122"/>
                <a:ea typeface="微软雅黑" panose="020B0503020204020204" charset="-122"/>
                <a:cs typeface="微软雅黑" panose="020B0503020204020204" charset="-122"/>
              </a:rPr>
              <a:t>店的市场前</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景</a:t>
            </a:r>
            <a:endParaRPr lang="en-US" altLang="en-US" sz="1500" dirty="0"/>
          </a:p>
        </p:txBody>
      </p:sp>
      <p:sp>
        <p:nvSpPr>
          <p:cNvPr id="730" name="textbox 730"/>
          <p:cNvSpPr/>
          <p:nvPr/>
        </p:nvSpPr>
        <p:spPr>
          <a:xfrm>
            <a:off x="816698" y="303993"/>
            <a:ext cx="3324225"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工作提效案例介绍-</a:t>
            </a:r>
            <a:r>
              <a:rPr sz="2700" spc="7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sp>
        <p:nvSpPr>
          <p:cNvPr id="731" name="textbox 731"/>
          <p:cNvSpPr/>
          <p:nvPr/>
        </p:nvSpPr>
        <p:spPr>
          <a:xfrm>
            <a:off x="1004316" y="934211"/>
            <a:ext cx="925194" cy="723265"/>
          </a:xfrm>
          <a:prstGeom prst="rect">
            <a:avLst/>
          </a:prstGeom>
          <a:solidFill>
            <a:srgbClr val="FFFFFF"/>
          </a:solidFill>
        </p:spPr>
        <p:txBody>
          <a:bodyPr vert="horz" wrap="square" lIns="0" tIns="0" rIns="0" bIns="0"/>
          <a:lstStyle/>
          <a:p>
            <a:pPr algn="l" rtl="0" eaLnBrk="0">
              <a:lnSpc>
                <a:spcPct val="176000"/>
              </a:lnSpc>
            </a:pPr>
            <a:endParaRPr lang="en-US" altLang="en-US" sz="1000" dirty="0"/>
          </a:p>
          <a:p>
            <a:pPr marL="245745" algn="l" rtl="0" eaLnBrk="0">
              <a:lnSpc>
                <a:spcPct val="84000"/>
              </a:lnSpc>
              <a:spcBef>
                <a:spcPts val="0"/>
              </a:spcBef>
            </a:pP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G</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P</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T</a:t>
            </a: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4</a:t>
            </a:r>
            <a:endParaRPr lang="en-US" altLang="en-US" sz="1400" dirty="0"/>
          </a:p>
        </p:txBody>
      </p:sp>
      <p:pic>
        <p:nvPicPr>
          <p:cNvPr id="732" name="picture 732"/>
          <p:cNvPicPr>
            <a:picLocks noChangeAspect="1"/>
          </p:cNvPicPr>
          <p:nvPr/>
        </p:nvPicPr>
        <p:blipFill>
          <a:blip r:embed="rId1"/>
          <a:stretch>
            <a:fillRect/>
          </a:stretch>
        </p:blipFill>
        <p:spPr>
          <a:xfrm rot="21600000">
            <a:off x="11441938" y="0"/>
            <a:ext cx="750061" cy="754634"/>
          </a:xfrm>
          <a:prstGeom prst="rect">
            <a:avLst/>
          </a:prstGeom>
        </p:spPr>
      </p:pic>
      <p:sp>
        <p:nvSpPr>
          <p:cNvPr id="733" name="textbox 733"/>
          <p:cNvSpPr/>
          <p:nvPr/>
        </p:nvSpPr>
        <p:spPr>
          <a:xfrm>
            <a:off x="6437350" y="5992469"/>
            <a:ext cx="2889250" cy="203834"/>
          </a:xfrm>
          <a:prstGeom prst="rect">
            <a:avLst/>
          </a:prstGeom>
        </p:spPr>
        <p:txBody>
          <a:bodyPr vert="horz" wrap="square" lIns="0" tIns="0" rIns="0" bIns="0"/>
          <a:lstStyle/>
          <a:p>
            <a:pPr algn="l" rtl="0" eaLnBrk="0">
              <a:lnSpc>
                <a:spcPct val="88000"/>
              </a:lnSpc>
            </a:pPr>
            <a:endParaRPr lang="en-US" altLang="en-US" sz="100" dirty="0"/>
          </a:p>
          <a:p>
            <a:pPr marL="12700" algn="l" rtl="0" eaLnBrk="0">
              <a:lnSpc>
                <a:spcPct val="97000"/>
              </a:lnSpc>
            </a:pP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可能需要进行差异化经营或提供其他</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点。</a:t>
            </a:r>
            <a:endParaRPr lang="en-US" altLang="en-US" sz="1200" dirty="0"/>
          </a:p>
        </p:txBody>
      </p:sp>
      <p:sp>
        <p:nvSpPr>
          <p:cNvPr id="734" name="textbox 734"/>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735" name="textbox 735"/>
          <p:cNvSpPr/>
          <p:nvPr/>
        </p:nvSpPr>
        <p:spPr>
          <a:xfrm>
            <a:off x="11824696" y="6593209"/>
            <a:ext cx="114300" cy="11811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6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53</a:t>
            </a:r>
            <a:endParaRPr lang="en-US" altLang="en-US" sz="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6" name="table 736"/>
          <p:cNvGraphicFramePr>
            <a:graphicFrameLocks noGrp="1"/>
          </p:cNvGraphicFramePr>
          <p:nvPr/>
        </p:nvGraphicFramePr>
        <p:xfrm>
          <a:off x="533146" y="1255522"/>
          <a:ext cx="5363209" cy="4944109"/>
        </p:xfrm>
        <a:graphic>
          <a:graphicData uri="http://schemas.openxmlformats.org/drawingml/2006/table">
            <a:tbl>
              <a:tblPr/>
              <a:tblGrid>
                <a:gridCol w="5363209"/>
              </a:tblGrid>
              <a:tr h="4931409">
                <a:tc>
                  <a:txBody>
                    <a:bodyPr/>
                    <a:lstStyle/>
                    <a:p>
                      <a:pPr algn="l" rtl="0" eaLnBrk="0">
                        <a:lnSpc>
                          <a:spcPct val="108000"/>
                        </a:lnSpc>
                      </a:pPr>
                      <a:endParaRPr lang="en-US" altLang="en-US" sz="1000" dirty="0"/>
                    </a:p>
                    <a:p>
                      <a:pPr algn="l" rtl="0" eaLnBrk="0">
                        <a:lnSpc>
                          <a:spcPct val="108000"/>
                        </a:lnSpc>
                      </a:pPr>
                      <a:endParaRPr lang="en-US" altLang="en-US" sz="1000" dirty="0"/>
                    </a:p>
                    <a:p>
                      <a:pPr algn="l" rtl="0" eaLnBrk="0">
                        <a:lnSpc>
                          <a:spcPct val="109000"/>
                        </a:lnSpc>
                      </a:pPr>
                      <a:endParaRPr lang="en-US" altLang="en-US" sz="1000" dirty="0"/>
                    </a:p>
                    <a:p>
                      <a:pPr marL="349885" algn="l" rtl="0" eaLnBrk="0">
                        <a:lnSpc>
                          <a:spcPct val="97000"/>
                        </a:lnSpc>
                        <a:spcBef>
                          <a:spcPts val="5"/>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在西北城市开一家淄博烧烤店的市场前景主要取决于以下因素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7000"/>
                        </a:lnSpc>
                      </a:pPr>
                      <a:endParaRPr lang="en-US" altLang="en-US" sz="1000" dirty="0"/>
                    </a:p>
                    <a:p>
                      <a:pPr algn="l" rtl="0" eaLnBrk="0">
                        <a:lnSpc>
                          <a:spcPct val="107000"/>
                        </a:lnSpc>
                      </a:pPr>
                      <a:endParaRPr lang="en-US" altLang="en-US" sz="1000" dirty="0"/>
                    </a:p>
                    <a:p>
                      <a:pPr marL="349885" indent="13970" algn="l" rtl="0" eaLnBrk="0">
                        <a:lnSpc>
                          <a:spcPct val="132000"/>
                        </a:lnSpc>
                        <a:spcBef>
                          <a:spcPts val="37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成本：淄博烧烤店的成本包</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括食材成本、烧烤设备投资、人工成本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相比其他餐厅，淄博烧烤店的食材成本相对较高，但是可以通过</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提高价格来减少成本压力</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6000"/>
                        </a:lnSpc>
                      </a:pPr>
                      <a:endParaRPr lang="en-US" altLang="en-US" sz="1000" dirty="0"/>
                    </a:p>
                    <a:p>
                      <a:pPr algn="l" rtl="0" eaLnBrk="0">
                        <a:lnSpc>
                          <a:spcPct val="107000"/>
                        </a:lnSpc>
                      </a:pPr>
                      <a:endParaRPr lang="en-US" altLang="en-US" sz="1000" dirty="0"/>
                    </a:p>
                    <a:p>
                      <a:pPr marL="349885" indent="7620" algn="l" rtl="0" eaLnBrk="0">
                        <a:lnSpc>
                          <a:spcPct val="137000"/>
                        </a:lnSpc>
                        <a:spcBef>
                          <a:spcPts val="36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地域饮食习惯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：西北城市地区的饮食习惯主要以中国菜为主，而淄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博烧</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烤则是一种非常有特色的菜系。因此，如果淄博烧烤的口味和特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色能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够吸引当地居民的兴趣，那么开一家淄博烧烤店的市场前景将会</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相对较好。</a:t>
                      </a:r>
                      <a:endParaRPr lang="en-US" altLang="en-US" sz="1200" dirty="0"/>
                    </a:p>
                    <a:p>
                      <a:pPr algn="l" rtl="0" eaLnBrk="0">
                        <a:lnSpc>
                          <a:spcPct val="105000"/>
                        </a:lnSpc>
                      </a:pPr>
                      <a:endParaRPr lang="en-US" altLang="en-US" sz="1000" dirty="0"/>
                    </a:p>
                    <a:p>
                      <a:pPr algn="l" rtl="0" eaLnBrk="0">
                        <a:lnSpc>
                          <a:spcPct val="106000"/>
                        </a:lnSpc>
                      </a:pPr>
                      <a:endParaRPr lang="en-US" altLang="en-US" sz="1000" dirty="0"/>
                    </a:p>
                    <a:p>
                      <a:pPr algn="l" rtl="0" eaLnBrk="0">
                        <a:lnSpc>
                          <a:spcPct val="103000"/>
                        </a:lnSpc>
                      </a:pPr>
                      <a:endParaRPr lang="en-US" altLang="en-US" sz="300" dirty="0"/>
                    </a:p>
                    <a:p>
                      <a:pPr marL="350520" indent="8255" algn="l" rtl="0" eaLnBrk="0">
                        <a:lnSpc>
                          <a:spcPct val="137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消费水平：西北</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城市地区的消费水平相对较高，但是也存在较大的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富裕</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异质。因此，开一家淄博烧烤店的市场前景需要考虑到消费者的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消费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能力和消费偏好。如果淄博烧烤的价格较高，但是消费者对其口</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味和特色的需求很高，那么也可以吸引一定比例的消费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者。</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737" name="table 737"/>
          <p:cNvGraphicFramePr>
            <a:graphicFrameLocks noGrp="1"/>
          </p:cNvGraphicFramePr>
          <p:nvPr/>
        </p:nvGraphicFramePr>
        <p:xfrm>
          <a:off x="6185661" y="1260094"/>
          <a:ext cx="5338444" cy="4939665"/>
        </p:xfrm>
        <a:graphic>
          <a:graphicData uri="http://schemas.openxmlformats.org/drawingml/2006/table">
            <a:tbl>
              <a:tblPr/>
              <a:tblGrid>
                <a:gridCol w="5338444"/>
              </a:tblGrid>
              <a:tr h="4926965">
                <a:tc>
                  <a:txBody>
                    <a:bodyPr/>
                    <a:lstStyle/>
                    <a:p>
                      <a:pPr algn="l" rtl="0" eaLnBrk="0">
                        <a:lnSpc>
                          <a:spcPct val="134000"/>
                        </a:lnSpc>
                      </a:pPr>
                      <a:endParaRPr lang="en-US" altLang="en-US" sz="1000" dirty="0"/>
                    </a:p>
                    <a:p>
                      <a:pPr algn="l" rtl="0" eaLnBrk="0">
                        <a:lnSpc>
                          <a:spcPct val="135000"/>
                        </a:lnSpc>
                      </a:pPr>
                      <a:endParaRPr lang="en-US" altLang="en-US" sz="1000" dirty="0"/>
                    </a:p>
                    <a:p>
                      <a:pPr marL="216535" indent="635" algn="l" rtl="0" eaLnBrk="0">
                        <a:lnSpc>
                          <a:spcPct val="103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开一家</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淄博烧烤店需要考虑多个因素，包括成本、地域饮食习惯、消费水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平等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。在西北城市开一家淄博烧烤店的市场前景需要结合以上因素进行分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析</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15900" indent="2540" algn="l" rtl="0" eaLnBrk="0">
                        <a:lnSpc>
                          <a:spcPct val="101000"/>
                        </a:lnSpc>
                        <a:spcBef>
                          <a:spcPts val="136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首先，需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要考虑开店的成本，包括租赁店铺、装修、购置设备、原材料采</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购等方面的费用。由于淄博烧烤店的特色在于使用传统的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木炭烤制方法，</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因此</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店铺需要配备相应的烤炉设备，这会增加开店的成本。此外，淄博烧</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烤店</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的装修风格也需要贴近当地的餐饮环境，也需要一定的资金投入。因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此，在西北城市开设一家淄博烧烤店需要投入较高的初</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始成本。</a:t>
                      </a:r>
                      <a:endParaRPr lang="en-US" altLang="en-US" sz="1200" dirty="0"/>
                    </a:p>
                    <a:p>
                      <a:pPr marL="216535" indent="0" algn="l" rtl="0" eaLnBrk="0">
                        <a:lnSpc>
                          <a:spcPct val="102000"/>
                        </a:lnSpc>
                        <a:spcBef>
                          <a:spcPts val="135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其次</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，需要考虑地域饮食习惯。西北城市和淄博的饮食习惯有所不同，因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此在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开设淄博烧烤店时需要对当地人的口味偏好进行了解和分析，对菜品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种类和口味进行适当的调整，以适应当地消费者的口味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需求。</a:t>
                      </a:r>
                      <a:endParaRPr lang="en-US" altLang="en-US" sz="1200" dirty="0"/>
                    </a:p>
                    <a:p>
                      <a:pPr marL="218440" indent="-1905" algn="l" rtl="0" eaLnBrk="0">
                        <a:lnSpc>
                          <a:spcPct val="102000"/>
                        </a:lnSpc>
                        <a:spcBef>
                          <a:spcPts val="133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最后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，需要考虑消费水平。淄博烧烤店的消费水平相对较高，因此在开设</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时需要考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虑当地消费者的消费能力和消费习惯。如果当地消费者的消费水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平相对较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低，那么淄博烧烤店的消费可能会让消费者望而却步，从而影响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市场前景</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9000"/>
                        </a:lnSpc>
                      </a:pPr>
                      <a:endParaRPr lang="en-US" altLang="en-US" sz="1000" dirty="0"/>
                    </a:p>
                    <a:p>
                      <a:pPr algn="l" rtl="0" eaLnBrk="0">
                        <a:lnSpc>
                          <a:spcPct val="9000"/>
                        </a:lnSpc>
                      </a:pPr>
                      <a:endParaRPr lang="en-US" altLang="en-US" sz="100" dirty="0"/>
                    </a:p>
                    <a:p>
                      <a:pPr marL="215900" indent="0" algn="l" rtl="0" eaLnBrk="0">
                        <a:lnSpc>
                          <a:spcPct val="102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总体</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来说，开设淄博烧烤店具有一定的市场前景。但在开店前需要对市场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进行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调研和分析，充分了解当地消费者的饮食习惯和口味需求，以及对高</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价位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食物的接受程度。同时，需要通过精细的经营管理和良好的菜品质量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来吸引消费者，以保障店铺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的长期运营和发展。</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738" name="textbox 738"/>
          <p:cNvSpPr/>
          <p:nvPr/>
        </p:nvSpPr>
        <p:spPr>
          <a:xfrm>
            <a:off x="4282972" y="280803"/>
            <a:ext cx="6722744" cy="504825"/>
          </a:xfrm>
          <a:prstGeom prst="rect">
            <a:avLst/>
          </a:prstGeom>
        </p:spPr>
        <p:txBody>
          <a:bodyPr vert="horz" wrap="square" lIns="0" tIns="0" rIns="0" bIns="0"/>
          <a:lstStyle/>
          <a:p>
            <a:pPr algn="l" rtl="0" eaLnBrk="0">
              <a:lnSpc>
                <a:spcPct val="79000"/>
              </a:lnSpc>
            </a:pPr>
            <a:endParaRPr lang="en-US" altLang="en-US" sz="100" dirty="0"/>
          </a:p>
          <a:p>
            <a:pPr marL="12700" indent="3175" algn="l" rtl="0" eaLnBrk="0">
              <a:lnSpc>
                <a:spcPct val="105000"/>
              </a:lnSpc>
            </a:pPr>
            <a:r>
              <a:rPr sz="1500" spc="100" dirty="0">
                <a:solidFill>
                  <a:srgbClr val="2264B4">
                    <a:alpha val="100000"/>
                  </a:srgbClr>
                </a:solidFill>
                <a:latin typeface="微软雅黑" panose="020B0503020204020204" charset="-122"/>
                <a:ea typeface="微软雅黑" panose="020B0503020204020204" charset="-122"/>
                <a:cs typeface="微软雅黑" panose="020B0503020204020204" charset="-122"/>
              </a:rPr>
              <a:t>请结合成本、地域饮食习惯、消费水平帮我分析在西北城市开一家淄博烧</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烤</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100" dirty="0">
                <a:solidFill>
                  <a:srgbClr val="2264B4">
                    <a:alpha val="100000"/>
                  </a:srgbClr>
                </a:solidFill>
                <a:latin typeface="微软雅黑" panose="020B0503020204020204" charset="-122"/>
                <a:ea typeface="微软雅黑" panose="020B0503020204020204" charset="-122"/>
                <a:cs typeface="微软雅黑" panose="020B0503020204020204" charset="-122"/>
              </a:rPr>
              <a:t>店的市场前</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景</a:t>
            </a:r>
            <a:endParaRPr lang="en-US" altLang="en-US" sz="1500" dirty="0"/>
          </a:p>
        </p:txBody>
      </p:sp>
      <p:sp>
        <p:nvSpPr>
          <p:cNvPr id="739" name="textbox 739"/>
          <p:cNvSpPr/>
          <p:nvPr/>
        </p:nvSpPr>
        <p:spPr>
          <a:xfrm>
            <a:off x="816698" y="303993"/>
            <a:ext cx="3324225"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工作提效案例介绍-</a:t>
            </a:r>
            <a:r>
              <a:rPr sz="2700" spc="7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pic>
        <p:nvPicPr>
          <p:cNvPr id="740" name="picture 740"/>
          <p:cNvPicPr>
            <a:picLocks noChangeAspect="1"/>
          </p:cNvPicPr>
          <p:nvPr/>
        </p:nvPicPr>
        <p:blipFill>
          <a:blip r:embed="rId1"/>
          <a:stretch>
            <a:fillRect/>
          </a:stretch>
        </p:blipFill>
        <p:spPr>
          <a:xfrm rot="21600000">
            <a:off x="11441938" y="0"/>
            <a:ext cx="750061" cy="754634"/>
          </a:xfrm>
          <a:prstGeom prst="rect">
            <a:avLst/>
          </a:prstGeom>
        </p:spPr>
      </p:pic>
      <p:sp>
        <p:nvSpPr>
          <p:cNvPr id="741" name="textbox 741"/>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742" name="textbox 742"/>
          <p:cNvSpPr/>
          <p:nvPr/>
        </p:nvSpPr>
        <p:spPr>
          <a:xfrm>
            <a:off x="934211" y="1077467"/>
            <a:ext cx="1224280" cy="401954"/>
          </a:xfrm>
          <a:prstGeom prst="rect">
            <a:avLst/>
          </a:prstGeom>
          <a:solidFill>
            <a:srgbClr val="FFFFFF"/>
          </a:solidFill>
        </p:spPr>
        <p:txBody>
          <a:bodyPr vert="horz" wrap="square" lIns="0" tIns="0" rIns="0" bIns="0"/>
          <a:lstStyle/>
          <a:p>
            <a:pPr algn="l" rtl="0" eaLnBrk="0">
              <a:lnSpc>
                <a:spcPct val="113000"/>
              </a:lnSpc>
            </a:pPr>
            <a:endParaRPr lang="en-US" altLang="en-US" sz="600" dirty="0"/>
          </a:p>
          <a:p>
            <a:pPr marL="126365" algn="l" rtl="0" eaLnBrk="0">
              <a:lnSpc>
                <a:spcPct val="86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Vicuna</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-1</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B</a:t>
            </a:r>
            <a:endParaRPr lang="en-US" altLang="en-US" sz="1400" dirty="0"/>
          </a:p>
        </p:txBody>
      </p:sp>
      <p:sp>
        <p:nvSpPr>
          <p:cNvPr id="743" name="textbox 743"/>
          <p:cNvSpPr/>
          <p:nvPr/>
        </p:nvSpPr>
        <p:spPr>
          <a:xfrm>
            <a:off x="6566916" y="1077467"/>
            <a:ext cx="1188719" cy="380365"/>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241300" algn="l" rtl="0" eaLnBrk="0">
              <a:lnSpc>
                <a:spcPct val="98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文心</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一言</a:t>
            </a:r>
            <a:endParaRPr lang="en-US" altLang="en-US" sz="1400" dirty="0"/>
          </a:p>
        </p:txBody>
      </p:sp>
      <p:sp>
        <p:nvSpPr>
          <p:cNvPr id="744" name="textbox 744"/>
          <p:cNvSpPr/>
          <p:nvPr/>
        </p:nvSpPr>
        <p:spPr>
          <a:xfrm>
            <a:off x="11824696" y="6593209"/>
            <a:ext cx="114300" cy="11811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6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54</a:t>
            </a:r>
            <a:endParaRPr lang="en-US" altLang="en-US" sz="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5" name="table 745"/>
          <p:cNvGraphicFramePr>
            <a:graphicFrameLocks noGrp="1"/>
          </p:cNvGraphicFramePr>
          <p:nvPr/>
        </p:nvGraphicFramePr>
        <p:xfrm>
          <a:off x="533146" y="1255522"/>
          <a:ext cx="5363209" cy="5142229"/>
        </p:xfrm>
        <a:graphic>
          <a:graphicData uri="http://schemas.openxmlformats.org/drawingml/2006/table">
            <a:tbl>
              <a:tblPr/>
              <a:tblGrid>
                <a:gridCol w="5363209"/>
              </a:tblGrid>
              <a:tr h="5129529">
                <a:tc>
                  <a:txBody>
                    <a:bodyPr/>
                    <a:lstStyle/>
                    <a:p>
                      <a:pPr algn="l" rtl="0" eaLnBrk="0">
                        <a:lnSpc>
                          <a:spcPct val="133000"/>
                        </a:lnSpc>
                      </a:pPr>
                      <a:endParaRPr lang="en-US" altLang="en-US" sz="1000" dirty="0"/>
                    </a:p>
                    <a:p>
                      <a:pPr marL="218440" indent="-635" algn="l" rtl="0" eaLnBrk="0">
                        <a:lnSpc>
                          <a:spcPct val="108000"/>
                        </a:lnSpc>
                        <a:spcBef>
                          <a:spcPts val="5"/>
                        </a:spcBef>
                      </a:pP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在西北城市开设一家淄博烧烤店，需要考虑多个因素，</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包括成本、地</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域</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饮食习惯和消</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费水平。以下是一些可能的市场前景分析</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000" dirty="0"/>
                    </a:p>
                    <a:p>
                      <a:pPr marL="217805" indent="91440" algn="l" rtl="0" eaLnBrk="0">
                        <a:lnSpc>
                          <a:spcPct val="107000"/>
                        </a:lnSpc>
                        <a:spcBef>
                          <a:spcPts val="1185"/>
                        </a:spcBef>
                      </a:pP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成本：首先，您需要评估开设烧烤店的初始投资和运营成本。这可能</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包</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括租金、</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装修、设备、原材料、员工工资等。西北城市的生活成本相对较高，</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因</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此您需要确保</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您的价格具有竞争力，以吸引</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顾</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客。</a:t>
                      </a:r>
                      <a:endParaRPr lang="en-US" altLang="en-US" sz="1000" dirty="0"/>
                    </a:p>
                    <a:p>
                      <a:pPr marL="217170" indent="86360" algn="l" rtl="0" eaLnBrk="0">
                        <a:lnSpc>
                          <a:spcPct val="104000"/>
                        </a:lnSpc>
                        <a:spcBef>
                          <a:spcPts val="50"/>
                        </a:spcBef>
                      </a:pP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地域饮食习惯：</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西北城市是一个多民族地区，</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拥有丰</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富的美食文化。然而，由于</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地理位置和气候条件的差异，当地人对于烧烤的接受程度可能会有所不</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同</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。在西北城</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市开设烧烤店之前，</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建议您对当地的饮食习惯进行调查，了解当地人</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对</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烧烤的喜好程</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度以及他们可能更喜欢哪种类型的</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烧</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烤。</a:t>
                      </a:r>
                      <a:endParaRPr lang="en-US" altLang="en-US" sz="1000" dirty="0"/>
                    </a:p>
                    <a:p>
                      <a:pPr marL="216535" indent="88265" algn="l" rtl="0" eaLnBrk="0">
                        <a:lnSpc>
                          <a:spcPct val="104000"/>
                        </a:lnSpc>
                        <a:spcBef>
                          <a:spcPts val="35"/>
                        </a:spcBef>
                      </a:pP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消费水平：西北城市的经济发展水平相对较高，但人均收入水平与其他发</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达</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城市</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相比仍有差距。因此，您需要评估当地消费者的购买力和消费水平，</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以</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确定您的烧烤</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店是否能够吸引足够的</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客</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户。</a:t>
                      </a:r>
                      <a:endParaRPr lang="en-US" altLang="en-US" sz="1000" dirty="0"/>
                    </a:p>
                    <a:p>
                      <a:pPr marL="218440" algn="l" rtl="0" eaLnBrk="0">
                        <a:lnSpc>
                          <a:spcPct val="94000"/>
                        </a:lnSpc>
                        <a:spcBef>
                          <a:spcPts val="1295"/>
                        </a:spcBef>
                      </a:pP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综合以上因素，</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以下是</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一些可能的市场前景分析：</a:t>
                      </a:r>
                      <a:endParaRPr lang="en-US" altLang="en-US" sz="1000" dirty="0"/>
                    </a:p>
                    <a:p>
                      <a:pPr marL="217805" algn="l" rtl="0" eaLnBrk="0">
                        <a:lnSpc>
                          <a:spcPts val="1260"/>
                        </a:lnSpc>
                      </a:pPr>
                      <a:r>
                        <a:rPr sz="9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优势：</a:t>
                      </a:r>
                      <a:endParaRPr lang="en-US" altLang="en-US" sz="900" dirty="0"/>
                    </a:p>
                    <a:p>
                      <a:pPr marL="224790" indent="76200" algn="l" rtl="0" eaLnBrk="0">
                        <a:lnSpc>
                          <a:spcPct val="108000"/>
                        </a:lnSpc>
                        <a:spcBef>
                          <a:spcPts val="25"/>
                        </a:spcBef>
                      </a:pP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西北城市拥有丰富的旅游资源，吸引了大量游客。开设一家淄博烧烤店可以在</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旅</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游</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旺季期间吸引更多的游客，提高销售额</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000" dirty="0"/>
                    </a:p>
                    <a:p>
                      <a:pPr marL="227330" indent="73025" algn="l" rtl="0" eaLnBrk="0">
                        <a:lnSpc>
                          <a:spcPct val="103000"/>
                        </a:lnSpc>
                        <a:spcBef>
                          <a:spcPts val="45"/>
                        </a:spcBef>
                      </a:pP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西北城市的经济发展水平相对较高，人们的消费水平逐年上升。因</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此，</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即使当地居</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民对于烧烤的接受程度有限，随着时间的推移，他们可能也会逐渐适应并喜欢上这</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种</a:t>
                      </a:r>
                      <a:endParaRPr lang="en-US" altLang="en-US" sz="1000" dirty="0"/>
                    </a:p>
                    <a:p>
                      <a:pPr marL="218440" algn="l" rtl="0" eaLnBrk="0">
                        <a:lnSpc>
                          <a:spcPts val="1125"/>
                        </a:lnSpc>
                        <a:spcBef>
                          <a:spcPts val="35"/>
                        </a:spcBef>
                      </a:pPr>
                      <a:r>
                        <a:rPr sz="9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美食。</a:t>
                      </a:r>
                      <a:endParaRPr lang="en-US" altLang="en-US" sz="900" dirty="0"/>
                    </a:p>
                    <a:p>
                      <a:pPr marL="217805" algn="l" rtl="0" eaLnBrk="0">
                        <a:lnSpc>
                          <a:spcPts val="1260"/>
                        </a:lnSpc>
                      </a:pPr>
                      <a:r>
                        <a:rPr sz="9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劣势：</a:t>
                      </a:r>
                      <a:endParaRPr lang="en-US" altLang="en-US" sz="900" dirty="0"/>
                    </a:p>
                    <a:p>
                      <a:pPr marL="223520" indent="76835" algn="l" rtl="0" eaLnBrk="0">
                        <a:lnSpc>
                          <a:spcPct val="103000"/>
                        </a:lnSpc>
                        <a:spcBef>
                          <a:spcPts val="145"/>
                        </a:spcBef>
                      </a:pP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西北城市的物价相对较高，导致餐饮行业的竞争也较为激烈。因此，您需要确</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保</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您</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的烧烤店具有竞争力的价格和优质的产品和服务</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以吸引顾客。</a:t>
                      </a:r>
                      <a:endParaRPr lang="en-US" altLang="en-US" sz="1000" dirty="0"/>
                    </a:p>
                    <a:p>
                      <a:pPr marL="217170" indent="83820" algn="l" rtl="0" eaLnBrk="0">
                        <a:lnSpc>
                          <a:spcPct val="103000"/>
                        </a:lnSpc>
                        <a:spcBef>
                          <a:spcPts val="50"/>
                        </a:spcBef>
                      </a:pP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在西北城市开设烧烤店需要考虑到当地的气候条件。在炎热的夏季，户外烧烤</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可</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能</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会受到天气的影响，</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从</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而影响客流量。</a:t>
                      </a:r>
                      <a:endParaRPr lang="en-US" altLang="en-US" sz="1000" dirty="0"/>
                    </a:p>
                    <a:p>
                      <a:pPr algn="l" rtl="0" eaLnBrk="0">
                        <a:lnSpc>
                          <a:spcPct val="110000"/>
                        </a:lnSpc>
                      </a:pPr>
                      <a:endParaRPr lang="en-US" altLang="en-US" sz="900" dirty="0"/>
                    </a:p>
                    <a:p>
                      <a:pPr marL="217805" indent="635" algn="l" rtl="0" eaLnBrk="0">
                        <a:lnSpc>
                          <a:spcPct val="107000"/>
                        </a:lnSpc>
                        <a:spcBef>
                          <a:spcPts val="5"/>
                        </a:spcBef>
                      </a:pPr>
                      <a:r>
                        <a:rPr sz="10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综上所述，在西北城市开设一家淄博烧烤店的市场前景取决于多种因素</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如果您能够</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制定出有效的市场策略，</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解决潜在的问题，那么您的烧烤店有可能在</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西</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北城市市场上</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取得成</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功。</a:t>
                      </a: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746" name="table 746"/>
          <p:cNvGraphicFramePr>
            <a:graphicFrameLocks noGrp="1"/>
          </p:cNvGraphicFramePr>
          <p:nvPr/>
        </p:nvGraphicFramePr>
        <p:xfrm>
          <a:off x="6185661" y="1260094"/>
          <a:ext cx="5338444" cy="5135879"/>
        </p:xfrm>
        <a:graphic>
          <a:graphicData uri="http://schemas.openxmlformats.org/drawingml/2006/table">
            <a:tbl>
              <a:tblPr/>
              <a:tblGrid>
                <a:gridCol w="5338444"/>
              </a:tblGrid>
              <a:tr h="5123179">
                <a:tc>
                  <a:txBody>
                    <a:bodyPr/>
                    <a:lstStyle/>
                    <a:p>
                      <a:pPr algn="l" rtl="0" eaLnBrk="0">
                        <a:lnSpc>
                          <a:spcPct val="137000"/>
                        </a:lnSpc>
                      </a:pPr>
                      <a:endParaRPr lang="en-US" altLang="en-US" sz="1000" dirty="0"/>
                    </a:p>
                    <a:p>
                      <a:pPr algn="l" rtl="0" eaLnBrk="0">
                        <a:lnSpc>
                          <a:spcPct val="8000"/>
                        </a:lnSpc>
                      </a:pPr>
                      <a:endParaRPr lang="en-US" altLang="en-US" sz="100" dirty="0"/>
                    </a:p>
                    <a:p>
                      <a:pPr marL="155575" algn="l" rtl="0" eaLnBrk="0">
                        <a:lnSpc>
                          <a:spcPct val="97000"/>
                        </a:lnSpc>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在西北城市开一家淄博烧烤店，需要考虑以下</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个方面：</a:t>
                      </a:r>
                      <a:endParaRPr lang="en-US" altLang="en-US" sz="1200" dirty="0"/>
                    </a:p>
                    <a:p>
                      <a:pPr marL="154305" indent="104775" algn="l" rtl="0" eaLnBrk="0">
                        <a:lnSpc>
                          <a:spcPct val="103000"/>
                        </a:lnSpc>
                        <a:spcBef>
                          <a:spcPts val="1320"/>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成本：开设一家淄博烧烤店需要考虑房租、装修、设备、原材料等</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西</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北城市的房租和物价相对于淄博可能会更高，因此需要对成本进行综合评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估。</a:t>
                      </a:r>
                      <a:endParaRPr lang="en-US" altLang="en-US" sz="1200" dirty="0"/>
                    </a:p>
                    <a:p>
                      <a:pPr marL="155575" indent="96520" algn="l" rtl="0" eaLnBrk="0">
                        <a:lnSpc>
                          <a:spcPct val="103000"/>
                        </a:lnSpc>
                        <a:spcBef>
                          <a:spcPts val="131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地域饮食习惯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：西北城市是一个多民族聚居的地区，有着丰富的饮食文</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当地人的饮食习惯可能与淄博烧烤有所不同，需要针对当地口味进行适</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当的调整。</a:t>
                      </a:r>
                      <a:endParaRPr lang="en-US" altLang="en-US" sz="1200" dirty="0"/>
                    </a:p>
                    <a:p>
                      <a:pPr marL="154305" indent="99695" algn="l" rtl="0" eaLnBrk="0">
                        <a:lnSpc>
                          <a:spcPct val="104000"/>
                        </a:lnSpc>
                        <a:spcBef>
                          <a:spcPts val="132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消费水平：西北</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城市的消费水平相对于淄博可能会更高。需要考虑到当</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地居民的消费能力，并根据当地市场情况制定合理的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定价策略。</a:t>
                      </a:r>
                      <a:endParaRPr lang="en-US" altLang="en-US" sz="1200" dirty="0"/>
                    </a:p>
                    <a:p>
                      <a:pPr algn="l" rtl="0" eaLnBrk="0">
                        <a:lnSpc>
                          <a:spcPct val="102000"/>
                        </a:lnSpc>
                      </a:pPr>
                      <a:endParaRPr lang="en-US" altLang="en-US" sz="1100" dirty="0"/>
                    </a:p>
                    <a:p>
                      <a:pPr algn="l" rtl="0" eaLnBrk="0">
                        <a:lnSpc>
                          <a:spcPct val="8000"/>
                        </a:lnSpc>
                      </a:pPr>
                      <a:endParaRPr lang="en-US" altLang="en-US" sz="100" dirty="0"/>
                    </a:p>
                    <a:p>
                      <a:pPr marL="161925" indent="-5715" algn="l" rtl="0" eaLnBrk="0">
                        <a:lnSpc>
                          <a:spcPct val="102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综合以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上几个方面，在西北城市开一家淄博烧烤店需要对当地市场进行深入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的调研和分析，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充分了解当地的文化、饮食和消费习惯，制定合适的经营策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略，才能在西北城市市场取得成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功。</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747" name="textbox 747"/>
          <p:cNvSpPr/>
          <p:nvPr/>
        </p:nvSpPr>
        <p:spPr>
          <a:xfrm>
            <a:off x="4282972" y="280803"/>
            <a:ext cx="6722744" cy="504825"/>
          </a:xfrm>
          <a:prstGeom prst="rect">
            <a:avLst/>
          </a:prstGeom>
        </p:spPr>
        <p:txBody>
          <a:bodyPr vert="horz" wrap="square" lIns="0" tIns="0" rIns="0" bIns="0"/>
          <a:lstStyle/>
          <a:p>
            <a:pPr algn="l" rtl="0" eaLnBrk="0">
              <a:lnSpc>
                <a:spcPct val="79000"/>
              </a:lnSpc>
            </a:pPr>
            <a:endParaRPr lang="en-US" altLang="en-US" sz="100" dirty="0"/>
          </a:p>
          <a:p>
            <a:pPr marL="12700" indent="3175" algn="l" rtl="0" eaLnBrk="0">
              <a:lnSpc>
                <a:spcPct val="105000"/>
              </a:lnSpc>
            </a:pPr>
            <a:r>
              <a:rPr sz="1500" spc="100" dirty="0">
                <a:solidFill>
                  <a:srgbClr val="2264B4">
                    <a:alpha val="100000"/>
                  </a:srgbClr>
                </a:solidFill>
                <a:latin typeface="微软雅黑" panose="020B0503020204020204" charset="-122"/>
                <a:ea typeface="微软雅黑" panose="020B0503020204020204" charset="-122"/>
                <a:cs typeface="微软雅黑" panose="020B0503020204020204" charset="-122"/>
              </a:rPr>
              <a:t>请结合成本、地域饮食习惯、消费水平帮我分析在西北城市开一家淄博烧</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烤</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100" dirty="0">
                <a:solidFill>
                  <a:srgbClr val="2264B4">
                    <a:alpha val="100000"/>
                  </a:srgbClr>
                </a:solidFill>
                <a:latin typeface="微软雅黑" panose="020B0503020204020204" charset="-122"/>
                <a:ea typeface="微软雅黑" panose="020B0503020204020204" charset="-122"/>
                <a:cs typeface="微软雅黑" panose="020B0503020204020204" charset="-122"/>
              </a:rPr>
              <a:t>店的市场前</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景</a:t>
            </a:r>
            <a:endParaRPr lang="en-US" altLang="en-US" sz="1500" dirty="0"/>
          </a:p>
        </p:txBody>
      </p:sp>
      <p:sp>
        <p:nvSpPr>
          <p:cNvPr id="748" name="textbox 748"/>
          <p:cNvSpPr/>
          <p:nvPr/>
        </p:nvSpPr>
        <p:spPr>
          <a:xfrm>
            <a:off x="816698" y="303993"/>
            <a:ext cx="3324225"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工作提效案例介绍-</a:t>
            </a:r>
            <a:r>
              <a:rPr sz="2700" spc="7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pic>
        <p:nvPicPr>
          <p:cNvPr id="749" name="picture 749"/>
          <p:cNvPicPr>
            <a:picLocks noChangeAspect="1"/>
          </p:cNvPicPr>
          <p:nvPr/>
        </p:nvPicPr>
        <p:blipFill>
          <a:blip r:embed="rId1"/>
          <a:stretch>
            <a:fillRect/>
          </a:stretch>
        </p:blipFill>
        <p:spPr>
          <a:xfrm rot="21600000">
            <a:off x="11441938" y="0"/>
            <a:ext cx="750061" cy="754634"/>
          </a:xfrm>
          <a:prstGeom prst="rect">
            <a:avLst/>
          </a:prstGeom>
        </p:spPr>
      </p:pic>
      <p:sp>
        <p:nvSpPr>
          <p:cNvPr id="750" name="textbox 750"/>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751" name="textbox 751"/>
          <p:cNvSpPr/>
          <p:nvPr/>
        </p:nvSpPr>
        <p:spPr>
          <a:xfrm>
            <a:off x="829055" y="1040891"/>
            <a:ext cx="1224280" cy="379729"/>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436880"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星火</a:t>
            </a:r>
            <a:endParaRPr lang="en-US" altLang="en-US" sz="1400" dirty="0"/>
          </a:p>
        </p:txBody>
      </p:sp>
      <p:sp>
        <p:nvSpPr>
          <p:cNvPr id="752" name="textbox 752"/>
          <p:cNvSpPr/>
          <p:nvPr/>
        </p:nvSpPr>
        <p:spPr>
          <a:xfrm>
            <a:off x="6545580" y="1082040"/>
            <a:ext cx="1188719" cy="379729"/>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239395"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通</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义千问</a:t>
            </a:r>
            <a:endParaRPr lang="en-US" altLang="en-US" sz="1400" dirty="0"/>
          </a:p>
        </p:txBody>
      </p:sp>
      <p:sp>
        <p:nvSpPr>
          <p:cNvPr id="753" name="textbox 753"/>
          <p:cNvSpPr/>
          <p:nvPr/>
        </p:nvSpPr>
        <p:spPr>
          <a:xfrm>
            <a:off x="11824696" y="6593209"/>
            <a:ext cx="114300" cy="11811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6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55</a:t>
            </a:r>
            <a:endParaRPr lang="en-US" altLang="en-US" sz="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4" name="table 754"/>
          <p:cNvGraphicFramePr>
            <a:graphicFrameLocks noGrp="1"/>
          </p:cNvGraphicFramePr>
          <p:nvPr/>
        </p:nvGraphicFramePr>
        <p:xfrm>
          <a:off x="581913" y="1314958"/>
          <a:ext cx="5363209" cy="4759325"/>
        </p:xfrm>
        <a:graphic>
          <a:graphicData uri="http://schemas.openxmlformats.org/drawingml/2006/table">
            <a:tbl>
              <a:tblPr/>
              <a:tblGrid>
                <a:gridCol w="5363209"/>
              </a:tblGrid>
              <a:tr h="4746625">
                <a:tc>
                  <a:txBody>
                    <a:bodyPr/>
                    <a:lstStyle/>
                    <a:p>
                      <a:pPr algn="l" rtl="0" eaLnBrk="0">
                        <a:lnSpc>
                          <a:spcPct val="104000"/>
                        </a:lnSpc>
                      </a:pPr>
                      <a:endParaRPr lang="en-US" altLang="en-US" sz="1000" dirty="0"/>
                    </a:p>
                    <a:p>
                      <a:pPr algn="l" rtl="0" eaLnBrk="0">
                        <a:lnSpc>
                          <a:spcPct val="105000"/>
                        </a:lnSpc>
                      </a:pPr>
                      <a:endParaRPr lang="en-US" altLang="en-US" sz="1000" dirty="0"/>
                    </a:p>
                    <a:p>
                      <a:pPr algn="l" rtl="0" eaLnBrk="0">
                        <a:lnSpc>
                          <a:spcPct val="105000"/>
                        </a:lnSpc>
                      </a:pPr>
                      <a:endParaRPr lang="en-US" altLang="en-US" sz="1000" dirty="0"/>
                    </a:p>
                    <a:p>
                      <a:pPr marL="99695" indent="2540" algn="l" rtl="0" eaLnBrk="0">
                        <a:lnSpc>
                          <a:spcPct val="103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西北城市</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是一个地域广阔、人口众多、消费水平较高的地区,淄博烧烤以其特</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色</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口味和美味食品深受当地居民和游客的喜爱。以下是对在西北城市开一家淄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博烧</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烤店市场前景的分析:</a:t>
                      </a:r>
                      <a:endParaRPr lang="en-US" altLang="en-US" sz="1200" dirty="0"/>
                    </a:p>
                    <a:p>
                      <a:pPr marL="100330" indent="13970" algn="l" rtl="0" eaLnBrk="0">
                        <a:lnSpc>
                          <a:spcPct val="102000"/>
                        </a:lnSpc>
                        <a:spcBef>
                          <a:spcPts val="135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竞争压力:在西北城市地区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,淄博烧烤的竞争压力相对较小,因为该地区已经有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许多</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类似的烧烤店。但是,随着生活水平的提高和旅游活动的增加,淄博烧烤的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竞争力可能会增加,需要不断创新和改进产品,以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满足消费者的需求。</a:t>
                      </a:r>
                      <a:endParaRPr lang="en-US" altLang="en-US" sz="1200" dirty="0"/>
                    </a:p>
                    <a:p>
                      <a:pPr marL="100330" indent="6985" algn="l" rtl="0" eaLnBrk="0">
                        <a:lnSpc>
                          <a:spcPct val="103000"/>
                        </a:lnSpc>
                        <a:spcBef>
                          <a:spcPts val="131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地域饮食习惯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:西北城市地区以其独特的饮食习惯和口味而闻名,例如,他们喜</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欢食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用羊肉和烤肉。因此,淄博烧烤店需要适应当地的饮食文化,提供符合当地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口味和习惯的食品,以吸</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引更多的顾客。</a:t>
                      </a:r>
                      <a:endParaRPr lang="en-US" altLang="en-US" sz="1200" dirty="0"/>
                    </a:p>
                    <a:p>
                      <a:pPr marL="111125" indent="-1905" algn="l" rtl="0" eaLnBrk="0">
                        <a:lnSpc>
                          <a:spcPct val="99000"/>
                        </a:lnSpc>
                        <a:spcBef>
                          <a:spcPts val="1470"/>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消费水平:西北城市地区的消费水平相对较高,特别是在旅游和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商务活动中。</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因此,淄博烧烤店需要提供高品质的食品和合理的价格,以吸引和保</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持顾客。</a:t>
                      </a:r>
                      <a:endParaRPr lang="en-US" altLang="en-US" sz="1200" dirty="0"/>
                    </a:p>
                    <a:p>
                      <a:pPr marL="100965" indent="-1270" algn="l" rtl="0" eaLnBrk="0">
                        <a:lnSpc>
                          <a:spcPct val="102000"/>
                        </a:lnSpc>
                        <a:spcBef>
                          <a:spcPts val="135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市场前景:根据市场调查和数据分析,西北城市地区的烧烤消费市场规模庞大,</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且随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着人们生活水平的提高,市场对美食的需求也在不断增加。因此,在西北城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市开设淄博烧烤店有很大的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市场前景。</a:t>
                      </a:r>
                      <a:endParaRPr lang="en-US" altLang="en-US" sz="1200" dirty="0"/>
                    </a:p>
                    <a:p>
                      <a:pPr algn="l" rtl="0" eaLnBrk="0">
                        <a:lnSpc>
                          <a:spcPct val="102000"/>
                        </a:lnSpc>
                      </a:pPr>
                      <a:endParaRPr lang="en-US" altLang="en-US" sz="1100" dirty="0"/>
                    </a:p>
                    <a:p>
                      <a:pPr algn="l" rtl="0" eaLnBrk="0">
                        <a:lnSpc>
                          <a:spcPct val="7000"/>
                        </a:lnSpc>
                      </a:pPr>
                      <a:endParaRPr lang="en-US" altLang="en-US" sz="100" dirty="0"/>
                    </a:p>
                    <a:p>
                      <a:pPr marL="100965" indent="635" algn="l" rtl="0" eaLnBrk="0">
                        <a:lnSpc>
                          <a:spcPct val="102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需要注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意的是,西北城市地区的特殊环境和文化背景需要淄博烧烤店提供特殊</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务和菜品,以确保店铺在当地的成功和可持续发展。同时,淄博烧烤店还需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要注重品牌形象的建设和维护,以提高品牌知名度和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信誉度。</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755" name="table 755"/>
          <p:cNvGraphicFramePr>
            <a:graphicFrameLocks noGrp="1"/>
          </p:cNvGraphicFramePr>
          <p:nvPr/>
        </p:nvGraphicFramePr>
        <p:xfrm>
          <a:off x="6234429" y="1319529"/>
          <a:ext cx="5340350" cy="4754879"/>
        </p:xfrm>
        <a:graphic>
          <a:graphicData uri="http://schemas.openxmlformats.org/drawingml/2006/table">
            <a:tbl>
              <a:tblPr/>
              <a:tblGrid>
                <a:gridCol w="5340350"/>
              </a:tblGrid>
              <a:tr h="4742179">
                <a:tc>
                  <a:txBody>
                    <a:bodyPr/>
                    <a:lstStyle/>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marL="143510" indent="0" algn="l" rtl="0" eaLnBrk="0">
                        <a:lnSpc>
                          <a:spcPct val="104000"/>
                        </a:lnSpc>
                        <a:spcBef>
                          <a:spcPts val="5"/>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在西北城市开一家淄博烧烤店的市场前景需要综合考虑成本、地</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饮食习惯、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消费水平等因素</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142875" indent="1905" algn="l" rtl="0" eaLnBrk="0">
                        <a:lnSpc>
                          <a:spcPct val="102000"/>
                        </a:lnSpc>
                        <a:spcBef>
                          <a:spcPts val="135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首先，西</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北城市是一个消费水平相对较高的地区，人均收入较高，消费能力</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较强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。因此，在西北城市开一家淄博烧烤店，需要考虑到当地的消费水平和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消费者对淄博烧烤的需求</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度。</a:t>
                      </a:r>
                      <a:endParaRPr lang="en-US" altLang="en-US" sz="1200" dirty="0"/>
                    </a:p>
                    <a:p>
                      <a:pPr marL="143510" indent="44450" algn="l" rtl="0" eaLnBrk="0">
                        <a:lnSpc>
                          <a:spcPct val="102000"/>
                        </a:lnSpc>
                        <a:spcBef>
                          <a:spcPts val="135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其次</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，西北城市的饮食习惯与淄博有所不同，当地消费者更倾向于清真食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品和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西北城市本土特色小吃。因此，在开设淄博烧烤店时，需要考虑到当地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消费者的饮食习惯和口味偏好，提供符合当地消费者需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求的产品和服务。</a:t>
                      </a:r>
                      <a:endParaRPr lang="en-US" altLang="en-US" sz="1200" dirty="0"/>
                    </a:p>
                    <a:p>
                      <a:pPr marL="142875" indent="635" algn="l" rtl="0" eaLnBrk="0">
                        <a:lnSpc>
                          <a:spcPct val="102000"/>
                        </a:lnSpc>
                        <a:spcBef>
                          <a:spcPts val="1360"/>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最后，开设淄博烧烤店需要考虑到成本问题，包括租金、人工、</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材等成本。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在西</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北城市开设淄博烧烤店，需要考虑到当地的租金水平和人工成本，同时</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还需要考虑到食材的采购</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运输成本。</a:t>
                      </a:r>
                      <a:endParaRPr lang="en-US" altLang="en-US" sz="1200" dirty="0"/>
                    </a:p>
                    <a:p>
                      <a:pPr algn="l" rtl="0" eaLnBrk="0">
                        <a:lnSpc>
                          <a:spcPct val="100000"/>
                        </a:lnSpc>
                      </a:pPr>
                      <a:endParaRPr lang="en-US" altLang="en-US" sz="1100" dirty="0"/>
                    </a:p>
                    <a:p>
                      <a:pPr algn="l" rtl="0" eaLnBrk="0">
                        <a:lnSpc>
                          <a:spcPct val="10000"/>
                        </a:lnSpc>
                      </a:pPr>
                      <a:endParaRPr lang="en-US" altLang="en-US" sz="100" dirty="0"/>
                    </a:p>
                    <a:p>
                      <a:pPr marL="142240" indent="1905" algn="l" rtl="0" eaLnBrk="0">
                        <a:lnSpc>
                          <a:spcPct val="102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综上所述，在西北城市开设一家淄博烧烤店的市场前景需要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综合考虑成本、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域饮食习惯、消费水平等因素。如果能够提供符合当地消费者需求的产品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服务，同时控制好成本，那么开设淄博烧烤店在西北城市还是具有一定的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市场前景的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756" name="textbox 756"/>
          <p:cNvSpPr/>
          <p:nvPr/>
        </p:nvSpPr>
        <p:spPr>
          <a:xfrm>
            <a:off x="4282972" y="280803"/>
            <a:ext cx="6722744" cy="504825"/>
          </a:xfrm>
          <a:prstGeom prst="rect">
            <a:avLst/>
          </a:prstGeom>
        </p:spPr>
        <p:txBody>
          <a:bodyPr vert="horz" wrap="square" lIns="0" tIns="0" rIns="0" bIns="0"/>
          <a:lstStyle/>
          <a:p>
            <a:pPr algn="l" rtl="0" eaLnBrk="0">
              <a:lnSpc>
                <a:spcPct val="79000"/>
              </a:lnSpc>
            </a:pPr>
            <a:endParaRPr lang="en-US" altLang="en-US" sz="100" dirty="0"/>
          </a:p>
          <a:p>
            <a:pPr marL="12700" indent="3175" algn="l" rtl="0" eaLnBrk="0">
              <a:lnSpc>
                <a:spcPct val="105000"/>
              </a:lnSpc>
            </a:pPr>
            <a:r>
              <a:rPr sz="1500" spc="100" dirty="0">
                <a:solidFill>
                  <a:srgbClr val="2264B4">
                    <a:alpha val="100000"/>
                  </a:srgbClr>
                </a:solidFill>
                <a:latin typeface="微软雅黑" panose="020B0503020204020204" charset="-122"/>
                <a:ea typeface="微软雅黑" panose="020B0503020204020204" charset="-122"/>
                <a:cs typeface="微软雅黑" panose="020B0503020204020204" charset="-122"/>
              </a:rPr>
              <a:t>请结合成本、地域饮食习惯、消费水平帮我分析在西北城市开一家淄博烧</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烤</a:t>
            </a:r>
            <a:r>
              <a:rPr sz="15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1500" spc="100" dirty="0">
                <a:solidFill>
                  <a:srgbClr val="2264B4">
                    <a:alpha val="100000"/>
                  </a:srgbClr>
                </a:solidFill>
                <a:latin typeface="微软雅黑" panose="020B0503020204020204" charset="-122"/>
                <a:ea typeface="微软雅黑" panose="020B0503020204020204" charset="-122"/>
                <a:cs typeface="微软雅黑" panose="020B0503020204020204" charset="-122"/>
              </a:rPr>
              <a:t>店的市场前</a:t>
            </a:r>
            <a:r>
              <a:rPr sz="1500" spc="70" dirty="0">
                <a:solidFill>
                  <a:srgbClr val="2264B4">
                    <a:alpha val="100000"/>
                  </a:srgbClr>
                </a:solidFill>
                <a:latin typeface="微软雅黑" panose="020B0503020204020204" charset="-122"/>
                <a:ea typeface="微软雅黑" panose="020B0503020204020204" charset="-122"/>
                <a:cs typeface="微软雅黑" panose="020B0503020204020204" charset="-122"/>
              </a:rPr>
              <a:t>景</a:t>
            </a:r>
            <a:endParaRPr lang="en-US" altLang="en-US" sz="1500" dirty="0"/>
          </a:p>
        </p:txBody>
      </p:sp>
      <p:sp>
        <p:nvSpPr>
          <p:cNvPr id="757" name="textbox 757"/>
          <p:cNvSpPr/>
          <p:nvPr/>
        </p:nvSpPr>
        <p:spPr>
          <a:xfrm>
            <a:off x="816698" y="303993"/>
            <a:ext cx="3324225" cy="435609"/>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100000"/>
              </a:lnSpc>
            </a:pP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工作提效案例介绍-</a:t>
            </a:r>
            <a:r>
              <a:rPr sz="2700" spc="7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pic>
        <p:nvPicPr>
          <p:cNvPr id="758" name="picture 758"/>
          <p:cNvPicPr>
            <a:picLocks noChangeAspect="1"/>
          </p:cNvPicPr>
          <p:nvPr/>
        </p:nvPicPr>
        <p:blipFill>
          <a:blip r:embed="rId1"/>
          <a:stretch>
            <a:fillRect/>
          </a:stretch>
        </p:blipFill>
        <p:spPr>
          <a:xfrm rot="21600000">
            <a:off x="11441938" y="0"/>
            <a:ext cx="750061" cy="754634"/>
          </a:xfrm>
          <a:prstGeom prst="rect">
            <a:avLst/>
          </a:prstGeom>
        </p:spPr>
      </p:pic>
      <p:sp>
        <p:nvSpPr>
          <p:cNvPr id="759" name="textbox 759"/>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760" name="textbox 760"/>
          <p:cNvSpPr/>
          <p:nvPr/>
        </p:nvSpPr>
        <p:spPr>
          <a:xfrm>
            <a:off x="877823" y="1110996"/>
            <a:ext cx="1224280" cy="401954"/>
          </a:xfrm>
          <a:prstGeom prst="rect">
            <a:avLst/>
          </a:prstGeom>
          <a:solidFill>
            <a:srgbClr val="FFFFFF"/>
          </a:solidFill>
        </p:spPr>
        <p:txBody>
          <a:bodyPr vert="horz" wrap="square" lIns="0" tIns="0" rIns="0" bIns="0"/>
          <a:lstStyle/>
          <a:p>
            <a:pPr algn="l" rtl="0" eaLnBrk="0">
              <a:lnSpc>
                <a:spcPct val="111000"/>
              </a:lnSpc>
            </a:pPr>
            <a:endParaRPr lang="en-US" altLang="en-US" sz="600" dirty="0"/>
          </a:p>
          <a:p>
            <a:pPr marL="224790" algn="l" rtl="0" eaLnBrk="0">
              <a:lnSpc>
                <a:spcPct val="87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Chat</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GLM</a:t>
            </a:r>
            <a:endParaRPr lang="en-US" altLang="en-US" sz="1400" dirty="0"/>
          </a:p>
        </p:txBody>
      </p:sp>
      <p:sp>
        <p:nvSpPr>
          <p:cNvPr id="761" name="textbox 761"/>
          <p:cNvSpPr/>
          <p:nvPr/>
        </p:nvSpPr>
        <p:spPr>
          <a:xfrm>
            <a:off x="6605016" y="1110996"/>
            <a:ext cx="1187450" cy="381000"/>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419100" algn="l" rtl="0" eaLnBrk="0">
              <a:lnSpc>
                <a:spcPct val="98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商量</a:t>
            </a:r>
            <a:endParaRPr lang="en-US" altLang="en-US" sz="1400" dirty="0"/>
          </a:p>
        </p:txBody>
      </p:sp>
      <p:sp>
        <p:nvSpPr>
          <p:cNvPr id="762" name="textbox 762"/>
          <p:cNvSpPr/>
          <p:nvPr/>
        </p:nvSpPr>
        <p:spPr>
          <a:xfrm>
            <a:off x="11824696" y="6593209"/>
            <a:ext cx="114300" cy="11811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6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56</a:t>
            </a:r>
            <a:endParaRPr lang="en-US" altLang="en-US" sz="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3" name="table 763"/>
          <p:cNvGraphicFramePr>
            <a:graphicFrameLocks noGrp="1"/>
          </p:cNvGraphicFramePr>
          <p:nvPr/>
        </p:nvGraphicFramePr>
        <p:xfrm>
          <a:off x="533146" y="1103376"/>
          <a:ext cx="5363209" cy="4911725"/>
        </p:xfrm>
        <a:graphic>
          <a:graphicData uri="http://schemas.openxmlformats.org/drawingml/2006/table">
            <a:tbl>
              <a:tblPr/>
              <a:tblGrid>
                <a:gridCol w="5363209"/>
              </a:tblGrid>
              <a:tr h="4899025">
                <a:tc>
                  <a:txBody>
                    <a:bodyPr/>
                    <a:lstStyle/>
                    <a:p>
                      <a:pPr algn="l" rtl="0" eaLnBrk="0">
                        <a:lnSpc>
                          <a:spcPct val="103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8000"/>
                        </a:lnSpc>
                      </a:pPr>
                      <a:endParaRPr lang="en-US" altLang="en-US" sz="100" dirty="0"/>
                    </a:p>
                    <a:p>
                      <a:pPr marL="137795" algn="l" rtl="0" eaLnBrk="0">
                        <a:lnSpc>
                          <a:spcPct val="97000"/>
                        </a:lnSpc>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在这里给大家种草一个男士香水宝藏，这就是</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爱</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马仕大地香水。</a:t>
                      </a:r>
                      <a:endParaRPr lang="en-US" altLang="en-US" sz="1200" dirty="0"/>
                    </a:p>
                    <a:p>
                      <a:pPr marL="137795" algn="l" rtl="0" eaLnBrk="0">
                        <a:lnSpc>
                          <a:spcPct val="104000"/>
                        </a:lnSpc>
                        <a:spcBef>
                          <a:spcPts val="1325"/>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你知道吗，香水不仅仅是一瓶瓶美丽的瓶子，它承载着你的故事</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你的记忆、</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你的情感。而爱马仕大地香水，就是我想分享给你们的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那个故事。</a:t>
                      </a:r>
                      <a:endParaRPr lang="en-US" altLang="en-US" sz="1200" dirty="0"/>
                    </a:p>
                    <a:p>
                      <a:pPr marL="137160" indent="635" algn="l" rtl="0" eaLnBrk="0">
                        <a:lnSpc>
                          <a:spcPct val="102000"/>
                        </a:lnSpc>
                        <a:spcBef>
                          <a:spcPts val="130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打开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瓶盖的瞬间，初识的新鲜木香就扑面而来，宛如走进了一片无人涉足的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森</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林，清新、独特。细细品味，你会发现柑橘的香气从木香中悄然出现，那</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阳光照耀在森林上的明媚。之后，再细品，更能寻找到那份浓浓的大地气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，如同置身于森林之中，耳边风声，脚下土香，让你仿佛真的是置身于大</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自然之中。</a:t>
                      </a:r>
                      <a:endParaRPr lang="en-US" altLang="en-US" sz="1200" dirty="0"/>
                    </a:p>
                    <a:p>
                      <a:pPr marL="137160" indent="-635" algn="l" rtl="0" eaLnBrk="0">
                        <a:lnSpc>
                          <a:spcPct val="102000"/>
                        </a:lnSpc>
                        <a:spcBef>
                          <a:spcPts val="135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知不觉，你就被这瓶香水里的故事深深吸引，彷佛与它有了一种微妙的心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灵链</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接。无论是出游，还是约会，抑或是工作，只要轻轻一喷，你就能立刻</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从繁忙的生活中抽离出来</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与自然共鸣。</a:t>
                      </a:r>
                      <a:endParaRPr lang="en-US" altLang="en-US" sz="1200" dirty="0"/>
                    </a:p>
                    <a:p>
                      <a:pPr marL="136525" indent="635" algn="l" rtl="0" eaLnBrk="0">
                        <a:lnSpc>
                          <a:spcPct val="103000"/>
                        </a:lnSpc>
                        <a:spcBef>
                          <a:spcPts val="131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所以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，如果你正在寻找一款能让你随时拥抱大自然的香水，那么爱马仕大地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水就是你的不二之选。让这瓶大地香水带你走进另一个世界，感受那种自</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然和自由</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9000"/>
                        </a:lnSpc>
                      </a:pPr>
                      <a:endParaRPr lang="en-US" altLang="en-US" sz="1000" dirty="0"/>
                    </a:p>
                    <a:p>
                      <a:pPr algn="l" rtl="0" eaLnBrk="0">
                        <a:lnSpc>
                          <a:spcPct val="9000"/>
                        </a:lnSpc>
                      </a:pPr>
                      <a:endParaRPr lang="en-US" altLang="en-US" sz="100" dirty="0"/>
                    </a:p>
                    <a:p>
                      <a:pPr marL="139065" indent="-635" algn="l" rtl="0" eaLnBrk="0">
                        <a:lnSpc>
                          <a:spcPct val="104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记住</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，香水不仅仅是一瓶瓶美丽的瓶子，它是你的故事，你的记忆，你的情</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感。那么，你准备好让爱马仕大地香水成为你故</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的一部分了吗？</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764" name="table 764"/>
          <p:cNvGraphicFramePr>
            <a:graphicFrameLocks noGrp="1"/>
          </p:cNvGraphicFramePr>
          <p:nvPr/>
        </p:nvGraphicFramePr>
        <p:xfrm>
          <a:off x="6185661" y="1255521"/>
          <a:ext cx="5338444" cy="4754879"/>
        </p:xfrm>
        <a:graphic>
          <a:graphicData uri="http://schemas.openxmlformats.org/drawingml/2006/table">
            <a:tbl>
              <a:tblPr/>
              <a:tblGrid>
                <a:gridCol w="5338444"/>
              </a:tblGrid>
              <a:tr h="4742179">
                <a:tc>
                  <a:txBody>
                    <a:bodyPr/>
                    <a:lstStyle/>
                    <a:p>
                      <a:pPr algn="l" rtl="0" eaLnBrk="0">
                        <a:lnSpc>
                          <a:spcPct val="115000"/>
                        </a:lnSpc>
                      </a:pPr>
                      <a:endParaRPr lang="en-US" altLang="en-US" sz="1000" dirty="0"/>
                    </a:p>
                    <a:p>
                      <a:pPr algn="l" rtl="0" eaLnBrk="0">
                        <a:lnSpc>
                          <a:spcPct val="115000"/>
                        </a:lnSpc>
                      </a:pPr>
                      <a:endParaRPr lang="en-US" altLang="en-US" sz="1000" dirty="0"/>
                    </a:p>
                    <a:p>
                      <a:pPr algn="l" rtl="0" eaLnBrk="0">
                        <a:lnSpc>
                          <a:spcPct val="7000"/>
                        </a:lnSpc>
                      </a:pPr>
                      <a:endParaRPr lang="en-US" altLang="en-US" sz="100" dirty="0"/>
                    </a:p>
                    <a:p>
                      <a:pPr marL="203835" algn="l" rtl="0" eaLnBrk="0">
                        <a:lnSpc>
                          <a:spcPct val="98000"/>
                        </a:lnSpc>
                      </a:pPr>
                      <a:r>
                        <a:rPr sz="1200" spc="10" dirty="0">
                          <a:solidFill>
                            <a:srgbClr val="000000">
                              <a:alpha val="100000"/>
                            </a:srgbClr>
                          </a:solidFill>
                          <a:latin typeface="Segoe UI Emoji" panose="020B0502040204020203"/>
                          <a:ea typeface="Segoe UI Emoji" panose="020B0502040204020203"/>
                          <a:cs typeface="Segoe UI Emoji" panose="020B0502040204020203"/>
                        </a:rPr>
                        <a:t>✨</a:t>
                      </a:r>
                      <a:r>
                        <a:rPr sz="1200" spc="10" dirty="0">
                          <a:solidFill>
                            <a:srgbClr val="000000">
                              <a:alpha val="100000"/>
                            </a:srgbClr>
                          </a:solidFill>
                          <a:latin typeface="Segoe UI Emoji" panose="020B0502040204020203"/>
                          <a:ea typeface="Segoe UI Emoji" panose="020B0502040204020203"/>
                          <a:cs typeface="Segoe UI Emoji" panose="020B0502040204020203"/>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大地香水的故事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Segoe UI Emoji" panose="020B0502040204020203"/>
                          <a:ea typeface="Segoe UI Emoji" panose="020B0502040204020203"/>
                          <a:cs typeface="Segoe UI Emoji" panose="020B0502040204020203"/>
                        </a:rPr>
                        <a:t>✨</a:t>
                      </a:r>
                      <a:endParaRPr lang="en-US" altLang="en-US" sz="1200" dirty="0"/>
                    </a:p>
                    <a:p>
                      <a:pPr marL="186690" algn="l" rtl="0" eaLnBrk="0">
                        <a:lnSpc>
                          <a:spcPct val="101000"/>
                        </a:lnSpc>
                        <a:spcBef>
                          <a:spcPts val="144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这款</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香水汲取了大自然的灵感，将大地的沉稳和神秘融入其中，每一次</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喷洒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都像是一次穿越时空的旅程。初调中，你会感受到来自苦橙叶的清</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新与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天鹅绒般柔滑的牡丹花瓣的馥郁。随后，东方之风渐次涌现，缭绕</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着烟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熏琥珀和雪松的气息，仿佛置身于一片神秘的森林之中。最后，香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草和</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橙花的混合让整个香水散发出温暖而持久的香气，为你增添了一份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无可抵挡的魅力</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03835" algn="l" rtl="0" eaLnBrk="0">
                        <a:lnSpc>
                          <a:spcPct val="98000"/>
                        </a:lnSpc>
                        <a:spcBef>
                          <a:spcPts val="1380"/>
                        </a:spcBef>
                      </a:pPr>
                      <a:r>
                        <a:rPr sz="1200" spc="10" dirty="0">
                          <a:solidFill>
                            <a:srgbClr val="000000">
                              <a:alpha val="100000"/>
                            </a:srgbClr>
                          </a:solidFill>
                          <a:latin typeface="Segoe UI Emoji" panose="020B0502040204020203"/>
                          <a:ea typeface="Segoe UI Emoji" panose="020B0502040204020203"/>
                          <a:cs typeface="Segoe UI Emoji" panose="020B0502040204020203"/>
                        </a:rPr>
                        <a:t>✨</a:t>
                      </a:r>
                      <a:r>
                        <a:rPr sz="1200" spc="10" dirty="0">
                          <a:solidFill>
                            <a:srgbClr val="000000">
                              <a:alpha val="100000"/>
                            </a:srgbClr>
                          </a:solidFill>
                          <a:latin typeface="Segoe UI Emoji" panose="020B0502040204020203"/>
                          <a:ea typeface="Segoe UI Emoji" panose="020B0502040204020203"/>
                          <a:cs typeface="Segoe UI Emoji" panose="020B0502040204020203"/>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香水的包装</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Segoe UI Emoji" panose="020B0502040204020203"/>
                          <a:ea typeface="Segoe UI Emoji" panose="020B0502040204020203"/>
                          <a:cs typeface="Segoe UI Emoji" panose="020B0502040204020203"/>
                        </a:rPr>
                        <a:t>✨</a:t>
                      </a:r>
                      <a:endParaRPr lang="en-US" altLang="en-US" sz="1200" dirty="0"/>
                    </a:p>
                    <a:p>
                      <a:pPr marL="186055" indent="-635" algn="l" rtl="0" eaLnBrk="0">
                        <a:lnSpc>
                          <a:spcPct val="102000"/>
                        </a:lnSpc>
                        <a:spcBef>
                          <a:spcPts val="140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爱</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马仕向来以其精美的包装而闻名，而这款大地香水绝对不例外！瓶身</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设计简洁大方，透露着高级感，玻璃材质的质感让你不禁</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想要拿起它，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感受</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它的质感与重量。沉稳的棕色与金属的结合，展现出一种高贵与典</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雅，就像是一颗蕴藏着大地之魂的宝石，令人瞬间着迷</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03835" algn="l" rtl="0" eaLnBrk="0">
                        <a:lnSpc>
                          <a:spcPct val="98000"/>
                        </a:lnSpc>
                        <a:spcBef>
                          <a:spcPts val="1390"/>
                        </a:spcBef>
                      </a:pPr>
                      <a:r>
                        <a:rPr sz="1200" spc="10" dirty="0">
                          <a:solidFill>
                            <a:srgbClr val="000000">
                              <a:alpha val="100000"/>
                            </a:srgbClr>
                          </a:solidFill>
                          <a:latin typeface="Segoe UI Emoji" panose="020B0502040204020203"/>
                          <a:ea typeface="Segoe UI Emoji" panose="020B0502040204020203"/>
                          <a:cs typeface="Segoe UI Emoji" panose="020B0502040204020203"/>
                        </a:rPr>
                        <a:t>✨</a:t>
                      </a:r>
                      <a:r>
                        <a:rPr sz="1200" spc="10" dirty="0">
                          <a:solidFill>
                            <a:srgbClr val="000000">
                              <a:alpha val="100000"/>
                            </a:srgbClr>
                          </a:solidFill>
                          <a:latin typeface="Segoe UI Emoji" panose="020B0502040204020203"/>
                          <a:ea typeface="Segoe UI Emoji" panose="020B0502040204020203"/>
                          <a:cs typeface="Segoe UI Emoji" panose="020B0502040204020203"/>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感受大地的奢华魅力</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Segoe UI Emoji" panose="020B0502040204020203"/>
                          <a:ea typeface="Segoe UI Emoji" panose="020B0502040204020203"/>
                          <a:cs typeface="Segoe UI Emoji" panose="020B0502040204020203"/>
                        </a:rPr>
                        <a:t>✨</a:t>
                      </a:r>
                      <a:endParaRPr lang="en-US" altLang="en-US" sz="1200" dirty="0"/>
                    </a:p>
                    <a:p>
                      <a:pPr algn="l" rtl="0" eaLnBrk="0">
                        <a:lnSpc>
                          <a:spcPct val="107000"/>
                        </a:lnSpc>
                      </a:pPr>
                      <a:endParaRPr lang="en-US" altLang="en-US" sz="1100" dirty="0"/>
                    </a:p>
                    <a:p>
                      <a:pPr marL="186055" indent="1270" algn="l" rtl="0" eaLnBrk="0">
                        <a:lnSpc>
                          <a:spcPct val="102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每一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次喷洒大地香水，你都会沉浸在一种奢华和独特的感受中。它不仅</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仅是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一款香水，更是一种表达自我的方式。无论你是走在繁忙都市的都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市女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性，还是享受着乡村生活的自由女孩，这款香水都能陪伴你，彰显</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你的个性和品味</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765" name="textbox 765"/>
          <p:cNvSpPr/>
          <p:nvPr/>
        </p:nvSpPr>
        <p:spPr>
          <a:xfrm>
            <a:off x="816698" y="303993"/>
            <a:ext cx="8562975" cy="436880"/>
          </a:xfrm>
          <a:prstGeom prst="rect">
            <a:avLst/>
          </a:prstGeom>
        </p:spPr>
        <p:txBody>
          <a:bodyPr vert="horz" wrap="square" lIns="0" tIns="0" rIns="0" bIns="0"/>
          <a:lstStyle/>
          <a:p>
            <a:pPr algn="l" rtl="0" eaLnBrk="0">
              <a:lnSpc>
                <a:spcPct val="71000"/>
              </a:lnSpc>
            </a:pPr>
            <a:endParaRPr lang="en-US" altLang="en-US" sz="100" dirty="0"/>
          </a:p>
          <a:p>
            <a:pPr marL="12700" algn="l" rtl="0" eaLnBrk="0">
              <a:lnSpc>
                <a:spcPct val="97000"/>
              </a:lnSpc>
            </a:pPr>
            <a:r>
              <a:rPr sz="4300" spc="40" baseline="-400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工作提效案例介绍---</a:t>
            </a:r>
            <a:r>
              <a:rPr sz="27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2400" spc="40" baseline="7000" dirty="0">
                <a:solidFill>
                  <a:srgbClr val="2264B4">
                    <a:alpha val="100000"/>
                  </a:srgbClr>
                </a:solidFill>
                <a:latin typeface="微软雅黑" panose="020B0503020204020204" charset="-122"/>
                <a:ea typeface="微软雅黑" panose="020B0503020204020204" charset="-122"/>
                <a:cs typeface="微软雅黑" panose="020B0503020204020204" charset="-122"/>
              </a:rPr>
              <a:t>请用小红书的文案风格写一则爱马仕大地香水的种草</a:t>
            </a:r>
            <a:r>
              <a:rPr sz="2400" spc="30" baseline="7000" dirty="0">
                <a:solidFill>
                  <a:srgbClr val="2264B4">
                    <a:alpha val="100000"/>
                  </a:srgbClr>
                </a:solidFill>
                <a:latin typeface="微软雅黑" panose="020B0503020204020204" charset="-122"/>
                <a:ea typeface="微软雅黑" panose="020B0503020204020204" charset="-122"/>
                <a:cs typeface="微软雅黑" panose="020B0503020204020204" charset="-122"/>
              </a:rPr>
              <a:t>文</a:t>
            </a:r>
            <a:r>
              <a:rPr sz="2400" spc="0" baseline="7000" dirty="0">
                <a:solidFill>
                  <a:srgbClr val="2264B4">
                    <a:alpha val="100000"/>
                  </a:srgbClr>
                </a:solidFill>
                <a:latin typeface="微软雅黑" panose="020B0503020204020204" charset="-122"/>
                <a:ea typeface="微软雅黑" panose="020B0503020204020204" charset="-122"/>
                <a:cs typeface="微软雅黑" panose="020B0503020204020204" charset="-122"/>
              </a:rPr>
              <a:t>案</a:t>
            </a:r>
            <a:endParaRPr lang="en-US" altLang="en-US" sz="1560" dirty="0"/>
          </a:p>
        </p:txBody>
      </p:sp>
      <p:pic>
        <p:nvPicPr>
          <p:cNvPr id="766" name="picture 766"/>
          <p:cNvPicPr>
            <a:picLocks noChangeAspect="1"/>
          </p:cNvPicPr>
          <p:nvPr/>
        </p:nvPicPr>
        <p:blipFill>
          <a:blip r:embed="rId1"/>
          <a:stretch>
            <a:fillRect/>
          </a:stretch>
        </p:blipFill>
        <p:spPr>
          <a:xfrm rot="21600000">
            <a:off x="11441938" y="0"/>
            <a:ext cx="750061" cy="754634"/>
          </a:xfrm>
          <a:prstGeom prst="rect">
            <a:avLst/>
          </a:prstGeom>
        </p:spPr>
      </p:pic>
      <p:sp>
        <p:nvSpPr>
          <p:cNvPr id="767" name="textbox 767"/>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768" name="textbox 768"/>
          <p:cNvSpPr/>
          <p:nvPr/>
        </p:nvSpPr>
        <p:spPr>
          <a:xfrm>
            <a:off x="6655307" y="1103376"/>
            <a:ext cx="1134110" cy="400684"/>
          </a:xfrm>
          <a:prstGeom prst="rect">
            <a:avLst/>
          </a:prstGeom>
          <a:solidFill>
            <a:srgbClr val="FFFFFF"/>
          </a:solidFill>
        </p:spPr>
        <p:txBody>
          <a:bodyPr vert="horz" wrap="square" lIns="0" tIns="0" rIns="0" bIns="0"/>
          <a:lstStyle/>
          <a:p>
            <a:pPr algn="l" rtl="0" eaLnBrk="0">
              <a:lnSpc>
                <a:spcPct val="100000"/>
              </a:lnSpc>
            </a:pPr>
            <a:endParaRPr lang="en-US" altLang="en-US" sz="700" dirty="0"/>
          </a:p>
          <a:p>
            <a:pPr marL="276860" algn="l" rtl="0" eaLnBrk="0">
              <a:lnSpc>
                <a:spcPct val="84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GPT</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5</a:t>
            </a:r>
            <a:endParaRPr lang="en-US" altLang="en-US" sz="1400" dirty="0"/>
          </a:p>
        </p:txBody>
      </p:sp>
      <p:sp>
        <p:nvSpPr>
          <p:cNvPr id="769" name="textbox 769"/>
          <p:cNvSpPr/>
          <p:nvPr/>
        </p:nvSpPr>
        <p:spPr>
          <a:xfrm>
            <a:off x="1004316" y="1103376"/>
            <a:ext cx="925194" cy="400684"/>
          </a:xfrm>
          <a:prstGeom prst="rect">
            <a:avLst/>
          </a:prstGeom>
          <a:solidFill>
            <a:srgbClr val="FFFFFF"/>
          </a:solidFill>
        </p:spPr>
        <p:txBody>
          <a:bodyPr vert="horz" wrap="square" lIns="0" tIns="0" rIns="0" bIns="0"/>
          <a:lstStyle/>
          <a:p>
            <a:pPr algn="l" rtl="0" eaLnBrk="0">
              <a:lnSpc>
                <a:spcPct val="100000"/>
              </a:lnSpc>
            </a:pPr>
            <a:endParaRPr lang="en-US" altLang="en-US" sz="700" dirty="0"/>
          </a:p>
          <a:p>
            <a:pPr marL="245745" algn="l" rtl="0" eaLnBrk="0">
              <a:lnSpc>
                <a:spcPct val="84000"/>
              </a:lnSpc>
              <a:spcBef>
                <a:spcPts val="5"/>
              </a:spcBef>
            </a:pP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G</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P</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T</a:t>
            </a:r>
            <a:r>
              <a:rPr sz="1400" spc="-20" dirty="0">
                <a:solidFill>
                  <a:srgbClr val="2264B4">
                    <a:alpha val="100000"/>
                  </a:srgbClr>
                </a:solidFill>
                <a:latin typeface="微软雅黑" panose="020B0503020204020204" charset="-122"/>
                <a:ea typeface="微软雅黑" panose="020B0503020204020204" charset="-122"/>
                <a:cs typeface="微软雅黑" panose="020B0503020204020204" charset="-122"/>
              </a:rPr>
              <a:t>4</a:t>
            </a:r>
            <a:endParaRPr lang="en-US" altLang="en-US" sz="1400" dirty="0"/>
          </a:p>
        </p:txBody>
      </p:sp>
      <p:sp>
        <p:nvSpPr>
          <p:cNvPr id="770" name="textbox 770"/>
          <p:cNvSpPr/>
          <p:nvPr/>
        </p:nvSpPr>
        <p:spPr>
          <a:xfrm>
            <a:off x="11824696" y="6593209"/>
            <a:ext cx="114300" cy="11811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6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57</a:t>
            </a:r>
            <a:endParaRPr lang="en-US" altLang="en-US" sz="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1" name="table 771"/>
          <p:cNvGraphicFramePr>
            <a:graphicFrameLocks noGrp="1"/>
          </p:cNvGraphicFramePr>
          <p:nvPr/>
        </p:nvGraphicFramePr>
        <p:xfrm>
          <a:off x="533146" y="1215898"/>
          <a:ext cx="5363209" cy="4944109"/>
        </p:xfrm>
        <a:graphic>
          <a:graphicData uri="http://schemas.openxmlformats.org/drawingml/2006/table">
            <a:tbl>
              <a:tblPr/>
              <a:tblGrid>
                <a:gridCol w="5363209"/>
              </a:tblGrid>
              <a:tr h="4931409">
                <a:tc>
                  <a:txBody>
                    <a:bodyPr/>
                    <a:lstStyle/>
                    <a:p>
                      <a:pPr algn="l" rtl="0" eaLnBrk="0">
                        <a:lnSpc>
                          <a:spcPct val="125000"/>
                        </a:lnSpc>
                      </a:pPr>
                      <a:endParaRPr lang="en-US" altLang="en-US" sz="1000" dirty="0"/>
                    </a:p>
                    <a:p>
                      <a:pPr algn="l" rtl="0" eaLnBrk="0">
                        <a:lnSpc>
                          <a:spcPct val="125000"/>
                        </a:lnSpc>
                      </a:pPr>
                      <a:endParaRPr lang="en-US" altLang="en-US" sz="1000" dirty="0"/>
                    </a:p>
                    <a:p>
                      <a:pPr algn="l" rtl="0" eaLnBrk="0">
                        <a:lnSpc>
                          <a:spcPct val="125000"/>
                        </a:lnSpc>
                      </a:pPr>
                      <a:endParaRPr lang="en-US" altLang="en-US" sz="1000" dirty="0"/>
                    </a:p>
                    <a:p>
                      <a:pPr marL="350520" indent="13970" algn="l" rtl="0" eaLnBrk="0">
                        <a:lnSpc>
                          <a:spcPct val="151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"爱马仕大地香，用天地合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作，呼吸清新，感受自然的气息。让大地的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气息滋润你的灵魂，让你的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生活更加简单美好。</a:t>
                      </a:r>
                      <a:endParaRPr lang="en-US" altLang="en-US" sz="1200" dirty="0"/>
                    </a:p>
                    <a:p>
                      <a:pPr algn="l" rtl="0" eaLnBrk="0">
                        <a:lnSpc>
                          <a:spcPct val="106000"/>
                        </a:lnSpc>
                      </a:pPr>
                      <a:endParaRPr lang="en-US" altLang="en-US" sz="1000" dirty="0"/>
                    </a:p>
                    <a:p>
                      <a:pPr algn="l" rtl="0" eaLnBrk="0">
                        <a:lnSpc>
                          <a:spcPct val="106000"/>
                        </a:lnSpc>
                      </a:pPr>
                      <a:endParaRPr lang="en-US" altLang="en-US" sz="1000" dirty="0"/>
                    </a:p>
                    <a:p>
                      <a:pPr marL="350520" indent="13335" algn="l" rtl="0" eaLnBrk="0">
                        <a:lnSpc>
                          <a:spcPct val="124000"/>
                        </a:lnSpc>
                        <a:spcBef>
                          <a:spcPts val="37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拥有天地的爱，用环保的马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仕大地香水，用天地共生，享受自然的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美好</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350520" indent="6985" algn="l" rtl="0" eaLnBrk="0">
                        <a:lnSpc>
                          <a:spcPct val="124000"/>
                        </a:lnSpc>
                        <a:spcBef>
                          <a:spcPts val="75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用环保的马仕</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大地香水，拥有天地的爱，爱护大地，爱护自然，爱</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护你的生活</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350520" indent="8890" algn="l" rtl="0" eaLnBrk="0">
                        <a:lnSpc>
                          <a:spcPct val="124000"/>
                        </a:lnSpc>
                        <a:spcBef>
                          <a:spcPts val="74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用马仕大地香水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，拥有天地的爱，爱护大地，爱护自然，爱护你的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生活，呼吸一口味天，一</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口</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味真。</a:t>
                      </a:r>
                      <a:endParaRPr lang="en-US" altLang="en-US" sz="1200" dirty="0"/>
                    </a:p>
                    <a:p>
                      <a:pPr marL="350520" indent="-635" algn="l" rtl="0" eaLnBrk="0">
                        <a:lnSpc>
                          <a:spcPct val="124000"/>
                        </a:lnSpc>
                        <a:spcBef>
                          <a:spcPts val="75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拥有天地的爱，用马仕大地香水，爱护大地，爱护自然，爱护你的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生活，每一口都是天地的</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爱</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04000"/>
                        </a:lnSpc>
                      </a:pPr>
                      <a:endParaRPr lang="en-US" altLang="en-US" sz="600" dirty="0"/>
                    </a:p>
                    <a:p>
                      <a:pPr marL="350520" indent="10795" algn="l" rtl="0" eaLnBrk="0">
                        <a:lnSpc>
                          <a:spcPct val="124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5.</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用马仕大地香水，拥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有天地的爱，爱护大地，爱护自然，爱护你的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生活，真正的爱，真正的美好。</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772" name="table 772"/>
          <p:cNvGraphicFramePr>
            <a:graphicFrameLocks noGrp="1"/>
          </p:cNvGraphicFramePr>
          <p:nvPr/>
        </p:nvGraphicFramePr>
        <p:xfrm>
          <a:off x="6185661" y="1220470"/>
          <a:ext cx="5338444" cy="4939665"/>
        </p:xfrm>
        <a:graphic>
          <a:graphicData uri="http://schemas.openxmlformats.org/drawingml/2006/table">
            <a:tbl>
              <a:tblPr/>
              <a:tblGrid>
                <a:gridCol w="5338444"/>
              </a:tblGrid>
              <a:tr h="4926965">
                <a:tc>
                  <a:txBody>
                    <a:bodyPr/>
                    <a:lstStyle/>
                    <a:p>
                      <a:pPr algn="l" rtl="0" eaLnBrk="0">
                        <a:lnSpc>
                          <a:spcPct val="106000"/>
                        </a:lnSpc>
                      </a:pPr>
                      <a:endParaRPr lang="en-US" altLang="en-US" sz="1000" dirty="0"/>
                    </a:p>
                    <a:p>
                      <a:pPr algn="l" rtl="0" eaLnBrk="0">
                        <a:lnSpc>
                          <a:spcPct val="107000"/>
                        </a:lnSpc>
                      </a:pPr>
                      <a:endParaRPr lang="en-US" altLang="en-US" sz="1000" dirty="0"/>
                    </a:p>
                    <a:p>
                      <a:pPr algn="l" rtl="0" eaLnBrk="0">
                        <a:lnSpc>
                          <a:spcPct val="107000"/>
                        </a:lnSpc>
                      </a:pPr>
                      <a:endParaRPr lang="en-US" altLang="en-US" sz="1000" dirty="0"/>
                    </a:p>
                    <a:p>
                      <a:pPr algn="l" rtl="0" eaLnBrk="0">
                        <a:lnSpc>
                          <a:spcPct val="107000"/>
                        </a:lnSpc>
                      </a:pPr>
                      <a:endParaRPr lang="en-US" altLang="en-US" sz="1000" dirty="0"/>
                    </a:p>
                    <a:p>
                      <a:pPr algn="l" rtl="0" eaLnBrk="0">
                        <a:lnSpc>
                          <a:spcPct val="6000"/>
                        </a:lnSpc>
                      </a:pPr>
                      <a:endParaRPr lang="en-US" altLang="en-US" sz="100" dirty="0"/>
                    </a:p>
                    <a:p>
                      <a:pPr marL="216535" indent="12700" algn="l" rtl="0" eaLnBrk="0">
                        <a:lnSpc>
                          <a:spcPct val="103000"/>
                        </a:lnSpc>
                      </a:pP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Hey</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，小宝贝们！今天要向大家</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强烈种草一个来自爱马仕的顶级香水——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大地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！这款香水不仅优雅独特，还带着一股天然的气息，让你如置身于大</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自然的怀抱</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中</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16535" indent="0" algn="l" rtl="0" eaLnBrk="0">
                        <a:lnSpc>
                          <a:spcPct val="102000"/>
                        </a:lnSpc>
                        <a:spcBef>
                          <a:spcPts val="134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大地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香水的瓶身设计简约而不失奢华，深棕色的玻璃瓶身透露着一种沉稳</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的气</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息，让人一眼就能够感受到它的高贵品质。而且，这款香水的持久度</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也非常惊人，能够让你从早到晚都散发着迷人的香气。</a:t>
                      </a:r>
                      <a:endParaRPr lang="en-US" altLang="en-US" sz="1200" dirty="0"/>
                    </a:p>
                    <a:p>
                      <a:pPr marL="215900" indent="1270" algn="l" rtl="0" eaLnBrk="0">
                        <a:lnSpc>
                          <a:spcPct val="102000"/>
                        </a:lnSpc>
                        <a:spcBef>
                          <a:spcPts val="133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与其他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香水相比，大地香水的味道非常独特，它融合了多种天然香调，包</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括葡</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萄柚、橙花、甜椒等，让整个味道层次分明，让人闻起来感觉非常舒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适。</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无论是在寒冷的冬天还是炎热的夏天，大地香水的味道都能够让你感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到温暖和放松。</a:t>
                      </a:r>
                      <a:endParaRPr lang="en-US" altLang="en-US" sz="1200" dirty="0"/>
                    </a:p>
                    <a:p>
                      <a:pPr marL="215265" indent="3810" algn="l" rtl="0" eaLnBrk="0">
                        <a:lnSpc>
                          <a:spcPct val="102000"/>
                        </a:lnSpc>
                        <a:spcBef>
                          <a:spcPts val="135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而且，大地香水还具有极高的性价比，相对于其他顶级品牌的香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水来说，</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的价格真的是非常良心了！如果你想要拥有一款高品质的香水，同时又</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不想花费太多的话，那么大地香水绝对是你的不二选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择！</a:t>
                      </a:r>
                      <a:endParaRPr lang="en-US" altLang="en-US" sz="1200" dirty="0"/>
                    </a:p>
                    <a:p>
                      <a:pPr algn="l" rtl="0" eaLnBrk="0">
                        <a:lnSpc>
                          <a:spcPct val="100000"/>
                        </a:lnSpc>
                      </a:pPr>
                      <a:endParaRPr lang="en-US" altLang="en-US" sz="1100" dirty="0"/>
                    </a:p>
                    <a:p>
                      <a:pPr algn="l" rtl="0" eaLnBrk="0">
                        <a:lnSpc>
                          <a:spcPct val="7000"/>
                        </a:lnSpc>
                      </a:pPr>
                      <a:endParaRPr lang="en-US" altLang="en-US" sz="100" dirty="0"/>
                    </a:p>
                    <a:p>
                      <a:pPr marL="216535" algn="l" rtl="0" eaLnBrk="0">
                        <a:lnSpc>
                          <a:spcPct val="104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总之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，如果你想要一款优雅、独特、天然的香水，那么爱马仕大地香水绝</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对是你不可错过的宝贝！赶紧入手一瓶，让自己散发出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迷人的香气吧！</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773" name="textbox 773"/>
          <p:cNvSpPr/>
          <p:nvPr/>
        </p:nvSpPr>
        <p:spPr>
          <a:xfrm>
            <a:off x="816698" y="303993"/>
            <a:ext cx="8562975" cy="436880"/>
          </a:xfrm>
          <a:prstGeom prst="rect">
            <a:avLst/>
          </a:prstGeom>
        </p:spPr>
        <p:txBody>
          <a:bodyPr vert="horz" wrap="square" lIns="0" tIns="0" rIns="0" bIns="0"/>
          <a:lstStyle/>
          <a:p>
            <a:pPr algn="l" rtl="0" eaLnBrk="0">
              <a:lnSpc>
                <a:spcPct val="71000"/>
              </a:lnSpc>
            </a:pPr>
            <a:endParaRPr lang="en-US" altLang="en-US" sz="100" dirty="0"/>
          </a:p>
          <a:p>
            <a:pPr marL="12700" algn="l" rtl="0" eaLnBrk="0">
              <a:lnSpc>
                <a:spcPct val="97000"/>
              </a:lnSpc>
            </a:pPr>
            <a:r>
              <a:rPr sz="4300" spc="40" baseline="-400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工作提效案例介绍---</a:t>
            </a:r>
            <a:r>
              <a:rPr sz="27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2400" spc="40" baseline="7000" dirty="0">
                <a:solidFill>
                  <a:srgbClr val="2264B4">
                    <a:alpha val="100000"/>
                  </a:srgbClr>
                </a:solidFill>
                <a:latin typeface="微软雅黑" panose="020B0503020204020204" charset="-122"/>
                <a:ea typeface="微软雅黑" panose="020B0503020204020204" charset="-122"/>
                <a:cs typeface="微软雅黑" panose="020B0503020204020204" charset="-122"/>
              </a:rPr>
              <a:t>请用小红书的文案风格写一则爱马仕大地香水的种草</a:t>
            </a:r>
            <a:r>
              <a:rPr sz="2400" spc="30" baseline="7000" dirty="0">
                <a:solidFill>
                  <a:srgbClr val="2264B4">
                    <a:alpha val="100000"/>
                  </a:srgbClr>
                </a:solidFill>
                <a:latin typeface="微软雅黑" panose="020B0503020204020204" charset="-122"/>
                <a:ea typeface="微软雅黑" panose="020B0503020204020204" charset="-122"/>
                <a:cs typeface="微软雅黑" panose="020B0503020204020204" charset="-122"/>
              </a:rPr>
              <a:t>文</a:t>
            </a:r>
            <a:r>
              <a:rPr sz="2400" spc="0" baseline="7000" dirty="0">
                <a:solidFill>
                  <a:srgbClr val="2264B4">
                    <a:alpha val="100000"/>
                  </a:srgbClr>
                </a:solidFill>
                <a:latin typeface="微软雅黑" panose="020B0503020204020204" charset="-122"/>
                <a:ea typeface="微软雅黑" panose="020B0503020204020204" charset="-122"/>
                <a:cs typeface="微软雅黑" panose="020B0503020204020204" charset="-122"/>
              </a:rPr>
              <a:t>案</a:t>
            </a:r>
            <a:endParaRPr lang="en-US" altLang="en-US" sz="1560" dirty="0"/>
          </a:p>
        </p:txBody>
      </p:sp>
      <p:pic>
        <p:nvPicPr>
          <p:cNvPr id="774" name="picture 774"/>
          <p:cNvPicPr>
            <a:picLocks noChangeAspect="1"/>
          </p:cNvPicPr>
          <p:nvPr/>
        </p:nvPicPr>
        <p:blipFill>
          <a:blip r:embed="rId1"/>
          <a:stretch>
            <a:fillRect/>
          </a:stretch>
        </p:blipFill>
        <p:spPr>
          <a:xfrm rot="21600000">
            <a:off x="11441938" y="0"/>
            <a:ext cx="750061" cy="754634"/>
          </a:xfrm>
          <a:prstGeom prst="rect">
            <a:avLst/>
          </a:prstGeom>
        </p:spPr>
      </p:pic>
      <p:sp>
        <p:nvSpPr>
          <p:cNvPr id="775" name="textbox 775"/>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776" name="textbox 776"/>
          <p:cNvSpPr/>
          <p:nvPr/>
        </p:nvSpPr>
        <p:spPr>
          <a:xfrm>
            <a:off x="934211" y="1037844"/>
            <a:ext cx="1224280" cy="401954"/>
          </a:xfrm>
          <a:prstGeom prst="rect">
            <a:avLst/>
          </a:prstGeom>
          <a:solidFill>
            <a:srgbClr val="FFFFFF"/>
          </a:solidFill>
        </p:spPr>
        <p:txBody>
          <a:bodyPr vert="horz" wrap="square" lIns="0" tIns="0" rIns="0" bIns="0"/>
          <a:lstStyle/>
          <a:p>
            <a:pPr algn="l" rtl="0" eaLnBrk="0">
              <a:lnSpc>
                <a:spcPct val="113000"/>
              </a:lnSpc>
            </a:pPr>
            <a:endParaRPr lang="en-US" altLang="en-US" sz="600" dirty="0"/>
          </a:p>
          <a:p>
            <a:pPr marL="126365" algn="l" rtl="0" eaLnBrk="0">
              <a:lnSpc>
                <a:spcPct val="86000"/>
              </a:lnSpc>
              <a:spcBef>
                <a:spcPts val="5"/>
              </a:spcBef>
            </a:pP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Vicuna</a:t>
            </a:r>
            <a:r>
              <a:rPr sz="1400" spc="30" dirty="0">
                <a:solidFill>
                  <a:srgbClr val="2264B4">
                    <a:alpha val="100000"/>
                  </a:srgbClr>
                </a:solidFill>
                <a:latin typeface="微软雅黑" panose="020B0503020204020204" charset="-122"/>
                <a:ea typeface="微软雅黑" panose="020B0503020204020204" charset="-122"/>
                <a:cs typeface="微软雅黑" panose="020B0503020204020204" charset="-122"/>
              </a:rPr>
              <a:t>-1</a:t>
            </a: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3</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B</a:t>
            </a:r>
            <a:endParaRPr lang="en-US" altLang="en-US" sz="1400" dirty="0"/>
          </a:p>
        </p:txBody>
      </p:sp>
      <p:sp>
        <p:nvSpPr>
          <p:cNvPr id="777" name="textbox 777"/>
          <p:cNvSpPr/>
          <p:nvPr/>
        </p:nvSpPr>
        <p:spPr>
          <a:xfrm>
            <a:off x="6566916" y="1037844"/>
            <a:ext cx="1188719" cy="380365"/>
          </a:xfrm>
          <a:prstGeom prst="rect">
            <a:avLst/>
          </a:prstGeom>
          <a:solidFill>
            <a:srgbClr val="FFFFFF"/>
          </a:solidFill>
        </p:spPr>
        <p:txBody>
          <a:bodyPr vert="horz" wrap="square" lIns="0" tIns="0" rIns="0" bIns="0"/>
          <a:lstStyle/>
          <a:p>
            <a:pPr algn="l" rtl="0" eaLnBrk="0">
              <a:lnSpc>
                <a:spcPct val="109000"/>
              </a:lnSpc>
            </a:pPr>
            <a:endParaRPr lang="en-US" altLang="en-US" sz="600" dirty="0"/>
          </a:p>
          <a:p>
            <a:pPr marL="241300" algn="l" rtl="0" eaLnBrk="0">
              <a:lnSpc>
                <a:spcPct val="98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文心</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一言</a:t>
            </a:r>
            <a:endParaRPr lang="en-US" altLang="en-US" sz="1400" dirty="0"/>
          </a:p>
        </p:txBody>
      </p:sp>
      <p:sp>
        <p:nvSpPr>
          <p:cNvPr id="778" name="textbox 778"/>
          <p:cNvSpPr/>
          <p:nvPr/>
        </p:nvSpPr>
        <p:spPr>
          <a:xfrm>
            <a:off x="11824696" y="6593209"/>
            <a:ext cx="114300" cy="11811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6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58</a:t>
            </a:r>
            <a:endParaRPr lang="en-US" altLang="en-US" sz="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9" name="table 779"/>
          <p:cNvGraphicFramePr>
            <a:graphicFrameLocks noGrp="1"/>
          </p:cNvGraphicFramePr>
          <p:nvPr/>
        </p:nvGraphicFramePr>
        <p:xfrm>
          <a:off x="533146" y="1305814"/>
          <a:ext cx="5363209" cy="4759325"/>
        </p:xfrm>
        <a:graphic>
          <a:graphicData uri="http://schemas.openxmlformats.org/drawingml/2006/table">
            <a:tbl>
              <a:tblPr/>
              <a:tblGrid>
                <a:gridCol w="5363209"/>
              </a:tblGrid>
              <a:tr h="4746625">
                <a:tc>
                  <a:txBody>
                    <a:bodyPr/>
                    <a:lstStyle/>
                    <a:p>
                      <a:pPr algn="l" rtl="0" eaLnBrk="0">
                        <a:lnSpc>
                          <a:spcPct val="116000"/>
                        </a:lnSpc>
                      </a:pPr>
                      <a:endParaRPr lang="en-US" altLang="en-US" sz="1000" dirty="0"/>
                    </a:p>
                    <a:p>
                      <a:pPr marL="217805" indent="1270" algn="l" rtl="0" eaLnBrk="0">
                        <a:lnSpc>
                          <a:spcPct val="151000"/>
                        </a:lnSpc>
                        <a:spcBef>
                          <a:spcPts val="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小姐姐</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们，你们是否曾经被一款香水所吸引，却因为价格而望而却步？那</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么今天我要向大家介绍一款绝对让你爱不释手的香水——爱马</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仕</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大地香水！</a:t>
                      </a:r>
                      <a:endParaRPr lang="en-US" altLang="en-US" sz="1200" dirty="0"/>
                    </a:p>
                    <a:p>
                      <a:pPr algn="l" rtl="0" eaLnBrk="0">
                        <a:lnSpc>
                          <a:spcPct val="147000"/>
                        </a:lnSpc>
                      </a:pPr>
                      <a:endParaRPr lang="en-US" altLang="en-US" sz="1000" dirty="0"/>
                    </a:p>
                    <a:p>
                      <a:pPr marL="217805" indent="1905" algn="l" rtl="0" eaLnBrk="0">
                        <a:lnSpc>
                          <a:spcPct val="151000"/>
                        </a:lnSpc>
                        <a:spcBef>
                          <a:spcPts val="365"/>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首先，这款香水的包装设计简约大方，黑色瓶身搭配金色盖子，高</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贵</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典雅，</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让人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一眼便能被其吸引。打开瓶盖，你会闻到一股清新的柑橘味，伴随着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淡淡的草本香气，仿佛置身</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于大自然中。</a:t>
                      </a:r>
                      <a:endParaRPr lang="en-US" altLang="en-US" sz="1200" dirty="0"/>
                    </a:p>
                    <a:p>
                      <a:pPr algn="l" rtl="0" eaLnBrk="0">
                        <a:lnSpc>
                          <a:spcPct val="146000"/>
                        </a:lnSpc>
                      </a:pPr>
                      <a:endParaRPr lang="en-US" altLang="en-US" sz="1000" dirty="0"/>
                    </a:p>
                    <a:p>
                      <a:pPr marL="217805" indent="635" algn="l" rtl="0" eaLnBrk="0">
                        <a:lnSpc>
                          <a:spcPct val="151000"/>
                        </a:lnSpc>
                        <a:spcBef>
                          <a:spcPts val="36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接着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，这款香水的味道更是让人难以忘怀。它融合了法国南部普罗旺斯地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区的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薰衣草、迷迭香和鼠尾草等植物精华，加上地中海沿岸的柑橘和苹果</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等水果味道，调和出一种温暖而独特的气息，让人感到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舒适和放松。</a:t>
                      </a:r>
                      <a:endParaRPr lang="en-US" altLang="en-US" sz="1200" dirty="0"/>
                    </a:p>
                    <a:p>
                      <a:pPr algn="l" rtl="0" eaLnBrk="0">
                        <a:lnSpc>
                          <a:spcPct val="147000"/>
                        </a:lnSpc>
                      </a:pPr>
                      <a:endParaRPr lang="en-US" altLang="en-US" sz="1000" dirty="0"/>
                    </a:p>
                    <a:p>
                      <a:pPr marL="217805" indent="635" algn="l" rtl="0" eaLnBrk="0">
                        <a:lnSpc>
                          <a:spcPct val="151000"/>
                        </a:lnSpc>
                        <a:spcBef>
                          <a:spcPts val="37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最后</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，这款香水持久耐用，一整天都能保持清新宜人的香味。无论是在工</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作中还是约会时，它都能为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你增添自信和魅力。</a:t>
                      </a:r>
                      <a:endParaRPr lang="en-US" altLang="en-US" sz="1200" dirty="0"/>
                    </a:p>
                    <a:p>
                      <a:pPr algn="l" rtl="0" eaLnBrk="0">
                        <a:lnSpc>
                          <a:spcPct val="148000"/>
                        </a:lnSpc>
                      </a:pPr>
                      <a:endParaRPr lang="en-US" altLang="en-US" sz="1000" dirty="0"/>
                    </a:p>
                    <a:p>
                      <a:pPr algn="l" rtl="0" eaLnBrk="0">
                        <a:lnSpc>
                          <a:spcPct val="100000"/>
                        </a:lnSpc>
                      </a:pPr>
                      <a:endParaRPr lang="en-US" altLang="en-US" sz="300" dirty="0"/>
                    </a:p>
                    <a:p>
                      <a:pPr marL="217805" algn="l" rtl="0" eaLnBrk="0">
                        <a:lnSpc>
                          <a:spcPct val="151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总之</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，如果你想要一款既高贵又实用的香水，那么爱马仕大地香水绝对是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你的不二选择！快来入手</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一</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支吧！</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780" name="table 780"/>
          <p:cNvGraphicFramePr>
            <a:graphicFrameLocks noGrp="1"/>
          </p:cNvGraphicFramePr>
          <p:nvPr/>
        </p:nvGraphicFramePr>
        <p:xfrm>
          <a:off x="6185661" y="1310385"/>
          <a:ext cx="5338444" cy="4754879"/>
        </p:xfrm>
        <a:graphic>
          <a:graphicData uri="http://schemas.openxmlformats.org/drawingml/2006/table">
            <a:tbl>
              <a:tblPr/>
              <a:tblGrid>
                <a:gridCol w="5338444"/>
              </a:tblGrid>
              <a:tr h="4742179">
                <a:tc>
                  <a:txBody>
                    <a:bodyPr/>
                    <a:lstStyle/>
                    <a:p>
                      <a:pPr algn="l" rtl="0" eaLnBrk="0">
                        <a:lnSpc>
                          <a:spcPct val="113000"/>
                        </a:lnSpc>
                      </a:pPr>
                      <a:endParaRPr lang="en-US" altLang="en-US" sz="1000" dirty="0"/>
                    </a:p>
                    <a:p>
                      <a:pPr algn="l" rtl="0" eaLnBrk="0">
                        <a:lnSpc>
                          <a:spcPct val="113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marL="155575" indent="635" algn="l" rtl="0" eaLnBrk="0">
                        <a:lnSpc>
                          <a:spcPct val="152000"/>
                        </a:lnSpc>
                        <a:spcBef>
                          <a:spcPts val="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小仙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女们注意啦！今天要向大家推荐一款超级好闻的香水——爱马仕大地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香水</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155575" algn="l" rtl="0" eaLnBrk="0">
                        <a:lnSpc>
                          <a:spcPct val="89000"/>
                        </a:lnSpc>
                        <a:spcBef>
                          <a:spcPts val="74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大地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香水的味道非常独特，让人一闻就会爱上它。它的前调是清新的柑橘味</a:t>
                      </a:r>
                      <a:endParaRPr lang="en-US" altLang="en-US" sz="1200" dirty="0"/>
                    </a:p>
                    <a:p>
                      <a:pPr marL="154305" indent="1270" algn="l" rtl="0" eaLnBrk="0">
                        <a:lnSpc>
                          <a:spcPct val="152000"/>
                        </a:lnSpc>
                        <a:spcBef>
                          <a:spcPts val="40"/>
                        </a:spcBef>
                      </a:pP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道，让人感觉非常清新、活力十足。中调则是木质香调，让人感</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非常温暖、</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舒</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适，像是沐浴在阳光下的感觉。最后调是温暖的木质香调，让人感觉非常</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安心、舒适，像是回到了</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家</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中一样。</a:t>
                      </a:r>
                      <a:endParaRPr lang="en-US" altLang="en-US" sz="1200" dirty="0"/>
                    </a:p>
                    <a:p>
                      <a:pPr marL="155575" algn="l" rtl="0" eaLnBrk="0">
                        <a:lnSpc>
                          <a:spcPct val="89000"/>
                        </a:lnSpc>
                        <a:spcBef>
                          <a:spcPts val="76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这款</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香水的包装也非常精美，是爱马仕一贯的风格。黑色的瓶身，配上金色</a:t>
                      </a:r>
                      <a:endParaRPr lang="en-US" altLang="en-US" sz="1200" dirty="0"/>
                    </a:p>
                    <a:p>
                      <a:pPr marL="161925" algn="l" rtl="0" eaLnBrk="0">
                        <a:lnSpc>
                          <a:spcPct val="154000"/>
                        </a:lnSpc>
                        <a:spcBef>
                          <a:spcPts val="2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的瓶盖和标签，</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看起来非常高贵、优雅。无论是自己用还是送人都是非常好</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的选择</a:t>
                      </a:r>
                      <a:r>
                        <a:rPr sz="12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156210" algn="l" rtl="0" eaLnBrk="0">
                        <a:lnSpc>
                          <a:spcPct val="89000"/>
                        </a:lnSpc>
                        <a:spcBef>
                          <a:spcPts val="74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心动</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不如行动，快来入手一瓶爱马仕大地香水吧，让自己变得更加迷人、自</a:t>
                      </a:r>
                      <a:endParaRPr lang="en-US" altLang="en-US" sz="1200" dirty="0"/>
                    </a:p>
                    <a:p>
                      <a:pPr marL="155575" algn="l" rtl="0" eaLnBrk="0">
                        <a:lnSpc>
                          <a:spcPts val="2160"/>
                        </a:lnSpc>
                      </a:pP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信！</a:t>
                      </a:r>
                      <a:endParaRPr lang="en-US" altLang="en-US" sz="10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781" name="textbox 781"/>
          <p:cNvSpPr/>
          <p:nvPr/>
        </p:nvSpPr>
        <p:spPr>
          <a:xfrm>
            <a:off x="816698" y="303993"/>
            <a:ext cx="8562975" cy="436880"/>
          </a:xfrm>
          <a:prstGeom prst="rect">
            <a:avLst/>
          </a:prstGeom>
        </p:spPr>
        <p:txBody>
          <a:bodyPr vert="horz" wrap="square" lIns="0" tIns="0" rIns="0" bIns="0"/>
          <a:lstStyle/>
          <a:p>
            <a:pPr algn="l" rtl="0" eaLnBrk="0">
              <a:lnSpc>
                <a:spcPct val="71000"/>
              </a:lnSpc>
            </a:pPr>
            <a:endParaRPr lang="en-US" altLang="en-US" sz="100" dirty="0"/>
          </a:p>
          <a:p>
            <a:pPr marL="12700" algn="l" rtl="0" eaLnBrk="0">
              <a:lnSpc>
                <a:spcPct val="97000"/>
              </a:lnSpc>
            </a:pPr>
            <a:r>
              <a:rPr sz="4300" spc="40" baseline="-400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工作提效案例介绍---</a:t>
            </a:r>
            <a:r>
              <a:rPr sz="27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2400" spc="40" baseline="7000" dirty="0">
                <a:solidFill>
                  <a:srgbClr val="2264B4">
                    <a:alpha val="100000"/>
                  </a:srgbClr>
                </a:solidFill>
                <a:latin typeface="微软雅黑" panose="020B0503020204020204" charset="-122"/>
                <a:ea typeface="微软雅黑" panose="020B0503020204020204" charset="-122"/>
                <a:cs typeface="微软雅黑" panose="020B0503020204020204" charset="-122"/>
              </a:rPr>
              <a:t>请用小红书的文案风格写一则爱马仕大地香水的种草</a:t>
            </a:r>
            <a:r>
              <a:rPr sz="2400" spc="30" baseline="7000" dirty="0">
                <a:solidFill>
                  <a:srgbClr val="2264B4">
                    <a:alpha val="100000"/>
                  </a:srgbClr>
                </a:solidFill>
                <a:latin typeface="微软雅黑" panose="020B0503020204020204" charset="-122"/>
                <a:ea typeface="微软雅黑" panose="020B0503020204020204" charset="-122"/>
                <a:cs typeface="微软雅黑" panose="020B0503020204020204" charset="-122"/>
              </a:rPr>
              <a:t>文</a:t>
            </a:r>
            <a:r>
              <a:rPr sz="2400" spc="0" baseline="7000" dirty="0">
                <a:solidFill>
                  <a:srgbClr val="2264B4">
                    <a:alpha val="100000"/>
                  </a:srgbClr>
                </a:solidFill>
                <a:latin typeface="微软雅黑" panose="020B0503020204020204" charset="-122"/>
                <a:ea typeface="微软雅黑" panose="020B0503020204020204" charset="-122"/>
                <a:cs typeface="微软雅黑" panose="020B0503020204020204" charset="-122"/>
              </a:rPr>
              <a:t>案</a:t>
            </a:r>
            <a:endParaRPr lang="en-US" altLang="en-US" sz="1560" dirty="0"/>
          </a:p>
        </p:txBody>
      </p:sp>
      <p:pic>
        <p:nvPicPr>
          <p:cNvPr id="782" name="picture 782"/>
          <p:cNvPicPr>
            <a:picLocks noChangeAspect="1"/>
          </p:cNvPicPr>
          <p:nvPr/>
        </p:nvPicPr>
        <p:blipFill>
          <a:blip r:embed="rId1"/>
          <a:stretch>
            <a:fillRect/>
          </a:stretch>
        </p:blipFill>
        <p:spPr>
          <a:xfrm rot="21600000">
            <a:off x="11441938" y="0"/>
            <a:ext cx="750061" cy="754634"/>
          </a:xfrm>
          <a:prstGeom prst="rect">
            <a:avLst/>
          </a:prstGeom>
        </p:spPr>
      </p:pic>
      <p:sp>
        <p:nvSpPr>
          <p:cNvPr id="783" name="textbox 783"/>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784" name="textbox 784"/>
          <p:cNvSpPr/>
          <p:nvPr/>
        </p:nvSpPr>
        <p:spPr>
          <a:xfrm>
            <a:off x="829055" y="1110995"/>
            <a:ext cx="1224280" cy="379729"/>
          </a:xfrm>
          <a:prstGeom prst="rect">
            <a:avLst/>
          </a:prstGeom>
          <a:solidFill>
            <a:srgbClr val="FFFFFF"/>
          </a:solidFill>
        </p:spPr>
        <p:txBody>
          <a:bodyPr vert="horz" wrap="square" lIns="0" tIns="0" rIns="0" bIns="0"/>
          <a:lstStyle/>
          <a:p>
            <a:pPr algn="l" rtl="0" eaLnBrk="0">
              <a:lnSpc>
                <a:spcPct val="110000"/>
              </a:lnSpc>
            </a:pPr>
            <a:endParaRPr lang="en-US" altLang="en-US" sz="600" dirty="0"/>
          </a:p>
          <a:p>
            <a:pPr marL="436880" algn="l" rtl="0" eaLnBrk="0">
              <a:lnSpc>
                <a:spcPct val="98000"/>
              </a:lnSpc>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星火</a:t>
            </a:r>
            <a:endParaRPr lang="en-US" altLang="en-US" sz="1400" dirty="0"/>
          </a:p>
        </p:txBody>
      </p:sp>
      <p:sp>
        <p:nvSpPr>
          <p:cNvPr id="785" name="textbox 785"/>
          <p:cNvSpPr/>
          <p:nvPr/>
        </p:nvSpPr>
        <p:spPr>
          <a:xfrm>
            <a:off x="6545580" y="1110995"/>
            <a:ext cx="1188719" cy="379729"/>
          </a:xfrm>
          <a:prstGeom prst="rect">
            <a:avLst/>
          </a:prstGeom>
          <a:solidFill>
            <a:srgbClr val="FFFFFF"/>
          </a:solidFill>
        </p:spPr>
        <p:txBody>
          <a:bodyPr vert="horz" wrap="square" lIns="0" tIns="0" rIns="0" bIns="0"/>
          <a:lstStyle/>
          <a:p>
            <a:pPr algn="l" rtl="0" eaLnBrk="0">
              <a:lnSpc>
                <a:spcPct val="110000"/>
              </a:lnSpc>
            </a:pPr>
            <a:endParaRPr lang="en-US" altLang="en-US" sz="600" dirty="0"/>
          </a:p>
          <a:p>
            <a:pPr marL="239395" algn="l" rtl="0" eaLnBrk="0">
              <a:lnSpc>
                <a:spcPct val="98000"/>
              </a:lnSpc>
              <a:spcBef>
                <a:spcPts val="0"/>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通</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义千问</a:t>
            </a:r>
            <a:endParaRPr lang="en-US" altLang="en-US" sz="1400" dirty="0"/>
          </a:p>
        </p:txBody>
      </p:sp>
      <p:sp>
        <p:nvSpPr>
          <p:cNvPr id="786" name="textbox 786"/>
          <p:cNvSpPr/>
          <p:nvPr/>
        </p:nvSpPr>
        <p:spPr>
          <a:xfrm>
            <a:off x="11824696" y="6593209"/>
            <a:ext cx="114300" cy="118110"/>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ct val="76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59</a:t>
            </a:r>
            <a:endParaRPr lang="en-US" alt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table 51"/>
          <p:cNvGraphicFramePr>
            <a:graphicFrameLocks noGrp="1"/>
          </p:cNvGraphicFramePr>
          <p:nvPr/>
        </p:nvGraphicFramePr>
        <p:xfrm>
          <a:off x="4433061" y="2229357"/>
          <a:ext cx="3517900" cy="4391025"/>
        </p:xfrm>
        <a:graphic>
          <a:graphicData uri="http://schemas.openxmlformats.org/drawingml/2006/table">
            <a:tbl>
              <a:tblPr/>
              <a:tblGrid>
                <a:gridCol w="3517900"/>
              </a:tblGrid>
              <a:tr h="4378325">
                <a:tc>
                  <a:txBody>
                    <a:bodyPr/>
                    <a:lstStyle/>
                    <a:p>
                      <a:pPr algn="l" rtl="0" eaLnBrk="0">
                        <a:lnSpc>
                          <a:spcPct val="158000"/>
                        </a:lnSpc>
                      </a:pPr>
                      <a:endParaRPr lang="en-US" altLang="en-US" sz="1000" dirty="0"/>
                    </a:p>
                    <a:p>
                      <a:pPr marL="160020" indent="-635" algn="l" rtl="0" eaLnBrk="0">
                        <a:lnSpc>
                          <a:spcPct val="159000"/>
                        </a:lnSpc>
                        <a:spcBef>
                          <a:spcPts val="5"/>
                        </a:spcBef>
                      </a:pP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大模型的优势除了体现在泛化性和通用性上</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以</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外，</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还</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能够降低人工智能应用的门槛</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000" dirty="0"/>
                    </a:p>
                    <a:p>
                      <a:pPr marL="331470" indent="-167005" algn="l" rtl="0" eaLnBrk="0">
                        <a:lnSpc>
                          <a:spcPct val="144000"/>
                        </a:lnSpc>
                        <a:spcBef>
                          <a:spcPts val="660"/>
                        </a:spcBef>
                      </a:pPr>
                      <a:r>
                        <a:rPr sz="1000" spc="50" dirty="0">
                          <a:solidFill>
                            <a:srgbClr val="000000">
                              <a:alpha val="100000"/>
                            </a:srgbClr>
                          </a:solidFill>
                          <a:latin typeface="Arial" panose="020B0604020202020204"/>
                          <a:ea typeface="Arial" panose="020B0604020202020204"/>
                          <a:cs typeface="Arial" panose="020B0604020202020204"/>
                        </a:rPr>
                        <a:t>•</a:t>
                      </a:r>
                      <a:r>
                        <a:rPr sz="1000" spc="50" dirty="0">
                          <a:solidFill>
                            <a:srgbClr val="000000">
                              <a:alpha val="100000"/>
                            </a:srgbClr>
                          </a:solidFill>
                          <a:latin typeface="Arial" panose="020B0604020202020204"/>
                          <a:ea typeface="Arial" panose="020B0604020202020204"/>
                          <a:cs typeface="Arial" panose="020B0604020202020204"/>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大模型加速人工智能工程化进程。大模型有望成</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为</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AI</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技术底座，减少应用对于数据标注的依赖</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从而</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更好地满足个性化需求，</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并提升下游</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技术和应用的</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性能和体</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验</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000" dirty="0"/>
                    </a:p>
                    <a:p>
                      <a:pPr marL="331470" indent="-167005" algn="l" rtl="0" eaLnBrk="0">
                        <a:lnSpc>
                          <a:spcPct val="146000"/>
                        </a:lnSpc>
                        <a:spcBef>
                          <a:spcPts val="680"/>
                        </a:spcBef>
                      </a:pPr>
                      <a:r>
                        <a:rPr sz="1000" spc="60" dirty="0">
                          <a:solidFill>
                            <a:srgbClr val="000000">
                              <a:alpha val="100000"/>
                            </a:srgbClr>
                          </a:solidFill>
                          <a:latin typeface="Arial" panose="020B0604020202020204"/>
                          <a:ea typeface="Arial" panose="020B0604020202020204"/>
                          <a:cs typeface="Arial" panose="020B0604020202020204"/>
                        </a:rPr>
                        <a:t>•</a:t>
                      </a:r>
                      <a:r>
                        <a:rPr sz="1000" spc="60" dirty="0">
                          <a:solidFill>
                            <a:srgbClr val="000000">
                              <a:alpha val="100000"/>
                            </a:srgbClr>
                          </a:solidFill>
                          <a:latin typeface="Arial" panose="020B0604020202020204"/>
                          <a:ea typeface="Arial" panose="020B0604020202020204"/>
                          <a:cs typeface="Arial" panose="020B0604020202020204"/>
                        </a:rPr>
                        <a:t>   </a:t>
                      </a:r>
                      <a:r>
                        <a:rPr sz="10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大模型改变传统人工智能的开发模式</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传统的AI开</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发需要针对不同的任务和场景进行定制化</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研</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发，而</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大模型通过复用已经训练好的模型降低开发复杂</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度</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提升部署便捷度。通过模型即服务的方式对外赋</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能</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显著降低</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AI</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的应用门</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槛</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000" dirty="0"/>
                    </a:p>
                    <a:p>
                      <a:pPr algn="l" rtl="0" eaLnBrk="0">
                        <a:lnSpc>
                          <a:spcPct val="114000"/>
                        </a:lnSpc>
                      </a:pPr>
                      <a:endParaRPr lang="en-US" altLang="en-US" sz="500" dirty="0"/>
                    </a:p>
                    <a:p>
                      <a:pPr marL="330835" indent="-166370" algn="l" rtl="0" eaLnBrk="0">
                        <a:lnSpc>
                          <a:spcPct val="148000"/>
                        </a:lnSpc>
                        <a:spcBef>
                          <a:spcPts val="5"/>
                        </a:spcBef>
                      </a:pPr>
                      <a:r>
                        <a:rPr sz="1000" spc="50" dirty="0">
                          <a:solidFill>
                            <a:srgbClr val="000000">
                              <a:alpha val="100000"/>
                            </a:srgbClr>
                          </a:solidFill>
                          <a:latin typeface="Arial" panose="020B0604020202020204"/>
                          <a:ea typeface="Arial" panose="020B0604020202020204"/>
                          <a:cs typeface="Arial" panose="020B0604020202020204"/>
                        </a:rPr>
                        <a:t>•</a:t>
                      </a:r>
                      <a:r>
                        <a:rPr sz="1000" spc="50" dirty="0">
                          <a:solidFill>
                            <a:srgbClr val="000000">
                              <a:alpha val="100000"/>
                            </a:srgbClr>
                          </a:solidFill>
                          <a:latin typeface="Arial" panose="020B0604020202020204"/>
                          <a:ea typeface="Arial" panose="020B0604020202020204"/>
                          <a:cs typeface="Arial" panose="020B0604020202020204"/>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大模型应用将会渗透到千家万户，提升生活幸福</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指</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数与工作效率。大模型技术可以支持智能家居、</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智</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能车辆、智能医疗等应用场景，</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从而</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提</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高各种家居</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设备、交通工具、医疗设备等工具的性能</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和</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体验。</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还可以支持各种智能化服务平台，如智能客服、</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智</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能推荐等，从而提高服务质量和工作效率</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000" dirty="0"/>
                    </a:p>
                  </a:txBody>
                  <a:tcPr marL="0" marR="0" marT="0" marB="0" vert="horz">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graphicFrame>
        <p:nvGraphicFramePr>
          <p:cNvPr id="52" name="table 52"/>
          <p:cNvGraphicFramePr>
            <a:graphicFrameLocks noGrp="1"/>
          </p:cNvGraphicFramePr>
          <p:nvPr/>
        </p:nvGraphicFramePr>
        <p:xfrm>
          <a:off x="8224773" y="2229357"/>
          <a:ext cx="3517900" cy="4391025"/>
        </p:xfrm>
        <a:graphic>
          <a:graphicData uri="http://schemas.openxmlformats.org/drawingml/2006/table">
            <a:tbl>
              <a:tblPr/>
              <a:tblGrid>
                <a:gridCol w="3517900"/>
              </a:tblGrid>
              <a:tr h="4378325">
                <a:tc>
                  <a:txBody>
                    <a:bodyPr/>
                    <a:lstStyle/>
                    <a:p>
                      <a:pPr algn="l" rtl="0" eaLnBrk="0">
                        <a:lnSpc>
                          <a:spcPct val="159000"/>
                        </a:lnSpc>
                      </a:pPr>
                      <a:endParaRPr lang="en-US" altLang="en-US" sz="1000" dirty="0"/>
                    </a:p>
                    <a:p>
                      <a:pPr marL="175895" indent="0" algn="l" rtl="0" eaLnBrk="0">
                        <a:lnSpc>
                          <a:spcPct val="158000"/>
                        </a:lnSpc>
                        <a:spcBef>
                          <a:spcPts val="0"/>
                        </a:spcBef>
                      </a:pPr>
                      <a:r>
                        <a:rPr sz="10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大模型具有很强的生成能力，可以生成各</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种</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类型的</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内容，如文章、新闻、电子邮件等。此外</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大模型</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还可以生成代码、图片、视频等。这种生</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成</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能力有</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望帮助进一步赋能技术的商业化落地，打</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造</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新一代</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的软件交互形式</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000" dirty="0"/>
                    </a:p>
                    <a:p>
                      <a:pPr marL="461645" indent="-280035" algn="l" rtl="0" eaLnBrk="0">
                        <a:lnSpc>
                          <a:spcPct val="147000"/>
                        </a:lnSpc>
                        <a:spcBef>
                          <a:spcPts val="640"/>
                        </a:spcBef>
                      </a:pPr>
                      <a:r>
                        <a:rPr sz="1000" spc="50" dirty="0">
                          <a:solidFill>
                            <a:srgbClr val="164C82">
                              <a:alpha val="100000"/>
                            </a:srgbClr>
                          </a:solidFill>
                          <a:latin typeface="Arial" panose="020B0604020202020204"/>
                          <a:ea typeface="Arial" panose="020B0604020202020204"/>
                          <a:cs typeface="Arial" panose="020B0604020202020204"/>
                        </a:rPr>
                        <a:t>•</a:t>
                      </a:r>
                      <a:r>
                        <a:rPr sz="1000" spc="50" dirty="0">
                          <a:solidFill>
                            <a:srgbClr val="164C82">
                              <a:alpha val="100000"/>
                            </a:srgbClr>
                          </a:solidFill>
                          <a:latin typeface="Arial" panose="020B0604020202020204"/>
                          <a:ea typeface="Arial" panose="020B0604020202020204"/>
                          <a:cs typeface="Arial" panose="020B0604020202020204"/>
                        </a:rPr>
                        <a:t>      </a:t>
                      </a:r>
                      <a:r>
                        <a:rPr sz="1000" spc="50" dirty="0">
                          <a:solidFill>
                            <a:srgbClr val="3F3F3F">
                              <a:alpha val="100000"/>
                            </a:srgbClr>
                          </a:solidFill>
                          <a:latin typeface="微软雅黑" panose="020B0503020204020204" charset="-122"/>
                          <a:ea typeface="微软雅黑" panose="020B0503020204020204" charset="-122"/>
                          <a:cs typeface="微软雅黑" panose="020B0503020204020204" charset="-122"/>
                        </a:rPr>
                        <a:t>技术的开源是商业化的路径之一。随着大</a:t>
                      </a:r>
                      <a:r>
                        <a:rPr sz="1000" spc="20" dirty="0">
                          <a:solidFill>
                            <a:srgbClr val="3F3F3F">
                              <a:alpha val="100000"/>
                            </a:srgbClr>
                          </a:solidFill>
                          <a:latin typeface="微软雅黑" panose="020B0503020204020204" charset="-122"/>
                          <a:ea typeface="微软雅黑" panose="020B0503020204020204" charset="-122"/>
                          <a:cs typeface="微软雅黑" panose="020B0503020204020204" charset="-122"/>
                        </a:rPr>
                        <a:t>模</a:t>
                      </a:r>
                      <a:r>
                        <a:rPr sz="1000" spc="0" dirty="0">
                          <a:solidFill>
                            <a:srgbClr val="3F3F3F">
                              <a:alpha val="100000"/>
                            </a:srgbClr>
                          </a:solidFill>
                          <a:latin typeface="微软雅黑" panose="020B0503020204020204" charset="-122"/>
                          <a:ea typeface="微软雅黑" panose="020B0503020204020204" charset="-122"/>
                          <a:cs typeface="微软雅黑" panose="020B0503020204020204" charset="-122"/>
                        </a:rPr>
                        <a:t>型的</a:t>
                      </a:r>
                      <a:r>
                        <a:rPr sz="1000" spc="0" dirty="0">
                          <a:solidFill>
                            <a:srgbClr val="3F3F3F">
                              <a:alpha val="100000"/>
                            </a:srgbClr>
                          </a:solidFill>
                          <a:latin typeface="微软雅黑" panose="020B0503020204020204" charset="-122"/>
                          <a:ea typeface="微软雅黑" panose="020B0503020204020204" charset="-122"/>
                          <a:cs typeface="微软雅黑" panose="020B0503020204020204" charset="-122"/>
                        </a:rPr>
                        <a:t>       </a:t>
                      </a:r>
                      <a:r>
                        <a:rPr sz="1000" spc="30" dirty="0">
                          <a:solidFill>
                            <a:srgbClr val="3F3F3F">
                              <a:alpha val="100000"/>
                            </a:srgbClr>
                          </a:solidFill>
                          <a:latin typeface="微软雅黑" panose="020B0503020204020204" charset="-122"/>
                          <a:ea typeface="微软雅黑" panose="020B0503020204020204" charset="-122"/>
                          <a:cs typeface="微软雅黑" panose="020B0503020204020204" charset="-122"/>
                        </a:rPr>
                        <a:t>落地，头部企业可以开放自研技术，</a:t>
                      </a:r>
                      <a:r>
                        <a:rPr sz="1000" spc="10" dirty="0">
                          <a:solidFill>
                            <a:srgbClr val="3F3F3F">
                              <a:alpha val="100000"/>
                            </a:srgbClr>
                          </a:solidFill>
                          <a:latin typeface="微软雅黑" panose="020B0503020204020204" charset="-122"/>
                          <a:ea typeface="微软雅黑" panose="020B0503020204020204" charset="-122"/>
                          <a:cs typeface="微软雅黑" panose="020B0503020204020204" charset="-122"/>
                        </a:rPr>
                        <a:t> </a:t>
                      </a:r>
                      <a:r>
                        <a:rPr sz="1000" spc="0" dirty="0">
                          <a:solidFill>
                            <a:srgbClr val="3F3F3F">
                              <a:alpha val="100000"/>
                            </a:srgbClr>
                          </a:solidFill>
                          <a:latin typeface="微软雅黑" panose="020B0503020204020204" charset="-122"/>
                          <a:ea typeface="微软雅黑" panose="020B0503020204020204" charset="-122"/>
                          <a:cs typeface="微软雅黑" panose="020B0503020204020204" charset="-122"/>
                        </a:rPr>
                        <a:t> </a:t>
                      </a:r>
                      <a:r>
                        <a:rPr sz="1000" spc="0" dirty="0">
                          <a:solidFill>
                            <a:srgbClr val="3F3F3F">
                              <a:alpha val="100000"/>
                            </a:srgbClr>
                          </a:solidFill>
                          <a:latin typeface="微软雅黑" panose="020B0503020204020204" charset="-122"/>
                          <a:ea typeface="微软雅黑" panose="020B0503020204020204" charset="-122"/>
                          <a:cs typeface="微软雅黑" panose="020B0503020204020204" charset="-122"/>
                        </a:rPr>
                        <a:t>赋能中小企</a:t>
                      </a:r>
                      <a:r>
                        <a:rPr sz="1000" spc="0" dirty="0">
                          <a:solidFill>
                            <a:srgbClr val="3F3F3F">
                              <a:alpha val="100000"/>
                            </a:srgbClr>
                          </a:solidFill>
                          <a:latin typeface="微软雅黑" panose="020B0503020204020204" charset="-122"/>
                          <a:ea typeface="微软雅黑" panose="020B0503020204020204" charset="-122"/>
                          <a:cs typeface="微软雅黑" panose="020B0503020204020204" charset="-122"/>
                        </a:rPr>
                        <a:t>       </a:t>
                      </a:r>
                      <a:r>
                        <a:rPr sz="1000" spc="60" dirty="0">
                          <a:solidFill>
                            <a:srgbClr val="3F3F3F">
                              <a:alpha val="100000"/>
                            </a:srgbClr>
                          </a:solidFill>
                          <a:latin typeface="微软雅黑" panose="020B0503020204020204" charset="-122"/>
                          <a:ea typeface="微软雅黑" panose="020B0503020204020204" charset="-122"/>
                          <a:cs typeface="微软雅黑" panose="020B0503020204020204" charset="-122"/>
                        </a:rPr>
                        <a:t>业，打造以大模型为底座的生态，将大模</a:t>
                      </a:r>
                      <a:r>
                        <a:rPr sz="1000" spc="0" dirty="0">
                          <a:solidFill>
                            <a:srgbClr val="3F3F3F">
                              <a:alpha val="100000"/>
                            </a:srgbClr>
                          </a:solidFill>
                          <a:latin typeface="微软雅黑" panose="020B0503020204020204" charset="-122"/>
                          <a:ea typeface="微软雅黑" panose="020B0503020204020204" charset="-122"/>
                          <a:cs typeface="微软雅黑" panose="020B0503020204020204" charset="-122"/>
                        </a:rPr>
                        <a:t>型的红</a:t>
                      </a:r>
                      <a:r>
                        <a:rPr sz="1000" spc="0" dirty="0">
                          <a:solidFill>
                            <a:srgbClr val="3F3F3F">
                              <a:alpha val="100000"/>
                            </a:srgbClr>
                          </a:solidFill>
                          <a:latin typeface="微软雅黑" panose="020B0503020204020204" charset="-122"/>
                          <a:ea typeface="微软雅黑" panose="020B0503020204020204" charset="-122"/>
                          <a:cs typeface="微软雅黑" panose="020B0503020204020204" charset="-122"/>
                        </a:rPr>
                        <a:t>       </a:t>
                      </a:r>
                      <a:r>
                        <a:rPr sz="1000" spc="60" dirty="0">
                          <a:solidFill>
                            <a:srgbClr val="3F3F3F">
                              <a:alpha val="100000"/>
                            </a:srgbClr>
                          </a:solidFill>
                          <a:latin typeface="微软雅黑" panose="020B0503020204020204" charset="-122"/>
                          <a:ea typeface="微软雅黑" panose="020B0503020204020204" charset="-122"/>
                          <a:cs typeface="微软雅黑" panose="020B0503020204020204" charset="-122"/>
                        </a:rPr>
                        <a:t>利释放给每个开发者，并促进大模型创新</a:t>
                      </a:r>
                      <a:r>
                        <a:rPr sz="1000" spc="0" dirty="0">
                          <a:solidFill>
                            <a:srgbClr val="3F3F3F">
                              <a:alpha val="100000"/>
                            </a:srgbClr>
                          </a:solidFill>
                          <a:latin typeface="微软雅黑" panose="020B0503020204020204" charset="-122"/>
                          <a:ea typeface="微软雅黑" panose="020B0503020204020204" charset="-122"/>
                          <a:cs typeface="微软雅黑" panose="020B0503020204020204" charset="-122"/>
                        </a:rPr>
                        <a:t>应用的</a:t>
                      </a:r>
                      <a:r>
                        <a:rPr sz="1000" spc="0" dirty="0">
                          <a:solidFill>
                            <a:srgbClr val="3F3F3F">
                              <a:alpha val="100000"/>
                            </a:srgbClr>
                          </a:solidFill>
                          <a:latin typeface="微软雅黑" panose="020B0503020204020204" charset="-122"/>
                          <a:ea typeface="微软雅黑" panose="020B0503020204020204" charset="-122"/>
                          <a:cs typeface="微软雅黑" panose="020B0503020204020204" charset="-122"/>
                        </a:rPr>
                        <a:t>       </a:t>
                      </a:r>
                      <a:r>
                        <a:rPr sz="1000" spc="-20" dirty="0">
                          <a:solidFill>
                            <a:srgbClr val="3F3F3F">
                              <a:alpha val="100000"/>
                            </a:srgbClr>
                          </a:solidFill>
                          <a:latin typeface="微软雅黑" panose="020B0503020204020204" charset="-122"/>
                          <a:ea typeface="微软雅黑" panose="020B0503020204020204" charset="-122"/>
                          <a:cs typeface="微软雅黑" panose="020B0503020204020204" charset="-122"/>
                        </a:rPr>
                        <a:t>出现</a:t>
                      </a:r>
                      <a:r>
                        <a:rPr sz="1000" spc="-10" dirty="0">
                          <a:solidFill>
                            <a:srgbClr val="3F3F3F">
                              <a:alpha val="100000"/>
                            </a:srgbClr>
                          </a:solidFill>
                          <a:latin typeface="微软雅黑" panose="020B0503020204020204" charset="-122"/>
                          <a:ea typeface="微软雅黑" panose="020B0503020204020204" charset="-122"/>
                          <a:cs typeface="微软雅黑" panose="020B0503020204020204" charset="-122"/>
                        </a:rPr>
                        <a:t>。</a:t>
                      </a:r>
                      <a:endParaRPr lang="en-US" altLang="en-US" sz="1000" dirty="0"/>
                    </a:p>
                    <a:p>
                      <a:pPr algn="l" rtl="0" eaLnBrk="0">
                        <a:lnSpc>
                          <a:spcPct val="103000"/>
                        </a:lnSpc>
                      </a:pPr>
                      <a:endParaRPr lang="en-US" altLang="en-US" sz="500" dirty="0"/>
                    </a:p>
                    <a:p>
                      <a:pPr marL="461010" indent="-280035" algn="l" rtl="0" eaLnBrk="0">
                        <a:lnSpc>
                          <a:spcPct val="150000"/>
                        </a:lnSpc>
                      </a:pPr>
                      <a:r>
                        <a:rPr sz="1000" spc="50" dirty="0">
                          <a:solidFill>
                            <a:srgbClr val="164C82">
                              <a:alpha val="100000"/>
                            </a:srgbClr>
                          </a:solidFill>
                          <a:latin typeface="Arial" panose="020B0604020202020204"/>
                          <a:ea typeface="Arial" panose="020B0604020202020204"/>
                          <a:cs typeface="Arial" panose="020B0604020202020204"/>
                        </a:rPr>
                        <a:t>•</a:t>
                      </a:r>
                      <a:r>
                        <a:rPr sz="1000" spc="50" dirty="0">
                          <a:solidFill>
                            <a:srgbClr val="164C82">
                              <a:alpha val="100000"/>
                            </a:srgbClr>
                          </a:solidFill>
                          <a:latin typeface="Arial" panose="020B0604020202020204"/>
                          <a:ea typeface="Arial" panose="020B0604020202020204"/>
                          <a:cs typeface="Arial" panose="020B0604020202020204"/>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对话式交互形式将会刺激新需求出现。基</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于</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型的对话交互技术可以提升用户体验，让</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用</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户更</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方便地获取所需的信息和服务。这将有助</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于</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企业</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增强用户粘性，</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提</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高用户满意度。同时，</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0" dirty="0">
                          <a:solidFill>
                            <a:srgbClr val="05073B">
                              <a:alpha val="100000"/>
                            </a:srgbClr>
                          </a:solidFill>
                          <a:latin typeface="微软雅黑" panose="020B0503020204020204" charset="-122"/>
                          <a:ea typeface="微软雅黑" panose="020B0503020204020204" charset="-122"/>
                          <a:cs typeface="微软雅黑" panose="020B0503020204020204" charset="-122"/>
                        </a:rPr>
                        <a:t>企业可</a:t>
                      </a:r>
                      <a:r>
                        <a:rPr sz="1000" spc="0" dirty="0">
                          <a:solidFill>
                            <a:srgbClr val="05073B">
                              <a:alpha val="100000"/>
                            </a:srgbClr>
                          </a:solidFill>
                          <a:latin typeface="微软雅黑" panose="020B0503020204020204" charset="-122"/>
                          <a:ea typeface="微软雅黑" panose="020B0503020204020204" charset="-122"/>
                          <a:cs typeface="微软雅黑" panose="020B0503020204020204" charset="-122"/>
                        </a:rPr>
                        <a:t>       </a:t>
                      </a:r>
                      <a:r>
                        <a:rPr sz="1000" spc="30" dirty="0">
                          <a:solidFill>
                            <a:srgbClr val="05073B">
                              <a:alpha val="100000"/>
                            </a:srgbClr>
                          </a:solidFill>
                          <a:latin typeface="微软雅黑" panose="020B0503020204020204" charset="-122"/>
                          <a:ea typeface="微软雅黑" panose="020B0503020204020204" charset="-122"/>
                          <a:cs typeface="微软雅黑" panose="020B0503020204020204" charset="-122"/>
                        </a:rPr>
                        <a:t>以结合对话交互技术，打造智能化服</a:t>
                      </a:r>
                      <a:r>
                        <a:rPr sz="1000" spc="10" dirty="0">
                          <a:solidFill>
                            <a:srgbClr val="05073B">
                              <a:alpha val="100000"/>
                            </a:srgbClr>
                          </a:solidFill>
                          <a:latin typeface="微软雅黑" panose="020B0503020204020204" charset="-122"/>
                          <a:ea typeface="微软雅黑" panose="020B0503020204020204" charset="-122"/>
                          <a:cs typeface="微软雅黑" panose="020B0503020204020204" charset="-122"/>
                        </a:rPr>
                        <a:t>务</a:t>
                      </a:r>
                      <a:r>
                        <a:rPr sz="1000" spc="0" dirty="0">
                          <a:solidFill>
                            <a:srgbClr val="05073B">
                              <a:alpha val="100000"/>
                            </a:srgbClr>
                          </a:solidFill>
                          <a:latin typeface="微软雅黑" panose="020B0503020204020204" charset="-122"/>
                          <a:ea typeface="微软雅黑" panose="020B0503020204020204" charset="-122"/>
                          <a:cs typeface="微软雅黑" panose="020B0503020204020204" charset="-122"/>
                        </a:rPr>
                        <a:t>平台，</a:t>
                      </a:r>
                      <a:r>
                        <a:rPr sz="1000" spc="0" dirty="0">
                          <a:solidFill>
                            <a:srgbClr val="05073B">
                              <a:alpha val="100000"/>
                            </a:srgbClr>
                          </a:solidFill>
                          <a:latin typeface="微软雅黑" panose="020B0503020204020204" charset="-122"/>
                          <a:ea typeface="微软雅黑" panose="020B0503020204020204" charset="-122"/>
                          <a:cs typeface="微软雅黑" panose="020B0503020204020204" charset="-122"/>
                        </a:rPr>
                        <a:t>  </a:t>
                      </a:r>
                      <a:r>
                        <a:rPr sz="1000" spc="0" dirty="0">
                          <a:solidFill>
                            <a:srgbClr val="05073B">
                              <a:alpha val="100000"/>
                            </a:srgbClr>
                          </a:solidFill>
                          <a:latin typeface="微软雅黑" panose="020B0503020204020204" charset="-122"/>
                          <a:ea typeface="微软雅黑" panose="020B0503020204020204" charset="-122"/>
                          <a:cs typeface="微软雅黑" panose="020B0503020204020204" charset="-122"/>
                        </a:rPr>
                        <a:t>提</a:t>
                      </a:r>
                      <a:r>
                        <a:rPr sz="1000" spc="0" dirty="0">
                          <a:solidFill>
                            <a:srgbClr val="05073B">
                              <a:alpha val="100000"/>
                            </a:srgbClr>
                          </a:solidFill>
                          <a:latin typeface="微软雅黑" panose="020B0503020204020204" charset="-122"/>
                          <a:ea typeface="微软雅黑" panose="020B0503020204020204" charset="-122"/>
                          <a:cs typeface="微软雅黑" panose="020B0503020204020204" charset="-122"/>
                        </a:rPr>
                        <a:t>       </a:t>
                      </a:r>
                      <a:r>
                        <a:rPr sz="1000" spc="60" dirty="0">
                          <a:solidFill>
                            <a:srgbClr val="05073B">
                              <a:alpha val="100000"/>
                            </a:srgbClr>
                          </a:solidFill>
                          <a:latin typeface="微软雅黑" panose="020B0503020204020204" charset="-122"/>
                          <a:ea typeface="微软雅黑" panose="020B0503020204020204" charset="-122"/>
                          <a:cs typeface="微软雅黑" panose="020B0503020204020204" charset="-122"/>
                        </a:rPr>
                        <a:t>供更加便捷、高效的服务。这些都会推动</a:t>
                      </a:r>
                      <a:r>
                        <a:rPr sz="1000" spc="10" dirty="0">
                          <a:solidFill>
                            <a:srgbClr val="05073B">
                              <a:alpha val="100000"/>
                            </a:srgbClr>
                          </a:solidFill>
                          <a:latin typeface="微软雅黑" panose="020B0503020204020204" charset="-122"/>
                          <a:ea typeface="微软雅黑" panose="020B0503020204020204" charset="-122"/>
                          <a:cs typeface="微软雅黑" panose="020B0503020204020204" charset="-122"/>
                        </a:rPr>
                        <a:t>企</a:t>
                      </a:r>
                      <a:r>
                        <a:rPr sz="1000" spc="0" dirty="0">
                          <a:solidFill>
                            <a:srgbClr val="05073B">
                              <a:alpha val="100000"/>
                            </a:srgbClr>
                          </a:solidFill>
                          <a:latin typeface="微软雅黑" panose="020B0503020204020204" charset="-122"/>
                          <a:ea typeface="微软雅黑" panose="020B0503020204020204" charset="-122"/>
                          <a:cs typeface="微软雅黑" panose="020B0503020204020204" charset="-122"/>
                        </a:rPr>
                        <a:t>业探</a:t>
                      </a:r>
                      <a:r>
                        <a:rPr sz="1000" spc="0" dirty="0">
                          <a:solidFill>
                            <a:srgbClr val="05073B">
                              <a:alpha val="100000"/>
                            </a:srgbClr>
                          </a:solidFill>
                          <a:latin typeface="微软雅黑" panose="020B0503020204020204" charset="-122"/>
                          <a:ea typeface="微软雅黑" panose="020B0503020204020204" charset="-122"/>
                          <a:cs typeface="微软雅黑" panose="020B0503020204020204" charset="-122"/>
                        </a:rPr>
                        <a:t>       </a:t>
                      </a:r>
                      <a:r>
                        <a:rPr sz="1000" spc="60" dirty="0">
                          <a:solidFill>
                            <a:srgbClr val="05073B">
                              <a:alpha val="100000"/>
                            </a:srgbClr>
                          </a:solidFill>
                          <a:latin typeface="微软雅黑" panose="020B0503020204020204" charset="-122"/>
                          <a:ea typeface="微软雅黑" panose="020B0503020204020204" charset="-122"/>
                          <a:cs typeface="微软雅黑" panose="020B0503020204020204" charset="-122"/>
                        </a:rPr>
                        <a:t>索新的商业模式，带动</a:t>
                      </a:r>
                      <a:r>
                        <a:rPr sz="1000" spc="0" dirty="0">
                          <a:solidFill>
                            <a:srgbClr val="05073B">
                              <a:alpha val="100000"/>
                            </a:srgbClr>
                          </a:solidFill>
                          <a:latin typeface="微软雅黑" panose="020B0503020204020204" charset="-122"/>
                          <a:ea typeface="微软雅黑" panose="020B0503020204020204" charset="-122"/>
                          <a:cs typeface="微软雅黑" panose="020B0503020204020204" charset="-122"/>
                        </a:rPr>
                        <a:t>AI</a:t>
                      </a:r>
                      <a:r>
                        <a:rPr sz="1000" spc="60" dirty="0">
                          <a:solidFill>
                            <a:srgbClr val="05073B">
                              <a:alpha val="100000"/>
                            </a:srgbClr>
                          </a:solidFill>
                          <a:latin typeface="微软雅黑" panose="020B0503020204020204" charset="-122"/>
                          <a:ea typeface="微软雅黑" panose="020B0503020204020204" charset="-122"/>
                          <a:cs typeface="微软雅黑" panose="020B0503020204020204" charset="-122"/>
                        </a:rPr>
                        <a:t>技术的商业价值</a:t>
                      </a:r>
                      <a:r>
                        <a:rPr sz="1000" spc="20" dirty="0">
                          <a:solidFill>
                            <a:srgbClr val="05073B">
                              <a:alpha val="100000"/>
                            </a:srgbClr>
                          </a:solidFill>
                          <a:latin typeface="微软雅黑" panose="020B0503020204020204" charset="-122"/>
                          <a:ea typeface="微软雅黑" panose="020B0503020204020204" charset="-122"/>
                          <a:cs typeface="微软雅黑" panose="020B0503020204020204" charset="-122"/>
                        </a:rPr>
                        <a:t>提</a:t>
                      </a:r>
                      <a:r>
                        <a:rPr sz="1000" spc="0" dirty="0">
                          <a:solidFill>
                            <a:srgbClr val="05073B">
                              <a:alpha val="100000"/>
                            </a:srgbClr>
                          </a:solidFill>
                          <a:latin typeface="微软雅黑" panose="020B0503020204020204" charset="-122"/>
                          <a:ea typeface="微软雅黑" panose="020B0503020204020204" charset="-122"/>
                          <a:cs typeface="微软雅黑" panose="020B0503020204020204" charset="-122"/>
                        </a:rPr>
                        <a:t>升。</a:t>
                      </a:r>
                      <a:endParaRPr lang="en-US" altLang="en-US" sz="1000" dirty="0"/>
                    </a:p>
                  </a:txBody>
                  <a:tcPr marL="0" marR="0" marT="0" marB="0" vert="horz">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graphicFrame>
        <p:nvGraphicFramePr>
          <p:cNvPr id="53" name="table 53"/>
          <p:cNvGraphicFramePr>
            <a:graphicFrameLocks noGrp="1"/>
          </p:cNvGraphicFramePr>
          <p:nvPr/>
        </p:nvGraphicFramePr>
        <p:xfrm>
          <a:off x="603250" y="2229357"/>
          <a:ext cx="3515995" cy="4391025"/>
        </p:xfrm>
        <a:graphic>
          <a:graphicData uri="http://schemas.openxmlformats.org/drawingml/2006/table">
            <a:tbl>
              <a:tblPr/>
              <a:tblGrid>
                <a:gridCol w="3515995"/>
              </a:tblGrid>
              <a:tr h="4378325">
                <a:tc>
                  <a:txBody>
                    <a:bodyPr/>
                    <a:lstStyle/>
                    <a:p>
                      <a:pPr algn="l" rtl="0" eaLnBrk="0">
                        <a:lnSpc>
                          <a:spcPct val="140000"/>
                        </a:lnSpc>
                      </a:pPr>
                      <a:endParaRPr lang="en-US" altLang="en-US" sz="1000" dirty="0"/>
                    </a:p>
                    <a:p>
                      <a:pPr algn="l" rtl="0" eaLnBrk="0">
                        <a:lnSpc>
                          <a:spcPct val="6000"/>
                        </a:lnSpc>
                      </a:pPr>
                      <a:endParaRPr lang="en-US" altLang="en-US" sz="100" dirty="0"/>
                    </a:p>
                    <a:p>
                      <a:pPr marL="171450" indent="-635" algn="l" rtl="0" eaLnBrk="0">
                        <a:lnSpc>
                          <a:spcPct val="159000"/>
                        </a:lnSpc>
                      </a:pP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其技术价值主要体现在：</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处理大规模数</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据</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的能力、模</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型的可解释性和强大的泛化能</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力</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上。</a:t>
                      </a:r>
                      <a:endParaRPr lang="en-US" altLang="en-US" sz="1000" dirty="0"/>
                    </a:p>
                    <a:p>
                      <a:pPr marL="342265" indent="-167005" algn="l" rtl="0" eaLnBrk="0">
                        <a:lnSpc>
                          <a:spcPct val="144000"/>
                        </a:lnSpc>
                        <a:spcBef>
                          <a:spcPts val="640"/>
                        </a:spcBef>
                      </a:pPr>
                      <a:r>
                        <a:rPr sz="1000" spc="50" dirty="0">
                          <a:solidFill>
                            <a:srgbClr val="000000">
                              <a:alpha val="100000"/>
                            </a:srgbClr>
                          </a:solidFill>
                          <a:latin typeface="Arial" panose="020B0604020202020204"/>
                          <a:ea typeface="Arial" panose="020B0604020202020204"/>
                          <a:cs typeface="Arial" panose="020B0604020202020204"/>
                        </a:rPr>
                        <a:t>•</a:t>
                      </a:r>
                      <a:r>
                        <a:rPr sz="1000" spc="50" dirty="0">
                          <a:solidFill>
                            <a:srgbClr val="000000">
                              <a:alpha val="100000"/>
                            </a:srgbClr>
                          </a:solidFill>
                          <a:latin typeface="Arial" panose="020B0604020202020204"/>
                          <a:ea typeface="Arial" panose="020B0604020202020204"/>
                          <a:cs typeface="Arial" panose="020B0604020202020204"/>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得益于强大的算力支撑，大模型可以处理海量</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数</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据。</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大规模的算力硬件和算法的支持下，</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大模型可以训</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练更复杂、更丰富的模型结构，并通过分布式训</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练</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提高计算效率，</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从而更好地处理海</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量数据。</a:t>
                      </a:r>
                      <a:endParaRPr lang="en-US" altLang="en-US" sz="1000" dirty="0"/>
                    </a:p>
                    <a:p>
                      <a:pPr marL="340995" indent="-165735" algn="l" rtl="0" eaLnBrk="0">
                        <a:lnSpc>
                          <a:spcPct val="147000"/>
                        </a:lnSpc>
                        <a:spcBef>
                          <a:spcPts val="635"/>
                        </a:spcBef>
                      </a:pPr>
                      <a:r>
                        <a:rPr sz="1000" spc="50" dirty="0">
                          <a:solidFill>
                            <a:srgbClr val="000000">
                              <a:alpha val="100000"/>
                            </a:srgbClr>
                          </a:solidFill>
                          <a:latin typeface="Arial" panose="020B0604020202020204"/>
                          <a:ea typeface="Arial" panose="020B0604020202020204"/>
                          <a:cs typeface="Arial" panose="020B0604020202020204"/>
                        </a:rPr>
                        <a:t>•</a:t>
                      </a:r>
                      <a:r>
                        <a:rPr sz="1000" spc="50" dirty="0">
                          <a:solidFill>
                            <a:srgbClr val="000000">
                              <a:alpha val="100000"/>
                            </a:srgbClr>
                          </a:solidFill>
                          <a:latin typeface="Arial" panose="020B0604020202020204"/>
                          <a:ea typeface="Arial" panose="020B0604020202020204"/>
                          <a:cs typeface="Arial" panose="020B0604020202020204"/>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大模型可较好地处理在决策过程中的各种变量</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因</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素。</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由于大模型能够捕捉到更高级和抽象的特</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征</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这些</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特征通用性更强。此外，</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大模型还可</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以</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通过相对可</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解释的模型和特征组合来进一步计算与生</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成</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提高</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模型结果的可靠性和可准确性</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000" dirty="0"/>
                    </a:p>
                    <a:p>
                      <a:pPr algn="l" rtl="0" eaLnBrk="0">
                        <a:lnSpc>
                          <a:spcPct val="114000"/>
                        </a:lnSpc>
                      </a:pPr>
                      <a:endParaRPr lang="en-US" altLang="en-US" sz="500" dirty="0"/>
                    </a:p>
                    <a:p>
                      <a:pPr marL="340995" indent="-165735" algn="l" rtl="0" eaLnBrk="0">
                        <a:lnSpc>
                          <a:spcPct val="148000"/>
                        </a:lnSpc>
                        <a:spcBef>
                          <a:spcPts val="5"/>
                        </a:spcBef>
                      </a:pPr>
                      <a:r>
                        <a:rPr sz="1000" spc="50" dirty="0">
                          <a:solidFill>
                            <a:srgbClr val="000000">
                              <a:alpha val="100000"/>
                            </a:srgbClr>
                          </a:solidFill>
                          <a:latin typeface="Arial" panose="020B0604020202020204"/>
                          <a:ea typeface="Arial" panose="020B0604020202020204"/>
                          <a:cs typeface="Arial" panose="020B0604020202020204"/>
                        </a:rPr>
                        <a:t>•</a:t>
                      </a:r>
                      <a:r>
                        <a:rPr sz="1000" spc="50" dirty="0">
                          <a:solidFill>
                            <a:srgbClr val="000000">
                              <a:alpha val="100000"/>
                            </a:srgbClr>
                          </a:solidFill>
                          <a:latin typeface="Arial" panose="020B0604020202020204"/>
                          <a:ea typeface="Arial" panose="020B0604020202020204"/>
                          <a:cs typeface="Arial" panose="020B0604020202020204"/>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大模型具有更好的泛化能力，能够在处理新任务</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和</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新数据时保持一定的准确性。大模型采用了</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深度学</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习技术，通过多层神经元的层级结构来学习</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特征表</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示，从而捕捉到更高级和抽象的特征。同</a:t>
                      </a:r>
                      <a:r>
                        <a:rPr sz="10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时</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型还引入了注意力机制、自监督学习等技术</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。共同</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0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推动了模型泛化性显著</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提</a:t>
                      </a:r>
                      <a:r>
                        <a:rPr sz="1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高。</a:t>
                      </a:r>
                      <a:endParaRPr lang="en-US" altLang="en-US" sz="1000" dirty="0"/>
                    </a:p>
                  </a:txBody>
                  <a:tcPr marL="0" marR="0" marT="0" marB="0" vert="horz">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sp>
        <p:nvSpPr>
          <p:cNvPr id="54" name="textbox 54"/>
          <p:cNvSpPr/>
          <p:nvPr/>
        </p:nvSpPr>
        <p:spPr>
          <a:xfrm>
            <a:off x="669326" y="992079"/>
            <a:ext cx="10858500" cy="810894"/>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6000"/>
              </a:lnSpc>
            </a:pPr>
            <a:r>
              <a:rPr sz="1200" spc="80" dirty="0">
                <a:solidFill>
                  <a:srgbClr val="000000">
                    <a:alpha val="100000"/>
                  </a:srgbClr>
                </a:solidFill>
                <a:latin typeface="Arial" panose="020B0604020202020204"/>
                <a:ea typeface="Arial" panose="020B0604020202020204"/>
                <a:cs typeface="Arial" panose="020B0604020202020204"/>
              </a:rPr>
              <a:t>•</a:t>
            </a:r>
            <a:r>
              <a:rPr sz="1200" spc="80" dirty="0">
                <a:solidFill>
                  <a:srgbClr val="000000">
                    <a:alpha val="100000"/>
                  </a:srgbClr>
                </a:solidFill>
                <a:latin typeface="Arial" panose="020B0604020202020204"/>
                <a:ea typeface="Arial" panose="020B0604020202020204"/>
                <a:cs typeface="Arial" panose="020B0604020202020204"/>
              </a:rPr>
              <a:t>     </a:t>
            </a:r>
            <a:r>
              <a:rPr sz="12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大模型的发展可以提供更多的智能化应用场景，拓展更多的智能化服务，提升服务的质量和效率，</a:t>
            </a:r>
            <a:r>
              <a:rPr sz="12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实现产业智能化转型。同时，大模型的发展可</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以</a:t>
            </a:r>
            <a:endParaRPr lang="en-US" altLang="en-US" sz="1200" dirty="0"/>
          </a:p>
          <a:p>
            <a:pPr marL="292735" algn="l" rtl="0" eaLnBrk="0">
              <a:lnSpc>
                <a:spcPct val="166000"/>
              </a:lnSpc>
              <a:spcBef>
                <a:spcPts val="20"/>
              </a:spcBef>
            </a:pPr>
            <a:r>
              <a:rPr sz="12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提供更加先进的智能化产品，提升产品的智能化水平，实现产品的升级换代，</a:t>
            </a:r>
            <a:r>
              <a:rPr sz="12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提升产品的竞争力。此外，</a:t>
            </a:r>
            <a:r>
              <a:rPr sz="12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大模型的发展还可以实</a:t>
            </a:r>
            <a:r>
              <a:rPr sz="12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从技术到产品的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全链路商业化服务，提升商业化服务质量，</a:t>
            </a:r>
            <a:r>
              <a:rPr sz="12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拓展更多的商业化服务场</a:t>
            </a:r>
            <a:r>
              <a:rPr sz="12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p:txBody>
      </p:sp>
      <p:sp>
        <p:nvSpPr>
          <p:cNvPr id="55" name="textbox 55"/>
          <p:cNvSpPr/>
          <p:nvPr/>
        </p:nvSpPr>
        <p:spPr>
          <a:xfrm>
            <a:off x="826286" y="314661"/>
            <a:ext cx="8698230" cy="438150"/>
          </a:xfrm>
          <a:prstGeom prst="rect">
            <a:avLst/>
          </a:prstGeom>
        </p:spPr>
        <p:txBody>
          <a:bodyPr vert="horz" wrap="square" lIns="0" tIns="0" rIns="0" bIns="0"/>
          <a:lstStyle/>
          <a:p>
            <a:pPr algn="l" rtl="0" eaLnBrk="0">
              <a:lnSpc>
                <a:spcPct val="92000"/>
              </a:lnSpc>
            </a:pPr>
            <a:endParaRPr lang="en-US" altLang="en-US" sz="100" dirty="0"/>
          </a:p>
          <a:p>
            <a:pPr marL="12700" algn="l" rtl="0" eaLnBrk="0">
              <a:lnSpc>
                <a:spcPct val="100000"/>
              </a:lnSpc>
            </a:pPr>
            <a:r>
              <a:rPr sz="2700" spc="10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2023年各大厂商纷纷布局大模型，其内在价值显露无</a:t>
            </a:r>
            <a:r>
              <a:rPr sz="2700" spc="5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疑</a:t>
            </a:r>
            <a:endParaRPr lang="en-US" altLang="en-US" sz="2700" dirty="0"/>
          </a:p>
        </p:txBody>
      </p:sp>
      <p:sp>
        <p:nvSpPr>
          <p:cNvPr id="56" name="textbox 56"/>
          <p:cNvSpPr/>
          <p:nvPr/>
        </p:nvSpPr>
        <p:spPr>
          <a:xfrm>
            <a:off x="4951475" y="2046732"/>
            <a:ext cx="2517775" cy="436244"/>
          </a:xfrm>
          <a:prstGeom prst="rect">
            <a:avLst/>
          </a:prstGeom>
          <a:solidFill>
            <a:srgbClr val="FFFFFF"/>
          </a:solidFill>
        </p:spPr>
        <p:txBody>
          <a:bodyPr vert="horz" wrap="square" lIns="0" tIns="0" rIns="0" bIns="0"/>
          <a:lstStyle/>
          <a:p>
            <a:pPr algn="l" rtl="0" eaLnBrk="0">
              <a:lnSpc>
                <a:spcPct val="116000"/>
              </a:lnSpc>
            </a:pPr>
            <a:endParaRPr lang="en-US" altLang="en-US" sz="500" dirty="0"/>
          </a:p>
          <a:p>
            <a:pPr marL="370840" algn="l" rtl="0" eaLnBrk="0">
              <a:lnSpc>
                <a:spcPct val="98000"/>
              </a:lnSpc>
              <a:spcBef>
                <a:spcPts val="5"/>
              </a:spcBef>
            </a:pPr>
            <a:r>
              <a:rPr sz="20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降低</a:t>
            </a:r>
            <a:r>
              <a:rPr sz="2000" spc="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AI</a:t>
            </a:r>
            <a:r>
              <a:rPr sz="2000" spc="2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开发</a:t>
            </a:r>
            <a:r>
              <a:rPr sz="2000" spc="1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门</a:t>
            </a:r>
            <a:r>
              <a:rPr sz="2000" spc="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槛</a:t>
            </a:r>
            <a:endParaRPr lang="en-US" altLang="en-US" sz="2000" dirty="0"/>
          </a:p>
        </p:txBody>
      </p:sp>
      <p:sp>
        <p:nvSpPr>
          <p:cNvPr id="57" name="textbox 57"/>
          <p:cNvSpPr/>
          <p:nvPr/>
        </p:nvSpPr>
        <p:spPr>
          <a:xfrm>
            <a:off x="8807196" y="2048255"/>
            <a:ext cx="2353310" cy="433705"/>
          </a:xfrm>
          <a:prstGeom prst="rect">
            <a:avLst/>
          </a:prstGeom>
          <a:solidFill>
            <a:srgbClr val="FFFFFF"/>
          </a:solidFill>
        </p:spPr>
        <p:txBody>
          <a:bodyPr vert="horz" wrap="square" lIns="0" tIns="0" rIns="0" bIns="0"/>
          <a:lstStyle/>
          <a:p>
            <a:pPr algn="l" rtl="0" eaLnBrk="0">
              <a:lnSpc>
                <a:spcPct val="115000"/>
              </a:lnSpc>
            </a:pPr>
            <a:endParaRPr lang="en-US" altLang="en-US" sz="500" dirty="0"/>
          </a:p>
          <a:p>
            <a:pPr marL="151765" algn="l" rtl="0" eaLnBrk="0">
              <a:lnSpc>
                <a:spcPct val="98000"/>
              </a:lnSpc>
              <a:spcBef>
                <a:spcPts val="0"/>
              </a:spcBef>
            </a:pPr>
            <a:r>
              <a:rPr sz="2000" spc="3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加快</a:t>
            </a:r>
            <a:r>
              <a:rPr sz="2000" spc="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AI</a:t>
            </a:r>
            <a:r>
              <a:rPr sz="2000" spc="3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商业化进</a:t>
            </a:r>
            <a:r>
              <a:rPr sz="2000" spc="1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程</a:t>
            </a:r>
            <a:endParaRPr lang="en-US" altLang="en-US" sz="2000" dirty="0"/>
          </a:p>
        </p:txBody>
      </p:sp>
      <p:sp>
        <p:nvSpPr>
          <p:cNvPr id="58" name="textbox 58"/>
          <p:cNvSpPr/>
          <p:nvPr/>
        </p:nvSpPr>
        <p:spPr>
          <a:xfrm>
            <a:off x="1363980" y="2087880"/>
            <a:ext cx="2078989" cy="353059"/>
          </a:xfrm>
          <a:prstGeom prst="rect">
            <a:avLst/>
          </a:prstGeom>
          <a:solidFill>
            <a:srgbClr val="FFFFFF"/>
          </a:solidFill>
        </p:spPr>
        <p:txBody>
          <a:bodyPr vert="horz" wrap="square" lIns="0" tIns="0" rIns="0" bIns="0"/>
          <a:lstStyle/>
          <a:p>
            <a:pPr algn="l" rtl="0" eaLnBrk="0">
              <a:lnSpc>
                <a:spcPct val="109000"/>
              </a:lnSpc>
            </a:pPr>
            <a:endParaRPr lang="en-US" altLang="en-US" sz="300" dirty="0"/>
          </a:p>
          <a:p>
            <a:pPr marL="152400" algn="l" rtl="0" eaLnBrk="0">
              <a:lnSpc>
                <a:spcPct val="97000"/>
              </a:lnSpc>
              <a:spcBef>
                <a:spcPts val="0"/>
              </a:spcBef>
            </a:pPr>
            <a:r>
              <a:rPr sz="2000" spc="-1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通</a:t>
            </a:r>
            <a:r>
              <a:rPr sz="2000" spc="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用性、泛化性</a:t>
            </a:r>
            <a:endParaRPr lang="en-US" altLang="en-US" sz="2000" dirty="0"/>
          </a:p>
        </p:txBody>
      </p:sp>
      <p:pic>
        <p:nvPicPr>
          <p:cNvPr id="59" name="picture 59"/>
          <p:cNvPicPr>
            <a:picLocks noChangeAspect="1"/>
          </p:cNvPicPr>
          <p:nvPr/>
        </p:nvPicPr>
        <p:blipFill>
          <a:blip r:embed="rId1"/>
          <a:stretch>
            <a:fillRect/>
          </a:stretch>
        </p:blipFill>
        <p:spPr>
          <a:xfrm rot="21600000">
            <a:off x="11441938" y="0"/>
            <a:ext cx="750061" cy="754634"/>
          </a:xfrm>
          <a:prstGeom prst="rect">
            <a:avLst/>
          </a:prstGeom>
        </p:spPr>
      </p:pic>
      <p:sp>
        <p:nvSpPr>
          <p:cNvPr id="60" name="textbox 60"/>
          <p:cNvSpPr/>
          <p:nvPr/>
        </p:nvSpPr>
        <p:spPr>
          <a:xfrm>
            <a:off x="0" y="1524"/>
            <a:ext cx="2052954" cy="227965"/>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22605"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大模型的产业价</a:t>
            </a:r>
            <a:r>
              <a:rPr sz="9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值</a:t>
            </a:r>
            <a:endParaRPr lang="en-US" altLang="en-US" sz="900" dirty="0"/>
          </a:p>
        </p:txBody>
      </p:sp>
      <p:sp>
        <p:nvSpPr>
          <p:cNvPr id="61" name="textbox 61"/>
          <p:cNvSpPr/>
          <p:nvPr/>
        </p:nvSpPr>
        <p:spPr>
          <a:xfrm>
            <a:off x="11870613" y="6593617"/>
            <a:ext cx="68580" cy="117475"/>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5000"/>
              </a:lnSpc>
            </a:pPr>
            <a:r>
              <a:rPr sz="800" spc="0" dirty="0">
                <a:solidFill>
                  <a:srgbClr val="000000">
                    <a:alpha val="100000"/>
                  </a:srgbClr>
                </a:solidFill>
                <a:latin typeface="楷体" panose="02010609060101010101" charset="-122"/>
                <a:ea typeface="楷体" panose="02010609060101010101" charset="-122"/>
                <a:cs typeface="楷体" panose="02010609060101010101" charset="-122"/>
              </a:rPr>
              <a:t>6</a:t>
            </a:r>
            <a:endParaRPr lang="en-US" altLang="en-US" sz="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7" name="table 787"/>
          <p:cNvGraphicFramePr>
            <a:graphicFrameLocks noGrp="1"/>
          </p:cNvGraphicFramePr>
          <p:nvPr/>
        </p:nvGraphicFramePr>
        <p:xfrm>
          <a:off x="533146" y="1176273"/>
          <a:ext cx="5363209" cy="5259704"/>
        </p:xfrm>
        <a:graphic>
          <a:graphicData uri="http://schemas.openxmlformats.org/drawingml/2006/table">
            <a:tbl>
              <a:tblPr/>
              <a:tblGrid>
                <a:gridCol w="5363209"/>
              </a:tblGrid>
              <a:tr h="5247004">
                <a:tc>
                  <a:txBody>
                    <a:bodyPr/>
                    <a:lstStyle/>
                    <a:p>
                      <a:pPr algn="l" rtl="0" eaLnBrk="0">
                        <a:lnSpc>
                          <a:spcPct val="185000"/>
                        </a:lnSpc>
                      </a:pPr>
                      <a:endParaRPr lang="en-US" altLang="en-US" sz="1000" dirty="0"/>
                    </a:p>
                    <a:p>
                      <a:pPr algn="l" rtl="0" eaLnBrk="0">
                        <a:lnSpc>
                          <a:spcPct val="9000"/>
                        </a:lnSpc>
                      </a:pPr>
                      <a:endParaRPr lang="en-US" altLang="en-US" sz="100" dirty="0"/>
                    </a:p>
                    <a:p>
                      <a:pPr marL="114935" algn="l" rtl="0" eaLnBrk="0">
                        <a:lnSpc>
                          <a:spcPct val="97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小红书</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文案风格:</a:t>
                      </a:r>
                      <a:endParaRPr lang="en-US" altLang="en-US" sz="1200" dirty="0"/>
                    </a:p>
                    <a:p>
                      <a:pPr marL="114935" algn="l" rtl="0" eaLnBrk="0">
                        <a:lnSpc>
                          <a:spcPct val="89000"/>
                        </a:lnSpc>
                        <a:spcBef>
                          <a:spcPts val="75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最近</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我收到了一份令人惊喜的礼物——爱马仕大地香水!这款香水散发出一种</a:t>
                      </a:r>
                      <a:endParaRPr lang="en-US" altLang="en-US" sz="1200" dirty="0"/>
                    </a:p>
                    <a:p>
                      <a:pPr marL="114300" algn="l" rtl="0" eaLnBrk="0">
                        <a:lnSpc>
                          <a:spcPts val="2160"/>
                        </a:lnSpc>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温暖而柔和的芳香,仿佛将我带到了大自然的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怀抱中。</a:t>
                      </a:r>
                      <a:endParaRPr lang="en-US" altLang="en-US" sz="1200" dirty="0"/>
                    </a:p>
                    <a:p>
                      <a:pPr algn="l" rtl="0" eaLnBrk="0">
                        <a:lnSpc>
                          <a:spcPct val="156000"/>
                        </a:lnSpc>
                      </a:pPr>
                      <a:endParaRPr lang="en-US" altLang="en-US" sz="1000" dirty="0"/>
                    </a:p>
                    <a:p>
                      <a:pPr marL="113030" indent="1270" algn="l" rtl="0" eaLnBrk="0">
                        <a:lnSpc>
                          <a:spcPct val="151000"/>
                        </a:lnSpc>
                        <a:spcBef>
                          <a:spcPts val="365"/>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大地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香水的瓶盖采用传统的金属材质,搭配黑色字体,简约而高贵。香水的前调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柑橘和茶叶的香气,让人感觉清新宜人;中调则是牡丹和香草的味道,让人感觉</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舒适而温暖;基调则是橡木苔和麝香的味道,让人</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感觉安心而沉稳。</a:t>
                      </a:r>
                      <a:endParaRPr lang="en-US" altLang="en-US" sz="1200" dirty="0"/>
                    </a:p>
                    <a:p>
                      <a:pPr algn="l" rtl="0" eaLnBrk="0">
                        <a:lnSpc>
                          <a:spcPct val="143000"/>
                        </a:lnSpc>
                      </a:pPr>
                      <a:endParaRPr lang="en-US" altLang="en-US" sz="1000" dirty="0"/>
                    </a:p>
                    <a:p>
                      <a:pPr marL="114300" indent="0" algn="l" rtl="0" eaLnBrk="0">
                        <a:lnSpc>
                          <a:spcPct val="152000"/>
                        </a:lnSpc>
                        <a:spcBef>
                          <a:spcPts val="37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这款</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香水的气息非常持久,可以在一天之后依然感受到它的独特魅力。而且,它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并不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会让人感到沉重或者沉闷,相反,它会给人一种非常自然的感觉,仿佛呼吸中</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都带着香气</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algn="l" rtl="0" eaLnBrk="0">
                        <a:lnSpc>
                          <a:spcPct val="145000"/>
                        </a:lnSpc>
                      </a:pPr>
                      <a:endParaRPr lang="en-US" altLang="en-US" sz="1000" dirty="0"/>
                    </a:p>
                    <a:p>
                      <a:pPr marL="114300" indent="-1270" algn="l" rtl="0" eaLnBrk="0">
                        <a:lnSpc>
                          <a:spcPct val="151000"/>
                        </a:lnSpc>
                        <a:spcBef>
                          <a:spcPts val="370"/>
                        </a:spcBef>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爱</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马仕大地香水是一款非常值得一试的香水,它不仅适合各种年龄段的人,还适</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合各</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种风格的人群。如果喜欢清新自然的香气,那么这款香水一定会是你的不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二之选;如果喜欢温暖舒适的香气,那么这款香水也会</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是你的首选。</a:t>
                      </a:r>
                      <a:endParaRPr lang="en-US" altLang="en-US" sz="1200" dirty="0"/>
                    </a:p>
                    <a:p>
                      <a:pPr algn="l" rtl="0" eaLnBrk="0">
                        <a:lnSpc>
                          <a:spcPct val="146000"/>
                        </a:lnSpc>
                      </a:pPr>
                      <a:endParaRPr lang="en-US" altLang="en-US" sz="1000" dirty="0"/>
                    </a:p>
                    <a:p>
                      <a:pPr algn="l" rtl="0" eaLnBrk="0">
                        <a:lnSpc>
                          <a:spcPct val="102000"/>
                        </a:lnSpc>
                      </a:pPr>
                      <a:endParaRPr lang="en-US" altLang="en-US" sz="300" dirty="0"/>
                    </a:p>
                    <a:p>
                      <a:pPr marL="114300" indent="-1270" algn="l" rtl="0" eaLnBrk="0">
                        <a:lnSpc>
                          <a:spcPct val="152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要错过这款令人惊艳的爱马仕大地香水,让它成为你生活中必不可少的小伙</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伴!</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788" name="table 788"/>
          <p:cNvGraphicFramePr>
            <a:graphicFrameLocks noGrp="1"/>
          </p:cNvGraphicFramePr>
          <p:nvPr/>
        </p:nvGraphicFramePr>
        <p:xfrm>
          <a:off x="6185661" y="1180846"/>
          <a:ext cx="5338444" cy="5254625"/>
        </p:xfrm>
        <a:graphic>
          <a:graphicData uri="http://schemas.openxmlformats.org/drawingml/2006/table">
            <a:tbl>
              <a:tblPr/>
              <a:tblGrid>
                <a:gridCol w="5338444"/>
              </a:tblGrid>
              <a:tr h="5241925">
                <a:tc>
                  <a:txBody>
                    <a:bodyPr/>
                    <a:lstStyle/>
                    <a:p>
                      <a:pPr algn="l" rtl="0" eaLnBrk="0">
                        <a:lnSpc>
                          <a:spcPct val="107000"/>
                        </a:lnSpc>
                      </a:pPr>
                      <a:endParaRPr lang="en-US" altLang="en-US" sz="1000" dirty="0"/>
                    </a:p>
                    <a:p>
                      <a:pPr algn="l" rtl="0" eaLnBrk="0">
                        <a:lnSpc>
                          <a:spcPct val="107000"/>
                        </a:lnSpc>
                      </a:pPr>
                      <a:endParaRPr lang="en-US" altLang="en-US" sz="1000" dirty="0"/>
                    </a:p>
                    <a:p>
                      <a:pPr algn="l" rtl="0" eaLnBrk="0">
                        <a:lnSpc>
                          <a:spcPct val="107000"/>
                        </a:lnSpc>
                      </a:pPr>
                      <a:endParaRPr lang="en-US" altLang="en-US" sz="1000" dirty="0"/>
                    </a:p>
                    <a:p>
                      <a:pPr algn="l" rtl="0" eaLnBrk="0">
                        <a:lnSpc>
                          <a:spcPct val="107000"/>
                        </a:lnSpc>
                      </a:pPr>
                      <a:endParaRPr lang="en-US" altLang="en-US" sz="1000" dirty="0"/>
                    </a:p>
                    <a:p>
                      <a:pPr algn="l" rtl="0" eaLnBrk="0">
                        <a:lnSpc>
                          <a:spcPct val="107000"/>
                        </a:lnSpc>
                      </a:pPr>
                      <a:endParaRPr lang="en-US" altLang="en-US" sz="1000" dirty="0"/>
                    </a:p>
                    <a:p>
                      <a:pPr algn="l" rtl="0" eaLnBrk="0">
                        <a:lnSpc>
                          <a:spcPct val="10000"/>
                        </a:lnSpc>
                      </a:pPr>
                      <a:endParaRPr lang="en-US" altLang="en-US" sz="100" dirty="0"/>
                    </a:p>
                    <a:p>
                      <a:pPr marL="189865" indent="1905" algn="l" rtl="0" eaLnBrk="0">
                        <a:lnSpc>
                          <a:spcPct val="150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好的，以下是一则爱马仕大地香水的种草文案，采用小红</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书的文案风格：</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爱马仕大地香水，让你感受到大地的力量和神秘。</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这款香水以大地为</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灵</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感，</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融</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合了天然的植物和木材香气，让你感受到大地的力量和神秘。它的前调</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橙花和葡萄柚，中调是鸢尾花和广藿香，后调是香根草和雪松木，层次</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分明，香味持久。</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爱马仕大地香水适合任何场合</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无论是工作、约会还是</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参</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加派对，都能让你散发出独特的魅力。它的瓶身设计简洁大方，符合现</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代人的审美，是一款值得拥有的经典香水。</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你</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也喜欢自然、清新、优</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雅的香气，那么爱马仕大地香水绝对是你不能错过的选择</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。快来试试吧，</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2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你一定会被它的魅力所吸</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引。</a:t>
                      </a:r>
                      <a:endParaRPr lang="en-US" altLang="en-US" sz="12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789" name="textbox 789"/>
          <p:cNvSpPr/>
          <p:nvPr/>
        </p:nvSpPr>
        <p:spPr>
          <a:xfrm>
            <a:off x="816698" y="303993"/>
            <a:ext cx="8562975" cy="436880"/>
          </a:xfrm>
          <a:prstGeom prst="rect">
            <a:avLst/>
          </a:prstGeom>
        </p:spPr>
        <p:txBody>
          <a:bodyPr vert="horz" wrap="square" lIns="0" tIns="0" rIns="0" bIns="0"/>
          <a:lstStyle/>
          <a:p>
            <a:pPr algn="l" rtl="0" eaLnBrk="0">
              <a:lnSpc>
                <a:spcPct val="71000"/>
              </a:lnSpc>
            </a:pPr>
            <a:endParaRPr lang="en-US" altLang="en-US" sz="100" dirty="0"/>
          </a:p>
          <a:p>
            <a:pPr marL="12700" algn="l" rtl="0" eaLnBrk="0">
              <a:lnSpc>
                <a:spcPct val="97000"/>
              </a:lnSpc>
            </a:pPr>
            <a:r>
              <a:rPr sz="4300" spc="40" baseline="-400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工作提效案例介绍---</a:t>
            </a:r>
            <a:r>
              <a:rPr sz="2700" spc="4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2400" spc="40" baseline="7000" dirty="0">
                <a:solidFill>
                  <a:srgbClr val="2264B4">
                    <a:alpha val="100000"/>
                  </a:srgbClr>
                </a:solidFill>
                <a:latin typeface="微软雅黑" panose="020B0503020204020204" charset="-122"/>
                <a:ea typeface="微软雅黑" panose="020B0503020204020204" charset="-122"/>
                <a:cs typeface="微软雅黑" panose="020B0503020204020204" charset="-122"/>
              </a:rPr>
              <a:t>请用小红书的文案风格写一则爱马仕大地香水的种草</a:t>
            </a:r>
            <a:r>
              <a:rPr sz="2400" spc="30" baseline="7000" dirty="0">
                <a:solidFill>
                  <a:srgbClr val="2264B4">
                    <a:alpha val="100000"/>
                  </a:srgbClr>
                </a:solidFill>
                <a:latin typeface="微软雅黑" panose="020B0503020204020204" charset="-122"/>
                <a:ea typeface="微软雅黑" panose="020B0503020204020204" charset="-122"/>
                <a:cs typeface="微软雅黑" panose="020B0503020204020204" charset="-122"/>
              </a:rPr>
              <a:t>文</a:t>
            </a:r>
            <a:r>
              <a:rPr sz="2400" spc="0" baseline="7000" dirty="0">
                <a:solidFill>
                  <a:srgbClr val="2264B4">
                    <a:alpha val="100000"/>
                  </a:srgbClr>
                </a:solidFill>
                <a:latin typeface="微软雅黑" panose="020B0503020204020204" charset="-122"/>
                <a:ea typeface="微软雅黑" panose="020B0503020204020204" charset="-122"/>
                <a:cs typeface="微软雅黑" panose="020B0503020204020204" charset="-122"/>
              </a:rPr>
              <a:t>案</a:t>
            </a:r>
            <a:endParaRPr lang="en-US" altLang="en-US" sz="1560" dirty="0"/>
          </a:p>
        </p:txBody>
      </p:sp>
      <p:pic>
        <p:nvPicPr>
          <p:cNvPr id="790" name="picture 790"/>
          <p:cNvPicPr>
            <a:picLocks noChangeAspect="1"/>
          </p:cNvPicPr>
          <p:nvPr/>
        </p:nvPicPr>
        <p:blipFill>
          <a:blip r:embed="rId1"/>
          <a:stretch>
            <a:fillRect/>
          </a:stretch>
        </p:blipFill>
        <p:spPr>
          <a:xfrm rot="21600000">
            <a:off x="11441938" y="0"/>
            <a:ext cx="750061" cy="754634"/>
          </a:xfrm>
          <a:prstGeom prst="rect">
            <a:avLst/>
          </a:prstGeom>
        </p:spPr>
      </p:pic>
      <p:sp>
        <p:nvSpPr>
          <p:cNvPr id="791" name="textbox 791"/>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5842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分模块测评结</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果</a:t>
            </a:r>
            <a:endParaRPr lang="en-US" altLang="en-US" sz="900" dirty="0"/>
          </a:p>
        </p:txBody>
      </p:sp>
      <p:sp>
        <p:nvSpPr>
          <p:cNvPr id="792" name="textbox 792"/>
          <p:cNvSpPr/>
          <p:nvPr/>
        </p:nvSpPr>
        <p:spPr>
          <a:xfrm>
            <a:off x="829055" y="961644"/>
            <a:ext cx="1224280" cy="401954"/>
          </a:xfrm>
          <a:prstGeom prst="rect">
            <a:avLst/>
          </a:prstGeom>
          <a:solidFill>
            <a:srgbClr val="FFFFFF"/>
          </a:solidFill>
        </p:spPr>
        <p:txBody>
          <a:bodyPr vert="horz" wrap="square" lIns="0" tIns="0" rIns="0" bIns="0"/>
          <a:lstStyle/>
          <a:p>
            <a:pPr algn="l" rtl="0" eaLnBrk="0">
              <a:lnSpc>
                <a:spcPct val="111000"/>
              </a:lnSpc>
            </a:pPr>
            <a:endParaRPr lang="en-US" altLang="en-US" sz="600" dirty="0"/>
          </a:p>
          <a:p>
            <a:pPr marL="224155" algn="l" rtl="0" eaLnBrk="0">
              <a:lnSpc>
                <a:spcPct val="87000"/>
              </a:lnSpc>
              <a:spcBef>
                <a:spcPts val="5"/>
              </a:spcBef>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Chat</a:t>
            </a:r>
            <a:r>
              <a:rPr sz="1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GLM</a:t>
            </a:r>
            <a:endParaRPr lang="en-US" altLang="en-US" sz="1400" dirty="0"/>
          </a:p>
        </p:txBody>
      </p:sp>
      <p:sp>
        <p:nvSpPr>
          <p:cNvPr id="793" name="textbox 793"/>
          <p:cNvSpPr/>
          <p:nvPr/>
        </p:nvSpPr>
        <p:spPr>
          <a:xfrm>
            <a:off x="6554723" y="961644"/>
            <a:ext cx="1188719" cy="381000"/>
          </a:xfrm>
          <a:prstGeom prst="rect">
            <a:avLst/>
          </a:prstGeom>
          <a:solidFill>
            <a:srgbClr val="FFFFFF"/>
          </a:solidFill>
        </p:spPr>
        <p:txBody>
          <a:bodyPr vert="horz" wrap="square" lIns="0" tIns="0" rIns="0" bIns="0"/>
          <a:lstStyle/>
          <a:p>
            <a:pPr algn="l" rtl="0" eaLnBrk="0">
              <a:lnSpc>
                <a:spcPct val="110000"/>
              </a:lnSpc>
            </a:pPr>
            <a:endParaRPr lang="en-US" altLang="en-US" sz="600" dirty="0"/>
          </a:p>
          <a:p>
            <a:pPr marL="419735" algn="l" rtl="0" eaLnBrk="0">
              <a:lnSpc>
                <a:spcPct val="98000"/>
              </a:lnSpc>
            </a:pPr>
            <a:r>
              <a:rPr sz="1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商量</a:t>
            </a:r>
            <a:endParaRPr lang="en-US" altLang="en-US" sz="1400" dirty="0"/>
          </a:p>
        </p:txBody>
      </p:sp>
      <p:sp>
        <p:nvSpPr>
          <p:cNvPr id="794" name="textbox 794"/>
          <p:cNvSpPr/>
          <p:nvPr/>
        </p:nvSpPr>
        <p:spPr>
          <a:xfrm>
            <a:off x="11823369" y="6593617"/>
            <a:ext cx="115570" cy="11620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4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6</a:t>
            </a:r>
            <a:r>
              <a:rPr sz="800" spc="-20" dirty="0">
                <a:solidFill>
                  <a:srgbClr val="000000">
                    <a:alpha val="100000"/>
                  </a:srgbClr>
                </a:solidFill>
                <a:latin typeface="楷体" panose="02010609060101010101" charset="-122"/>
                <a:ea typeface="楷体" panose="02010609060101010101" charset="-122"/>
                <a:cs typeface="楷体" panose="02010609060101010101" charset="-122"/>
              </a:rPr>
              <a:t>0</a:t>
            </a:r>
            <a:endParaRPr lang="en-US" altLang="en-US" sz="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5" name="table 795"/>
          <p:cNvGraphicFramePr>
            <a:graphicFrameLocks noGrp="1"/>
          </p:cNvGraphicFramePr>
          <p:nvPr/>
        </p:nvGraphicFramePr>
        <p:xfrm>
          <a:off x="696213" y="1043686"/>
          <a:ext cx="10841990" cy="5122545"/>
        </p:xfrm>
        <a:graphic>
          <a:graphicData uri="http://schemas.openxmlformats.org/drawingml/2006/table">
            <a:tbl>
              <a:tblPr/>
              <a:tblGrid>
                <a:gridCol w="10841990"/>
              </a:tblGrid>
              <a:tr h="5109845">
                <a:tc>
                  <a:txBody>
                    <a:bodyPr/>
                    <a:lstStyle/>
                    <a:p>
                      <a:pPr algn="l" rtl="0" eaLnBrk="0">
                        <a:lnSpc>
                          <a:spcPct val="110000"/>
                        </a:lnSpc>
                      </a:pPr>
                      <a:endParaRPr lang="en-US" altLang="en-US" sz="800" dirty="0"/>
                    </a:p>
                    <a:p>
                      <a:pPr marL="124460" indent="465455" algn="l" rtl="0" eaLnBrk="0">
                        <a:lnSpc>
                          <a:spcPct val="161000"/>
                        </a:lnSpc>
                        <a:spcBef>
                          <a:spcPts val="5"/>
                        </a:spcBef>
                      </a:pP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随着数字经济的快速发展和数字化升级的推进，人工智能的重要性日益凸显。然而，</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AI</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模型针对不同场景需要</a:t>
                      </a:r>
                      <a:r>
                        <a:rPr sz="15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重</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复</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开发，导致效率低下的问题逐步暴露。大模型的出现为这一挑战提供了新的解决思路，推动了产业向全链路智能的发</a:t>
                      </a:r>
                      <a:r>
                        <a:rPr sz="15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展</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500" dirty="0"/>
                    </a:p>
                    <a:p>
                      <a:pPr marL="589915" algn="l" rtl="0" eaLnBrk="0">
                        <a:lnSpc>
                          <a:spcPct val="95000"/>
                        </a:lnSpc>
                        <a:spcBef>
                          <a:spcPts val="1020"/>
                        </a:spcBef>
                      </a:pPr>
                      <a:r>
                        <a:rPr sz="15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2017年，国务院发布了《新一代人工智能发展规划》</a:t>
                      </a:r>
                      <a:r>
                        <a:rPr sz="15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，旨在加强人工智能研发、应用和产业化，</a:t>
                      </a:r>
                      <a:r>
                        <a:rPr sz="15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推</a:t>
                      </a:r>
                      <a:r>
                        <a:rPr sz="15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动</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人工智能领</a:t>
                      </a:r>
                      <a:endParaRPr lang="en-US" altLang="en-US" sz="1500" dirty="0"/>
                    </a:p>
                    <a:p>
                      <a:pPr marL="123190" algn="l" rtl="0" eaLnBrk="0">
                        <a:lnSpc>
                          <a:spcPts val="2880"/>
                        </a:lnSpc>
                      </a:pPr>
                      <a:r>
                        <a:rPr sz="150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域的创新与发展。在研发支持力度上逐渐发力，通过投入大量资金和资源，来培育具有国际竞争力的人工智能</a:t>
                      </a:r>
                      <a:r>
                        <a:rPr sz="15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企</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业。</a:t>
                      </a:r>
                      <a:endParaRPr lang="en-US" altLang="en-US" sz="1500" dirty="0"/>
                    </a:p>
                    <a:p>
                      <a:pPr marL="123190" indent="466725" algn="l" rtl="0" eaLnBrk="0">
                        <a:lnSpc>
                          <a:spcPct val="160000"/>
                        </a:lnSpc>
                        <a:spcBef>
                          <a:spcPts val="150"/>
                        </a:spcBef>
                      </a:pPr>
                      <a:r>
                        <a:rPr sz="15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随着人工智能的地位和作用越来越重要，政府、企业和社会需要共同努力，各大厂商应投入更多资源，头部企业</a:t>
                      </a:r>
                      <a:r>
                        <a:rPr sz="15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可</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以持续发力自研大模型，而专注于解决方案的行业厂商可以考虑通过深耕行业来彰显特色。</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正如政府提出的“人工</a:t>
                      </a:r>
                      <a:r>
                        <a:rPr sz="15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智</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能</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与各行业的深度融合是促进产业升级和转型的重要方式之一”，</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大模型+行业的发展尤为重要，目前大模型在金融</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、工</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业、医疗等领域已经取得了显著的成果，持续探索如何为行业领域提供更精准、高效的解决方案成为大模型厂商弯道</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超</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车的机会，未来通过新一代</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AI</a:t>
                      </a:r>
                      <a:r>
                        <a:rPr sz="15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能够打造其独特的竞争优势。</a:t>
                      </a:r>
                      <a:r>
                        <a:rPr sz="15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此外，头部企业也应该通过开放平台等方式对</a:t>
                      </a:r>
                      <a:r>
                        <a:rPr sz="15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外</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赋能，</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促进</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大模型技术的共享和创新，加速其落地和推广，承担起技术发展的社会责任。只有通过各方的共同努力和合作，</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才</a:t>
                      </a:r>
                      <a:r>
                        <a:rPr sz="15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能</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够</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推动中国大模型技术的应用落地，最终实现人工智能产业的快速发展和跨越式进步</a:t>
                      </a:r>
                      <a:r>
                        <a:rPr sz="15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500" dirty="0"/>
                    </a:p>
                  </a:txBody>
                  <a:tcPr marL="0" marR="0" marT="0" marB="0" vert="horz">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sp>
        <p:nvSpPr>
          <p:cNvPr id="796" name="textbox 796"/>
          <p:cNvSpPr/>
          <p:nvPr/>
        </p:nvSpPr>
        <p:spPr>
          <a:xfrm>
            <a:off x="622808" y="286004"/>
            <a:ext cx="1631314" cy="468630"/>
          </a:xfrm>
          <a:prstGeom prst="rect">
            <a:avLst/>
          </a:prstGeom>
        </p:spPr>
        <p:txBody>
          <a:bodyPr vert="horz" wrap="square" lIns="0" tIns="0" rIns="0" bIns="0"/>
          <a:lstStyle/>
          <a:p>
            <a:pPr algn="l" rtl="0" eaLnBrk="0">
              <a:lnSpc>
                <a:spcPct val="135000"/>
              </a:lnSpc>
            </a:pPr>
            <a:endParaRPr lang="en-US" altLang="en-US" sz="200" dirty="0"/>
          </a:p>
          <a:p>
            <a:pPr marL="62865" algn="l" rtl="0" eaLnBrk="0">
              <a:lnSpc>
                <a:spcPts val="3265"/>
              </a:lnSpc>
              <a:spcBef>
                <a:spcPts val="0"/>
              </a:spcBef>
              <a:tabLst>
                <a:tab pos="201930" algn="l"/>
              </a:tabLst>
            </a:pPr>
            <a:r>
              <a:rPr sz="27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总结展</a:t>
            </a:r>
            <a:r>
              <a:rPr sz="2700" spc="7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望</a:t>
            </a:r>
            <a:endParaRPr lang="en-US" altLang="en-US" sz="2700" dirty="0"/>
          </a:p>
        </p:txBody>
      </p:sp>
      <p:sp>
        <p:nvSpPr>
          <p:cNvPr id="797" name="path"/>
          <p:cNvSpPr/>
          <p:nvPr/>
        </p:nvSpPr>
        <p:spPr>
          <a:xfrm>
            <a:off x="635508" y="298704"/>
            <a:ext cx="50291" cy="396239"/>
          </a:xfrm>
          <a:custGeom>
            <a:avLst/>
            <a:gdLst/>
            <a:ahLst/>
            <a:cxnLst/>
            <a:rect l="0" t="0" r="0" b="0"/>
            <a:pathLst>
              <a:path w="79" h="623">
                <a:moveTo>
                  <a:pt x="0" y="623"/>
                </a:moveTo>
                <a:lnTo>
                  <a:pt x="79" y="623"/>
                </a:lnTo>
                <a:lnTo>
                  <a:pt x="79" y="0"/>
                </a:lnTo>
                <a:lnTo>
                  <a:pt x="0" y="0"/>
                </a:lnTo>
                <a:lnTo>
                  <a:pt x="0" y="623"/>
                </a:lnTo>
                <a:close/>
              </a:path>
            </a:pathLst>
          </a:custGeom>
          <a:solidFill>
            <a:srgbClr val="2264B4">
              <a:alpha val="100000"/>
            </a:srgbClr>
          </a:solidFill>
          <a:ln cap="flat">
            <a:noFill/>
            <a:prstDash val="solid"/>
            <a:miter lim="0"/>
          </a:ln>
        </p:spPr>
        <p:txBody>
          <a:bodyPr rtlCol="0"/>
          <a:lstStyle/>
          <a:p>
            <a:pPr algn="ctr"/>
            <a:endParaRPr lang="zh-CN" altLang="en-US"/>
          </a:p>
        </p:txBody>
      </p:sp>
      <p:pic>
        <p:nvPicPr>
          <p:cNvPr id="798" name="picture 798"/>
          <p:cNvPicPr>
            <a:picLocks noChangeAspect="1"/>
          </p:cNvPicPr>
          <p:nvPr/>
        </p:nvPicPr>
        <p:blipFill>
          <a:blip r:embed="rId1"/>
          <a:stretch>
            <a:fillRect/>
          </a:stretch>
        </p:blipFill>
        <p:spPr>
          <a:xfrm rot="21600000">
            <a:off x="11441938" y="0"/>
            <a:ext cx="750061" cy="754634"/>
          </a:xfrm>
          <a:prstGeom prst="rect">
            <a:avLst/>
          </a:prstGeom>
        </p:spPr>
      </p:pic>
      <p:sp>
        <p:nvSpPr>
          <p:cNvPr id="799" name="textbox 799"/>
          <p:cNvSpPr/>
          <p:nvPr/>
        </p:nvSpPr>
        <p:spPr>
          <a:xfrm>
            <a:off x="0" y="0"/>
            <a:ext cx="2052954" cy="228600"/>
          </a:xfrm>
          <a:prstGeom prst="rect">
            <a:avLst/>
          </a:prstGeom>
          <a:solidFill>
            <a:srgbClr val="F2F2F2"/>
          </a:solidFill>
        </p:spPr>
        <p:txBody>
          <a:bodyPr vert="horz" wrap="square" lIns="0" tIns="0" rIns="0" bIns="0"/>
          <a:lstStyle/>
          <a:p>
            <a:pPr algn="l" rtl="0" eaLnBrk="0">
              <a:lnSpc>
                <a:spcPct val="113000"/>
              </a:lnSpc>
            </a:pPr>
            <a:endParaRPr lang="en-US" altLang="en-US" sz="300" dirty="0"/>
          </a:p>
          <a:p>
            <a:pPr marL="775335" algn="l" rtl="0" eaLnBrk="0">
              <a:lnSpc>
                <a:spcPts val="1155"/>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总结展</a:t>
            </a:r>
            <a:r>
              <a:rPr sz="9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望</a:t>
            </a:r>
            <a:endParaRPr lang="en-US" altLang="en-US" sz="900" dirty="0"/>
          </a:p>
        </p:txBody>
      </p:sp>
      <p:sp>
        <p:nvSpPr>
          <p:cNvPr id="800" name="textbox 800"/>
          <p:cNvSpPr/>
          <p:nvPr/>
        </p:nvSpPr>
        <p:spPr>
          <a:xfrm>
            <a:off x="11823369" y="6593617"/>
            <a:ext cx="115570" cy="117475"/>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5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6</a:t>
            </a:r>
            <a:r>
              <a:rPr sz="800" spc="-20" dirty="0">
                <a:solidFill>
                  <a:srgbClr val="000000">
                    <a:alpha val="100000"/>
                  </a:srgbClr>
                </a:solidFill>
                <a:latin typeface="楷体" panose="02010609060101010101" charset="-122"/>
                <a:ea typeface="楷体" panose="02010609060101010101" charset="-122"/>
                <a:cs typeface="楷体" panose="02010609060101010101" charset="-122"/>
              </a:rPr>
              <a:t>1</a:t>
            </a:r>
            <a:endParaRPr lang="en-US" altLang="en-US" sz="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1" name="table 801"/>
          <p:cNvGraphicFramePr>
            <a:graphicFrameLocks noGrp="1"/>
          </p:cNvGraphicFramePr>
          <p:nvPr/>
        </p:nvGraphicFramePr>
        <p:xfrm>
          <a:off x="696213" y="978154"/>
          <a:ext cx="10841990" cy="5483225"/>
        </p:xfrm>
        <a:graphic>
          <a:graphicData uri="http://schemas.openxmlformats.org/drawingml/2006/table">
            <a:tbl>
              <a:tblPr/>
              <a:tblGrid>
                <a:gridCol w="2843529"/>
                <a:gridCol w="4112895"/>
                <a:gridCol w="3885564"/>
              </a:tblGrid>
              <a:tr h="2308225">
                <a:tc gridSpan="3">
                  <a:txBody>
                    <a:bodyPr/>
                    <a:lstStyle/>
                    <a:p>
                      <a:pPr algn="l" rtl="0" eaLnBrk="0">
                        <a:lnSpc>
                          <a:spcPct val="113000"/>
                        </a:lnSpc>
                      </a:pPr>
                      <a:endParaRPr lang="en-US" altLang="en-US" sz="1000" dirty="0"/>
                    </a:p>
                    <a:p>
                      <a:pPr algn="l" rtl="0" eaLnBrk="0">
                        <a:lnSpc>
                          <a:spcPct val="113000"/>
                        </a:lnSpc>
                      </a:pPr>
                      <a:endParaRPr lang="en-US" altLang="en-US" sz="1000" dirty="0"/>
                    </a:p>
                    <a:p>
                      <a:pPr marL="241935" algn="l" rtl="0" eaLnBrk="0">
                        <a:lnSpc>
                          <a:spcPts val="1850"/>
                        </a:lnSpc>
                        <a:spcBef>
                          <a:spcPts val="5"/>
                        </a:spcBef>
                      </a:pPr>
                      <a:r>
                        <a:rPr sz="1500" spc="3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课题顾问：</a:t>
                      </a:r>
                      <a:r>
                        <a:rPr sz="15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周</a:t>
                      </a:r>
                      <a:r>
                        <a:rPr sz="15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亮</a:t>
                      </a:r>
                      <a:r>
                        <a:rPr sz="15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新华社经济参考报社</a:t>
                      </a:r>
                      <a:r>
                        <a:rPr sz="15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党</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委书记、</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总编辑</a:t>
                      </a:r>
                      <a:endParaRPr lang="en-US" altLang="en-US" sz="1500" dirty="0"/>
                    </a:p>
                    <a:p>
                      <a:pPr marL="1631950" algn="l" rtl="0" eaLnBrk="0">
                        <a:lnSpc>
                          <a:spcPts val="1845"/>
                        </a:lnSpc>
                        <a:spcBef>
                          <a:spcPts val="1275"/>
                        </a:spcBef>
                      </a:pPr>
                      <a:r>
                        <a:rPr sz="150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王恒涛</a:t>
                      </a:r>
                      <a:r>
                        <a:rPr sz="150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新华社经济参考报社党委委员、副总编</a:t>
                      </a:r>
                      <a:r>
                        <a:rPr sz="15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辑</a:t>
                      </a:r>
                      <a:endParaRPr lang="en-US" altLang="en-US" sz="1500" dirty="0"/>
                    </a:p>
                    <a:p>
                      <a:pPr marL="241935" algn="l" rtl="0" eaLnBrk="0">
                        <a:lnSpc>
                          <a:spcPct val="94000"/>
                        </a:lnSpc>
                        <a:spcBef>
                          <a:spcPts val="1280"/>
                        </a:spcBef>
                      </a:pPr>
                      <a:r>
                        <a:rPr sz="1500" spc="4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课题组组长：</a:t>
                      </a:r>
                      <a:r>
                        <a:rPr sz="15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肖</a:t>
                      </a:r>
                      <a:r>
                        <a:rPr sz="15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敏</a:t>
                      </a:r>
                      <a:r>
                        <a:rPr sz="15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新华社研究院中国企业发展研究中心</a:t>
                      </a:r>
                      <a:r>
                        <a:rPr sz="15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主</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任</a:t>
                      </a:r>
                      <a:endParaRPr lang="en-US" altLang="en-US" sz="1500" dirty="0"/>
                    </a:p>
                    <a:p>
                      <a:pPr marL="241935" algn="l" rtl="0" eaLnBrk="0">
                        <a:lnSpc>
                          <a:spcPts val="3120"/>
                        </a:lnSpc>
                      </a:pPr>
                      <a:r>
                        <a:rPr sz="15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课题组成员</a:t>
                      </a:r>
                      <a:r>
                        <a:rPr sz="15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于晓强、杨小刀、王舒淼、尹三白</a:t>
                      </a:r>
                      <a:r>
                        <a:rPr sz="15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田佳乐</a:t>
                      </a:r>
                      <a:endParaRPr lang="en-US" altLang="en-US" sz="1500" dirty="0"/>
                    </a:p>
                    <a:p>
                      <a:pPr algn="l" rtl="0" eaLnBrk="0">
                        <a:lnSpc>
                          <a:spcPct val="107000"/>
                        </a:lnSpc>
                      </a:pPr>
                      <a:endParaRPr lang="en-US" altLang="en-US" sz="1100" dirty="0"/>
                    </a:p>
                    <a:p>
                      <a:pPr marL="240030" algn="l" rtl="0" eaLnBrk="0">
                        <a:lnSpc>
                          <a:spcPts val="1850"/>
                        </a:lnSpc>
                        <a:spcBef>
                          <a:spcPts val="5"/>
                        </a:spcBef>
                      </a:pPr>
                      <a:r>
                        <a:rPr sz="1500" spc="10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参与测评人员</a:t>
                      </a:r>
                      <a:r>
                        <a:rPr sz="15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：张龙飞、于晓强、杨小刀、王舒淼、尹三白、田佳</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乐</a:t>
                      </a:r>
                      <a:endParaRPr lang="en-US" altLang="en-US" sz="1500" dirty="0"/>
                    </a:p>
                  </a:txBody>
                  <a:tcPr marL="0" marR="0" marT="0" marB="0" vert="horz">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a:noFill/>
                    </a:lnB>
                  </a:tcPr>
                </a:tc>
                <a:tc hMerge="1">
                  <a:tcPr marL="0" marR="0" marT="0" marB="0" vert="horz">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a:noFill/>
                    </a:lnB>
                  </a:tcPr>
                </a:tc>
                <a:tc hMerge="1">
                  <a:tcPr marL="0" marR="0" marT="0" marB="0" vert="horz">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3175" cap="flat" cmpd="sng" algn="ctr">
                      <a:solidFill>
                        <a:srgbClr val="5B9BD5"/>
                      </a:solidFill>
                      <a:prstDash val="solid"/>
                      <a:round/>
                      <a:headEnd type="none" w="med" len="med"/>
                      <a:tailEnd type="none" w="med" len="med"/>
                    </a:lnT>
                    <a:lnB>
                      <a:noFill/>
                    </a:lnB>
                  </a:tcPr>
                </a:tc>
              </a:tr>
              <a:tr h="1696085">
                <a:tc gridSpan="3">
                  <a:txBody>
                    <a:bodyPr/>
                    <a:lstStyle/>
                    <a:p>
                      <a:pPr algn="l" rtl="0" eaLnBrk="0">
                        <a:lnSpc>
                          <a:spcPct val="100000"/>
                        </a:lnSpc>
                      </a:pPr>
                      <a:endParaRPr lang="en-US" altLang="en-US" sz="1000" dirty="0"/>
                    </a:p>
                  </a:txBody>
                  <a:tcPr marL="0" marR="0" marT="0" marB="0" vert="horz">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a:noFill/>
                    </a:lnT>
                    <a:lnB>
                      <a:noFill/>
                    </a:lnB>
                  </a:tcPr>
                </a:tc>
                <a:tc hMerge="1">
                  <a:tcPr marL="0" marR="0" marT="0" marB="0" vert="horz">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a:noFill/>
                    </a:lnT>
                    <a:lnB>
                      <a:noFill/>
                    </a:lnB>
                  </a:tcPr>
                </a:tc>
                <a:tc hMerge="1">
                  <a:tcPr marL="0" marR="0" marT="0" marB="0" vert="horz">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a:noFill/>
                    </a:lnT>
                    <a:lnB>
                      <a:noFill/>
                    </a:lnB>
                  </a:tcPr>
                </a:tc>
              </a:tr>
              <a:tr h="1478914">
                <a:tc>
                  <a:txBody>
                    <a:bodyPr/>
                    <a:lstStyle/>
                    <a:p>
                      <a:pPr algn="l" rtl="0" eaLnBrk="0">
                        <a:lnSpc>
                          <a:spcPct val="110000"/>
                        </a:lnSpc>
                      </a:pPr>
                      <a:endParaRPr lang="en-US" altLang="en-US" sz="1000" dirty="0"/>
                    </a:p>
                    <a:p>
                      <a:pPr marL="775970" algn="l" rtl="0" eaLnBrk="0">
                        <a:lnSpc>
                          <a:spcPct val="98000"/>
                        </a:lnSpc>
                        <a:spcBef>
                          <a:spcPts val="5"/>
                        </a:spcBef>
                      </a:pPr>
                      <a:r>
                        <a:rPr sz="2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感谢关注</a:t>
                      </a:r>
                      <a:endParaRPr lang="en-US" altLang="en-US" sz="2400" dirty="0"/>
                    </a:p>
                    <a:p>
                      <a:pPr marL="727710" algn="l" rtl="0" eaLnBrk="0">
                        <a:lnSpc>
                          <a:spcPts val="1855"/>
                        </a:lnSpc>
                        <a:spcBef>
                          <a:spcPts val="1280"/>
                        </a:spcBef>
                      </a:pPr>
                      <a:r>
                        <a:rPr sz="15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新华社研究</a:t>
                      </a:r>
                      <a:r>
                        <a:rPr sz="15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院</a:t>
                      </a:r>
                      <a:endParaRPr lang="en-US" altLang="en-US" sz="1500" dirty="0"/>
                    </a:p>
                    <a:p>
                      <a:pPr algn="l" rtl="0" eaLnBrk="0">
                        <a:lnSpc>
                          <a:spcPct val="106000"/>
                        </a:lnSpc>
                      </a:pPr>
                      <a:endParaRPr lang="en-US" altLang="en-US" sz="800" dirty="0"/>
                    </a:p>
                    <a:p>
                      <a:pPr marL="336550" algn="l" rtl="0" eaLnBrk="0">
                        <a:lnSpc>
                          <a:spcPts val="1855"/>
                        </a:lnSpc>
                        <a:spcBef>
                          <a:spcPts val="5"/>
                        </a:spcBef>
                      </a:pPr>
                      <a:r>
                        <a:rPr sz="150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中国企业发展研究中</a:t>
                      </a:r>
                      <a:r>
                        <a:rPr sz="15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心</a:t>
                      </a:r>
                      <a:endParaRPr lang="en-US" altLang="en-US" sz="1500" dirty="0"/>
                    </a:p>
                  </a:txBody>
                  <a:tcPr marL="0" marR="0" marT="0" marB="0" vert="horz">
                    <a:lnL w="12700" cap="flat" cmpd="sng" algn="ctr">
                      <a:solidFill>
                        <a:srgbClr val="5B9BD5"/>
                      </a:solidFill>
                      <a:prstDash val="solid"/>
                      <a:round/>
                      <a:headEnd type="none" w="med" len="med"/>
                      <a:tailEnd type="none" w="med" len="med"/>
                    </a:lnL>
                    <a:lnR>
                      <a:noFill/>
                    </a:lnR>
                    <a:lnT>
                      <a:noFill/>
                    </a:lnT>
                    <a:lnB w="3175" cap="flat" cmpd="sng" algn="ctr">
                      <a:solidFill>
                        <a:srgbClr val="5B9BD5"/>
                      </a:solidFill>
                      <a:prstDash val="solid"/>
                      <a:round/>
                      <a:headEnd type="none" w="med" len="med"/>
                      <a:tailEnd type="none" w="med" len="med"/>
                    </a:lnB>
                  </a:tcPr>
                </a:tc>
                <a:tc>
                  <a:txBody>
                    <a:bodyPr/>
                    <a:lstStyle/>
                    <a:p>
                      <a:pPr algn="l" rtl="0" eaLnBrk="0">
                        <a:lnSpc>
                          <a:spcPct val="110000"/>
                        </a:lnSpc>
                      </a:pPr>
                      <a:endParaRPr lang="en-US" altLang="en-US" sz="1000" dirty="0"/>
                    </a:p>
                    <a:p>
                      <a:pPr algn="l" rtl="0" eaLnBrk="0">
                        <a:lnSpc>
                          <a:spcPct val="9000"/>
                        </a:lnSpc>
                      </a:pPr>
                      <a:endParaRPr lang="en-US" altLang="en-US" sz="100" dirty="0"/>
                    </a:p>
                    <a:p>
                      <a:pPr marL="1541145" algn="l" rtl="0" eaLnBrk="0">
                        <a:lnSpc>
                          <a:spcPct val="97000"/>
                        </a:lnSpc>
                      </a:pPr>
                      <a:r>
                        <a:rPr sz="2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后续</a:t>
                      </a:r>
                      <a:r>
                        <a:rPr sz="2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研究</a:t>
                      </a:r>
                      <a:endParaRPr lang="en-US" altLang="en-US" sz="2400" dirty="0"/>
                    </a:p>
                    <a:p>
                      <a:pPr marL="497205" algn="l" rtl="0" eaLnBrk="0">
                        <a:lnSpc>
                          <a:spcPct val="161000"/>
                        </a:lnSpc>
                        <a:spcBef>
                          <a:spcPts val="240"/>
                        </a:spcBef>
                      </a:pPr>
                      <a:r>
                        <a:rPr sz="150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中国人工智能产业科技创新活力报</a:t>
                      </a:r>
                      <a:r>
                        <a:rPr sz="15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告</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中国自动驾驶市场技术创新活力报</a:t>
                      </a:r>
                      <a:r>
                        <a:rPr sz="15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告</a:t>
                      </a:r>
                      <a:endParaRPr lang="en-US" altLang="en-US" sz="1500" dirty="0"/>
                    </a:p>
                  </a:txBody>
                  <a:tcPr marL="0" marR="0" marT="0" marB="0" vert="horz">
                    <a:lnL>
                      <a:noFill/>
                    </a:lnL>
                    <a:lnR>
                      <a:noFill/>
                    </a:lnR>
                    <a:lnT>
                      <a:noFill/>
                    </a:lnT>
                    <a:lnB w="3175" cap="flat" cmpd="sng" algn="ctr">
                      <a:solidFill>
                        <a:srgbClr val="5B9BD5"/>
                      </a:solidFill>
                      <a:prstDash val="solid"/>
                      <a:round/>
                      <a:headEnd type="none" w="med" len="med"/>
                      <a:tailEnd type="none" w="med" len="med"/>
                    </a:lnB>
                  </a:tcPr>
                </a:tc>
                <a:tc>
                  <a:txBody>
                    <a:bodyPr/>
                    <a:lstStyle/>
                    <a:p>
                      <a:pPr algn="l" rtl="0" eaLnBrk="0">
                        <a:lnSpc>
                          <a:spcPct val="111000"/>
                        </a:lnSpc>
                      </a:pPr>
                      <a:endParaRPr lang="en-US" altLang="en-US" sz="1000" dirty="0"/>
                    </a:p>
                    <a:p>
                      <a:pPr algn="l" rtl="0" eaLnBrk="0">
                        <a:lnSpc>
                          <a:spcPct val="7000"/>
                        </a:lnSpc>
                      </a:pPr>
                      <a:endParaRPr lang="en-US" altLang="en-US" sz="100" dirty="0"/>
                    </a:p>
                    <a:p>
                      <a:pPr marL="1496060" algn="l" rtl="0" eaLnBrk="0">
                        <a:lnSpc>
                          <a:spcPct val="97000"/>
                        </a:lnSpc>
                      </a:pPr>
                      <a:r>
                        <a:rPr sz="2400" spc="-10" dirty="0">
                          <a:solidFill>
                            <a:srgbClr val="2264B4">
                              <a:alpha val="100000"/>
                            </a:srgbClr>
                          </a:solidFill>
                          <a:latin typeface="微软雅黑" panose="020B0503020204020204" charset="-122"/>
                          <a:ea typeface="微软雅黑" panose="020B0503020204020204" charset="-122"/>
                          <a:cs typeface="微软雅黑" panose="020B0503020204020204" charset="-122"/>
                        </a:rPr>
                        <a:t>合作沟</a:t>
                      </a:r>
                      <a:r>
                        <a:rPr sz="24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通</a:t>
                      </a:r>
                      <a:endParaRPr lang="en-US" altLang="en-US" sz="2400" dirty="0"/>
                    </a:p>
                    <a:p>
                      <a:pPr marL="389890" algn="l" rtl="0" eaLnBrk="0">
                        <a:lnSpc>
                          <a:spcPts val="1845"/>
                        </a:lnSpc>
                        <a:spcBef>
                          <a:spcPts val="1295"/>
                        </a:spcBef>
                      </a:pPr>
                      <a:r>
                        <a:rPr sz="15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项目协调人：张龙飞，</a:t>
                      </a:r>
                      <a:r>
                        <a:rPr sz="15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1891181031</a:t>
                      </a:r>
                      <a:r>
                        <a:rPr sz="15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endParaRPr lang="en-US" altLang="en-US" sz="1500" dirty="0"/>
                    </a:p>
                    <a:p>
                      <a:pPr algn="l" rtl="0" eaLnBrk="0">
                        <a:lnSpc>
                          <a:spcPct val="107000"/>
                        </a:lnSpc>
                      </a:pPr>
                      <a:endParaRPr lang="en-US" altLang="en-US" sz="800" dirty="0"/>
                    </a:p>
                    <a:p>
                      <a:pPr algn="l" rtl="0" eaLnBrk="0">
                        <a:lnSpc>
                          <a:spcPct val="8000"/>
                        </a:lnSpc>
                      </a:pPr>
                      <a:endParaRPr lang="en-US" altLang="en-US" sz="100" dirty="0"/>
                    </a:p>
                    <a:p>
                      <a:pPr marL="391160" algn="l" rtl="0" eaLnBrk="0">
                        <a:lnSpc>
                          <a:spcPts val="1850"/>
                        </a:lnSpc>
                      </a:pPr>
                      <a:r>
                        <a:rPr sz="15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研究负责人：于晓强，</a:t>
                      </a:r>
                      <a:r>
                        <a:rPr sz="15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1851951815</a:t>
                      </a:r>
                      <a:r>
                        <a:rPr sz="15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8</a:t>
                      </a:r>
                      <a:endParaRPr lang="en-US" altLang="en-US" sz="1500" dirty="0"/>
                    </a:p>
                  </a:txBody>
                  <a:tcPr marL="0" marR="0" marT="0" marB="0" vert="horz">
                    <a:lnL>
                      <a:noFill/>
                    </a:lnL>
                    <a:lnR w="12700" cap="flat" cmpd="sng" algn="ctr">
                      <a:solidFill>
                        <a:srgbClr val="5B9BD5"/>
                      </a:solidFill>
                      <a:prstDash val="solid"/>
                      <a:round/>
                      <a:headEnd type="none" w="med" len="med"/>
                      <a:tailEnd type="none" w="med" len="med"/>
                    </a:lnR>
                    <a:lnT>
                      <a:noFill/>
                    </a:lnT>
                    <a:lnB w="3175" cap="flat" cmpd="sng" algn="ctr">
                      <a:solidFill>
                        <a:srgbClr val="5B9BD5"/>
                      </a:solidFill>
                      <a:prstDash val="solid"/>
                      <a:round/>
                      <a:headEnd type="none" w="med" len="med"/>
                      <a:tailEnd type="none" w="med" len="med"/>
                    </a:lnB>
                  </a:tcPr>
                </a:tc>
              </a:tr>
            </a:tbl>
          </a:graphicData>
        </a:graphic>
      </p:graphicFrame>
      <p:pic>
        <p:nvPicPr>
          <p:cNvPr id="802" name="picture 802"/>
          <p:cNvPicPr>
            <a:picLocks noChangeAspect="1"/>
          </p:cNvPicPr>
          <p:nvPr/>
        </p:nvPicPr>
        <p:blipFill>
          <a:blip r:embed="rId1"/>
          <a:stretch>
            <a:fillRect/>
          </a:stretch>
        </p:blipFill>
        <p:spPr>
          <a:xfrm rot="21600000">
            <a:off x="702563" y="3448811"/>
            <a:ext cx="10831067" cy="1365504"/>
          </a:xfrm>
          <a:prstGeom prst="rect">
            <a:avLst/>
          </a:prstGeom>
        </p:spPr>
      </p:pic>
      <p:sp>
        <p:nvSpPr>
          <p:cNvPr id="803" name="textbox 803"/>
          <p:cNvSpPr/>
          <p:nvPr/>
        </p:nvSpPr>
        <p:spPr>
          <a:xfrm>
            <a:off x="622808" y="286004"/>
            <a:ext cx="1986279" cy="467994"/>
          </a:xfrm>
          <a:prstGeom prst="rect">
            <a:avLst/>
          </a:prstGeom>
        </p:spPr>
        <p:txBody>
          <a:bodyPr vert="horz" wrap="square" lIns="0" tIns="0" rIns="0" bIns="0"/>
          <a:lstStyle/>
          <a:p>
            <a:pPr algn="l" rtl="0" eaLnBrk="0">
              <a:lnSpc>
                <a:spcPct val="142000"/>
              </a:lnSpc>
            </a:pPr>
            <a:endParaRPr lang="en-US" altLang="en-US" sz="200" dirty="0"/>
          </a:p>
          <a:p>
            <a:pPr marL="62865" algn="l" rtl="0" eaLnBrk="0">
              <a:lnSpc>
                <a:spcPct val="100000"/>
              </a:lnSpc>
              <a:tabLst>
                <a:tab pos="203200" algn="l"/>
              </a:tabLst>
            </a:pPr>
            <a:r>
              <a:rPr sz="2700" spc="0" dirty="0">
                <a:solidFill>
                  <a:srgbClr val="2264B4">
                    <a:alpha val="100000"/>
                  </a:srgbClr>
                </a:solidFill>
                <a:latin typeface="微软雅黑" panose="020B0503020204020204" charset="-122"/>
                <a:ea typeface="微软雅黑" panose="020B0503020204020204" charset="-122"/>
                <a:cs typeface="微软雅黑" panose="020B0503020204020204" charset="-122"/>
              </a:rPr>
              <a:t>	</a:t>
            </a:r>
            <a:r>
              <a:rPr sz="2700" spc="9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课题组名</a:t>
            </a:r>
            <a:r>
              <a:rPr sz="2700" spc="7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单</a:t>
            </a:r>
            <a:endParaRPr lang="en-US" altLang="en-US" sz="2700" dirty="0"/>
          </a:p>
        </p:txBody>
      </p:sp>
      <p:sp>
        <p:nvSpPr>
          <p:cNvPr id="804" name="path"/>
          <p:cNvSpPr/>
          <p:nvPr/>
        </p:nvSpPr>
        <p:spPr>
          <a:xfrm>
            <a:off x="635508" y="298704"/>
            <a:ext cx="50291" cy="396239"/>
          </a:xfrm>
          <a:custGeom>
            <a:avLst/>
            <a:gdLst/>
            <a:ahLst/>
            <a:cxnLst/>
            <a:rect l="0" t="0" r="0" b="0"/>
            <a:pathLst>
              <a:path w="79" h="623">
                <a:moveTo>
                  <a:pt x="0" y="623"/>
                </a:moveTo>
                <a:lnTo>
                  <a:pt x="79" y="623"/>
                </a:lnTo>
                <a:lnTo>
                  <a:pt x="79" y="0"/>
                </a:lnTo>
                <a:lnTo>
                  <a:pt x="0" y="0"/>
                </a:lnTo>
                <a:lnTo>
                  <a:pt x="0" y="623"/>
                </a:lnTo>
                <a:close/>
              </a:path>
            </a:pathLst>
          </a:custGeom>
          <a:solidFill>
            <a:srgbClr val="2264B4">
              <a:alpha val="100000"/>
            </a:srgbClr>
          </a:solidFill>
          <a:ln cap="flat">
            <a:noFill/>
            <a:prstDash val="solid"/>
            <a:miter lim="0"/>
          </a:ln>
        </p:spPr>
        <p:txBody>
          <a:bodyPr rtlCol="0"/>
          <a:lstStyle/>
          <a:p>
            <a:pPr algn="ctr"/>
            <a:endParaRPr lang="zh-CN" altLang="en-US"/>
          </a:p>
        </p:txBody>
      </p:sp>
      <p:pic>
        <p:nvPicPr>
          <p:cNvPr id="805" name="picture 805"/>
          <p:cNvPicPr>
            <a:picLocks noChangeAspect="1"/>
          </p:cNvPicPr>
          <p:nvPr/>
        </p:nvPicPr>
        <p:blipFill>
          <a:blip r:embed="rId2"/>
          <a:stretch>
            <a:fillRect/>
          </a:stretch>
        </p:blipFill>
        <p:spPr>
          <a:xfrm rot="21600000">
            <a:off x="11441938" y="0"/>
            <a:ext cx="750061" cy="754634"/>
          </a:xfrm>
          <a:prstGeom prst="rect">
            <a:avLst/>
          </a:prstGeom>
        </p:spPr>
      </p:pic>
      <p:sp>
        <p:nvSpPr>
          <p:cNvPr id="806" name="textbox 806"/>
          <p:cNvSpPr/>
          <p:nvPr/>
        </p:nvSpPr>
        <p:spPr>
          <a:xfrm>
            <a:off x="0" y="0"/>
            <a:ext cx="2052954" cy="228600"/>
          </a:xfrm>
          <a:prstGeom prst="rect">
            <a:avLst/>
          </a:prstGeom>
          <a:solidFill>
            <a:srgbClr val="F2F2F2"/>
          </a:solidFill>
        </p:spPr>
        <p:txBody>
          <a:bodyPr vert="horz" wrap="square" lIns="0" tIns="0" rIns="0" bIns="0"/>
          <a:lstStyle/>
          <a:p>
            <a:pPr algn="l" rtl="0" eaLnBrk="0">
              <a:lnSpc>
                <a:spcPct val="113000"/>
              </a:lnSpc>
            </a:pPr>
            <a:endParaRPr lang="en-US" altLang="en-US" sz="300" dirty="0"/>
          </a:p>
          <a:p>
            <a:pPr marL="712470" algn="l" rtl="0" eaLnBrk="0">
              <a:lnSpc>
                <a:spcPts val="1155"/>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课题组名</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单</a:t>
            </a:r>
            <a:endParaRPr lang="en-US" altLang="en-US" sz="900" dirty="0"/>
          </a:p>
        </p:txBody>
      </p:sp>
      <p:sp>
        <p:nvSpPr>
          <p:cNvPr id="807" name="textbox 807"/>
          <p:cNvSpPr/>
          <p:nvPr/>
        </p:nvSpPr>
        <p:spPr>
          <a:xfrm>
            <a:off x="11823369" y="6593617"/>
            <a:ext cx="115570" cy="117475"/>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5000"/>
              </a:lnSpc>
            </a:pPr>
            <a:r>
              <a:rPr sz="800" spc="-30" dirty="0">
                <a:solidFill>
                  <a:srgbClr val="000000">
                    <a:alpha val="100000"/>
                  </a:srgbClr>
                </a:solidFill>
                <a:latin typeface="楷体" panose="02010609060101010101" charset="-122"/>
                <a:ea typeface="楷体" panose="02010609060101010101" charset="-122"/>
                <a:cs typeface="楷体" panose="02010609060101010101" charset="-122"/>
              </a:rPr>
              <a:t>6</a:t>
            </a:r>
            <a:r>
              <a:rPr sz="800" spc="-20" dirty="0">
                <a:solidFill>
                  <a:srgbClr val="000000">
                    <a:alpha val="100000"/>
                  </a:srgbClr>
                </a:solidFill>
                <a:latin typeface="楷体" panose="02010609060101010101" charset="-122"/>
                <a:ea typeface="楷体" panose="02010609060101010101" charset="-122"/>
                <a:cs typeface="楷体" panose="02010609060101010101" charset="-122"/>
              </a:rPr>
              <a:t>2</a:t>
            </a:r>
            <a:endParaRPr lang="en-US" alt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
          <p:cNvSpPr/>
          <p:nvPr/>
        </p:nvSpPr>
        <p:spPr>
          <a:xfrm>
            <a:off x="931163" y="4061205"/>
            <a:ext cx="10744200" cy="12700"/>
          </a:xfrm>
          <a:prstGeom prst="rect">
            <a:avLst/>
          </a:prstGeom>
          <a:solidFill>
            <a:srgbClr val="2E75B6">
              <a:alpha val="100000"/>
            </a:srgbClr>
          </a:solidFill>
          <a:ln cap="flat">
            <a:noFill/>
            <a:prstDash val="solid"/>
            <a:miter lim="0"/>
          </a:ln>
        </p:spPr>
        <p:txBody>
          <a:bodyPr rtlCol="0"/>
          <a:lstStyle/>
          <a:p>
            <a:pPr algn="ctr"/>
            <a:endParaRPr lang="zh-CN" altLang="en-US"/>
          </a:p>
        </p:txBody>
      </p:sp>
      <p:sp>
        <p:nvSpPr>
          <p:cNvPr id="63" name="rect"/>
          <p:cNvSpPr/>
          <p:nvPr/>
        </p:nvSpPr>
        <p:spPr>
          <a:xfrm>
            <a:off x="5615940" y="3951731"/>
            <a:ext cx="1264919" cy="237744"/>
          </a:xfrm>
          <a:prstGeom prst="rect">
            <a:avLst/>
          </a:prstGeom>
          <a:solidFill>
            <a:srgbClr val="FFFFFF">
              <a:alpha val="100000"/>
            </a:srgbClr>
          </a:solidFill>
          <a:ln cap="flat">
            <a:noFill/>
            <a:prstDash val="solid"/>
            <a:miter lim="0"/>
          </a:ln>
        </p:spPr>
        <p:txBody>
          <a:bodyPr rtlCol="0"/>
          <a:lstStyle/>
          <a:p>
            <a:pPr algn="ctr"/>
            <a:endParaRPr lang="zh-CN" altLang="en-US"/>
          </a:p>
        </p:txBody>
      </p:sp>
      <p:graphicFrame>
        <p:nvGraphicFramePr>
          <p:cNvPr id="64" name="table 64"/>
          <p:cNvGraphicFramePr>
            <a:graphicFrameLocks noGrp="1"/>
          </p:cNvGraphicFramePr>
          <p:nvPr/>
        </p:nvGraphicFramePr>
        <p:xfrm>
          <a:off x="924813" y="3945381"/>
          <a:ext cx="10756899" cy="1850389"/>
        </p:xfrm>
        <a:graphic>
          <a:graphicData uri="http://schemas.openxmlformats.org/drawingml/2006/table">
            <a:tbl>
              <a:tblPr/>
              <a:tblGrid>
                <a:gridCol w="161925"/>
                <a:gridCol w="1141095"/>
                <a:gridCol w="1151890"/>
                <a:gridCol w="1235710"/>
                <a:gridCol w="1447164"/>
                <a:gridCol w="1278889"/>
                <a:gridCol w="153670"/>
                <a:gridCol w="1419860"/>
                <a:gridCol w="1274445"/>
                <a:gridCol w="1347469"/>
                <a:gridCol w="144779"/>
              </a:tblGrid>
              <a:tr h="352425">
                <a:tc rowSpan="2" gridSpan="2">
                  <a:txBody>
                    <a:bodyPr/>
                    <a:lstStyle/>
                    <a:p>
                      <a:pPr algn="l" rtl="0" eaLnBrk="0">
                        <a:lnSpc>
                          <a:spcPct val="100000"/>
                        </a:lnSpc>
                      </a:pPr>
                      <a:endParaRPr lang="en-US" altLang="en-US" sz="1000" dirty="0"/>
                    </a:p>
                  </a:txBody>
                  <a:tcPr marL="0" marR="0" marT="0" marB="0" vert="horz">
                    <a:lnL w="12700" cap="flat" cmpd="sng" algn="ctr">
                      <a:solidFill>
                        <a:srgbClr val="2E75B6"/>
                      </a:solidFill>
                      <a:prstDash val="solid"/>
                      <a:round/>
                      <a:headEnd type="none" w="med" len="med"/>
                      <a:tailEnd type="none" w="med" len="med"/>
                    </a:lnL>
                    <a:lnR>
                      <a:noFill/>
                    </a:lnR>
                    <a:lnT>
                      <a:noFill/>
                    </a:lnT>
                    <a:lnB>
                      <a:noFill/>
                    </a:lnB>
                  </a:tcPr>
                </a:tc>
                <a:tc rowSpan="2" hMerge="1">
                  <a:tcPr marL="0" marR="0" marT="0" marB="0" vert="horz">
                    <a:lnL w="12700" cap="flat" cmpd="sng" algn="ctr">
                      <a:solidFill>
                        <a:srgbClr val="2E75B6"/>
                      </a:solidFill>
                      <a:prstDash val="solid"/>
                      <a:round/>
                      <a:headEnd type="none" w="med" len="med"/>
                      <a:tailEnd type="none" w="med" len="med"/>
                    </a:lnL>
                    <a:lnR>
                      <a:noFill/>
                    </a:lnR>
                    <a:lnT>
                      <a:noFill/>
                    </a:lnT>
                    <a:lnB>
                      <a:noFill/>
                    </a:lnB>
                  </a:tcPr>
                </a:tc>
                <a:tc gridSpan="3">
                  <a:txBody>
                    <a:bodyPr/>
                    <a:lstStyle/>
                    <a:p>
                      <a:pPr algn="l" rtl="0" eaLnBrk="0">
                        <a:lnSpc>
                          <a:spcPct val="123000"/>
                        </a:lnSpc>
                      </a:pPr>
                      <a:endParaRPr lang="en-US" altLang="en-US" sz="200" dirty="0"/>
                    </a:p>
                    <a:p>
                      <a:pPr algn="r" rtl="0" eaLnBrk="0">
                        <a:lnSpc>
                          <a:spcPct val="93000"/>
                        </a:lnSpc>
                        <a:spcBef>
                          <a:spcPts val="0"/>
                        </a:spcBef>
                      </a:pPr>
                      <a:r>
                        <a:rPr sz="1400" spc="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基</a:t>
                      </a:r>
                      <a:endParaRPr lang="en-US" altLang="en-US" sz="1400" dirty="0"/>
                    </a:p>
                  </a:txBody>
                  <a:tcPr marL="0" marR="0" marT="0" marB="0" vert="horz">
                    <a:lnL>
                      <a:noFill/>
                    </a:lnL>
                    <a:lnR>
                      <a:noFill/>
                    </a:lnR>
                    <a:lnT>
                      <a:noFill/>
                    </a:lnT>
                    <a:lnB w="3175" cap="flat" cmpd="sng" algn="ctr">
                      <a:solidFill>
                        <a:srgbClr val="41719C"/>
                      </a:solidFill>
                      <a:prstDash val="solid"/>
                      <a:round/>
                      <a:headEnd type="none" w="med" len="med"/>
                      <a:tailEnd type="none" w="med" len="med"/>
                    </a:lnB>
                  </a:tcPr>
                </a:tc>
                <a:tc hMerge="1">
                  <a:tcPr marL="0" marR="0" marT="0" marB="0" vert="horz">
                    <a:lnL>
                      <a:noFill/>
                    </a:lnL>
                    <a:lnR>
                      <a:noFill/>
                    </a:lnR>
                    <a:lnT>
                      <a:noFill/>
                    </a:lnT>
                    <a:lnB w="3175" cap="flat" cmpd="sng" algn="ctr">
                      <a:solidFill>
                        <a:srgbClr val="41719C"/>
                      </a:solidFill>
                      <a:prstDash val="solid"/>
                      <a:round/>
                      <a:headEnd type="none" w="med" len="med"/>
                      <a:tailEnd type="none" w="med" len="med"/>
                    </a:lnB>
                  </a:tcPr>
                </a:tc>
                <a:tc hMerge="1">
                  <a:tcPr marL="0" marR="0" marT="0" marB="0" vert="horz">
                    <a:lnL>
                      <a:noFill/>
                    </a:lnL>
                    <a:lnR>
                      <a:noFill/>
                    </a:lnR>
                    <a:lnT>
                      <a:noFill/>
                    </a:lnT>
                    <a:lnB w="3175" cap="flat" cmpd="sng" algn="ctr">
                      <a:solidFill>
                        <a:srgbClr val="41719C"/>
                      </a:solidFill>
                      <a:prstDash val="solid"/>
                      <a:round/>
                      <a:headEnd type="none" w="med" len="med"/>
                      <a:tailEnd type="none" w="med" len="med"/>
                    </a:lnB>
                  </a:tcPr>
                </a:tc>
                <a:tc rowSpan="2" gridSpan="3">
                  <a:txBody>
                    <a:bodyPr/>
                    <a:lstStyle/>
                    <a:p>
                      <a:pPr algn="l" rtl="0" eaLnBrk="0">
                        <a:lnSpc>
                          <a:spcPct val="146000"/>
                        </a:lnSpc>
                      </a:pPr>
                      <a:endParaRPr lang="en-US" altLang="en-US" sz="200" dirty="0"/>
                    </a:p>
                    <a:p>
                      <a:pPr algn="l" rtl="0" eaLnBrk="0">
                        <a:lnSpc>
                          <a:spcPts val="1495"/>
                        </a:lnSpc>
                        <a:spcBef>
                          <a:spcPts val="0"/>
                        </a:spcBef>
                      </a:pPr>
                      <a:r>
                        <a:rPr sz="1200" spc="5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础大模</a:t>
                      </a:r>
                      <a:r>
                        <a:rPr sz="1200" spc="2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型</a:t>
                      </a:r>
                      <a:endParaRPr lang="en-US" altLang="en-US" sz="1200" dirty="0"/>
                    </a:p>
                  </a:txBody>
                  <a:tcPr marL="0" marR="0" marT="0" marB="0" vert="horz">
                    <a:lnL>
                      <a:noFill/>
                    </a:lnL>
                    <a:lnR>
                      <a:noFill/>
                    </a:lnR>
                    <a:lnT>
                      <a:noFill/>
                    </a:lnT>
                    <a:lnB>
                      <a:noFill/>
                    </a:lnB>
                  </a:tcPr>
                </a:tc>
                <a:tc rowSpan="2" hMerge="1">
                  <a:tcPr marL="0" marR="0" marT="0" marB="0" vert="horz">
                    <a:lnL>
                      <a:noFill/>
                    </a:lnL>
                    <a:lnR>
                      <a:noFill/>
                    </a:lnR>
                    <a:lnT>
                      <a:noFill/>
                    </a:lnT>
                    <a:lnB>
                      <a:noFill/>
                    </a:lnB>
                  </a:tcPr>
                </a:tc>
                <a:tc rowSpan="2" hMerge="1">
                  <a:tcPr marL="0" marR="0" marT="0" marB="0" vert="horz">
                    <a:lnL>
                      <a:noFill/>
                    </a:lnL>
                    <a:lnR>
                      <a:noFill/>
                    </a:lnR>
                    <a:lnT>
                      <a:noFill/>
                    </a:lnT>
                    <a:lnB>
                      <a:noFill/>
                    </a:lnB>
                  </a:tcPr>
                </a:tc>
                <a:tc>
                  <a:txBody>
                    <a:bodyPr/>
                    <a:lstStyle/>
                    <a:p>
                      <a:pPr algn="l" rtl="0" eaLnBrk="0">
                        <a:lnSpc>
                          <a:spcPct val="100000"/>
                        </a:lnSpc>
                      </a:pPr>
                      <a:endParaRPr lang="en-US" altLang="en-US" sz="1000" dirty="0"/>
                    </a:p>
                  </a:txBody>
                  <a:tcPr marL="0" marR="0" marT="0" marB="0" vert="horz">
                    <a:lnL>
                      <a:noFill/>
                    </a:lnL>
                    <a:lnR>
                      <a:noFill/>
                    </a:lnR>
                    <a:lnT>
                      <a:noFill/>
                    </a:lnT>
                    <a:lnB w="3175" cap="flat" cmpd="sng" algn="ctr">
                      <a:solidFill>
                        <a:srgbClr val="41719C"/>
                      </a:solidFill>
                      <a:prstDash val="solid"/>
                      <a:round/>
                      <a:headEnd type="none" w="med" len="med"/>
                      <a:tailEnd type="none" w="med" len="med"/>
                    </a:lnB>
                  </a:tcPr>
                </a:tc>
                <a:tc rowSpan="2" gridSpan="2">
                  <a:txBody>
                    <a:bodyPr/>
                    <a:lstStyle/>
                    <a:p>
                      <a:pPr algn="l" rtl="0" eaLnBrk="0">
                        <a:lnSpc>
                          <a:spcPct val="100000"/>
                        </a:lnSpc>
                      </a:pPr>
                      <a:endParaRPr lang="en-US" altLang="en-US" sz="1000" dirty="0"/>
                    </a:p>
                  </a:txBody>
                  <a:tcPr marL="0" marR="0" marT="0" marB="0" vert="horz">
                    <a:lnL>
                      <a:noFill/>
                    </a:lnL>
                    <a:lnR w="12700" cap="flat" cmpd="sng" algn="ctr">
                      <a:solidFill>
                        <a:srgbClr val="2E75B6"/>
                      </a:solidFill>
                      <a:prstDash val="solid"/>
                      <a:round/>
                      <a:headEnd type="none" w="med" len="med"/>
                      <a:tailEnd type="none" w="med" len="med"/>
                    </a:lnR>
                    <a:lnT>
                      <a:noFill/>
                    </a:lnT>
                    <a:lnB>
                      <a:noFill/>
                    </a:lnB>
                  </a:tcPr>
                </a:tc>
                <a:tc rowSpan="2" hMerge="1">
                  <a:tcPr marL="0" marR="0" marT="0" marB="0" vert="horz">
                    <a:lnL>
                      <a:noFill/>
                    </a:lnL>
                    <a:lnR w="12700" cap="flat" cmpd="sng" algn="ctr">
                      <a:solidFill>
                        <a:srgbClr val="2E75B6"/>
                      </a:solidFill>
                      <a:prstDash val="solid"/>
                      <a:round/>
                      <a:headEnd type="none" w="med" len="med"/>
                      <a:tailEnd type="none" w="med" len="med"/>
                    </a:lnR>
                    <a:lnT>
                      <a:noFill/>
                    </a:lnT>
                    <a:lnB>
                      <a:noFill/>
                    </a:lnB>
                  </a:tcPr>
                </a:tc>
              </a:tr>
              <a:tr h="203200">
                <a:tc vMerge="1" gridSpan="2">
                  <a:tcPr marL="0" marR="0" marT="0" marB="0" vert="horz">
                    <a:lnL w="12700" cap="flat" cmpd="sng" algn="ctr">
                      <a:solidFill>
                        <a:srgbClr val="2E75B6"/>
                      </a:solidFill>
                      <a:prstDash val="solid"/>
                      <a:round/>
                      <a:headEnd type="none" w="med" len="med"/>
                      <a:tailEnd type="none" w="med" len="med"/>
                    </a:lnL>
                    <a:lnR>
                      <a:noFill/>
                    </a:lnR>
                    <a:lnT>
                      <a:noFill/>
                    </a:lnT>
                    <a:lnB>
                      <a:noFill/>
                    </a:lnB>
                  </a:tcPr>
                </a:tc>
                <a:tc vMerge="1" hMerge="1">
                  <a:tcPr marL="0" marR="0" marT="0" marB="0" vert="horz">
                    <a:lnL w="12700" cap="flat" cmpd="sng" algn="ctr">
                      <a:solidFill>
                        <a:srgbClr val="2E75B6"/>
                      </a:solidFill>
                      <a:prstDash val="solid"/>
                      <a:round/>
                      <a:headEnd type="none" w="med" len="med"/>
                      <a:tailEnd type="none" w="med" len="med"/>
                    </a:lnL>
                    <a:lnR>
                      <a:noFill/>
                    </a:lnR>
                    <a:lnT>
                      <a:noFill/>
                    </a:lnT>
                    <a:lnB>
                      <a:noFill/>
                    </a:lnB>
                  </a:tcPr>
                </a:tc>
                <a:tc gridSpan="3">
                  <a:txBody>
                    <a:bodyPr/>
                    <a:lstStyle/>
                    <a:p>
                      <a:pPr algn="l" rtl="0" eaLnBrk="0">
                        <a:lnSpc>
                          <a:spcPct val="100000"/>
                        </a:lnSpc>
                      </a:pPr>
                      <a:endParaRPr lang="en-US" altLang="en-US" sz="1000" dirty="0"/>
                    </a:p>
                  </a:txBody>
                  <a:tcPr marL="0" marR="0" marT="0" marB="0" vert="horz">
                    <a:lnL>
                      <a:noFill/>
                    </a:lnL>
                    <a:lnR>
                      <a:noFill/>
                    </a:lnR>
                    <a:lnT w="3175" cap="flat" cmpd="sng" algn="ctr">
                      <a:solidFill>
                        <a:srgbClr val="41719C"/>
                      </a:solidFill>
                      <a:prstDash val="solid"/>
                      <a:round/>
                      <a:headEnd type="none" w="med" len="med"/>
                      <a:tailEnd type="none" w="med" len="med"/>
                    </a:lnT>
                    <a:lnB>
                      <a:noFill/>
                    </a:lnB>
                  </a:tcPr>
                </a:tc>
                <a:tc hMerge="1">
                  <a:tcPr marL="0" marR="0" marT="0" marB="0" vert="horz">
                    <a:lnL>
                      <a:noFill/>
                    </a:lnL>
                    <a:lnR>
                      <a:noFill/>
                    </a:lnR>
                    <a:lnT w="3175" cap="flat" cmpd="sng" algn="ctr">
                      <a:solidFill>
                        <a:srgbClr val="41719C"/>
                      </a:solidFill>
                      <a:prstDash val="solid"/>
                      <a:round/>
                      <a:headEnd type="none" w="med" len="med"/>
                      <a:tailEnd type="none" w="med" len="med"/>
                    </a:lnT>
                    <a:lnB>
                      <a:noFill/>
                    </a:lnB>
                  </a:tcPr>
                </a:tc>
                <a:tc hMerge="1">
                  <a:tcPr marL="0" marR="0" marT="0" marB="0" vert="horz">
                    <a:lnL>
                      <a:noFill/>
                    </a:lnL>
                    <a:lnR>
                      <a:noFill/>
                    </a:lnR>
                    <a:lnT w="3175" cap="flat" cmpd="sng" algn="ctr">
                      <a:solidFill>
                        <a:srgbClr val="41719C"/>
                      </a:solidFill>
                      <a:prstDash val="solid"/>
                      <a:round/>
                      <a:headEnd type="none" w="med" len="med"/>
                      <a:tailEnd type="none" w="med" len="med"/>
                    </a:lnT>
                    <a:lnB>
                      <a:noFill/>
                    </a:lnB>
                  </a:tcPr>
                </a:tc>
                <a:tc vMerge="1" gridSpan="3">
                  <a:tcPr marL="0" marR="0" marT="0" marB="0" vert="horz">
                    <a:lnL>
                      <a:noFill/>
                    </a:lnL>
                    <a:lnR>
                      <a:noFill/>
                    </a:lnR>
                    <a:lnT>
                      <a:noFill/>
                    </a:lnT>
                    <a:lnB>
                      <a:noFill/>
                    </a:lnB>
                  </a:tcPr>
                </a:tc>
                <a:tc vMerge="1" hMerge="1">
                  <a:tcPr marL="0" marR="0" marT="0" marB="0" vert="horz">
                    <a:lnL>
                      <a:noFill/>
                    </a:lnL>
                    <a:lnR>
                      <a:noFill/>
                    </a:lnR>
                    <a:lnT>
                      <a:noFill/>
                    </a:lnT>
                    <a:lnB>
                      <a:noFill/>
                    </a:lnB>
                  </a:tcPr>
                </a:tc>
                <a:tc vMerge="1" hMerge="1">
                  <a:tcPr marL="0" marR="0" marT="0" marB="0" vert="horz">
                    <a:lnL>
                      <a:noFill/>
                    </a:lnL>
                    <a:lnR>
                      <a:noFill/>
                    </a:lnR>
                    <a:lnT>
                      <a:noFill/>
                    </a:lnT>
                    <a:lnB>
                      <a:noFill/>
                    </a:lnB>
                  </a:tcPr>
                </a:tc>
                <a:tc>
                  <a:txBody>
                    <a:bodyPr/>
                    <a:lstStyle/>
                    <a:p>
                      <a:pPr algn="l" rtl="0" eaLnBrk="0">
                        <a:lnSpc>
                          <a:spcPct val="100000"/>
                        </a:lnSpc>
                      </a:pPr>
                      <a:endParaRPr lang="en-US" altLang="en-US" sz="1000" dirty="0"/>
                    </a:p>
                  </a:txBody>
                  <a:tcPr marL="0" marR="0" marT="0" marB="0" vert="horz">
                    <a:lnL>
                      <a:noFill/>
                    </a:lnL>
                    <a:lnR>
                      <a:noFill/>
                    </a:lnR>
                    <a:lnT w="3175" cap="flat" cmpd="sng" algn="ctr">
                      <a:solidFill>
                        <a:srgbClr val="41719C"/>
                      </a:solidFill>
                      <a:prstDash val="solid"/>
                      <a:round/>
                      <a:headEnd type="none" w="med" len="med"/>
                      <a:tailEnd type="none" w="med" len="med"/>
                    </a:lnT>
                    <a:lnB>
                      <a:noFill/>
                    </a:lnB>
                  </a:tcPr>
                </a:tc>
                <a:tc vMerge="1" gridSpan="2">
                  <a:tcPr marL="0" marR="0" marT="0" marB="0" vert="horz">
                    <a:lnL>
                      <a:noFill/>
                    </a:lnL>
                    <a:lnR w="12700" cap="flat" cmpd="sng" algn="ctr">
                      <a:solidFill>
                        <a:srgbClr val="2E75B6"/>
                      </a:solidFill>
                      <a:prstDash val="solid"/>
                      <a:round/>
                      <a:headEnd type="none" w="med" len="med"/>
                      <a:tailEnd type="none" w="med" len="med"/>
                    </a:lnR>
                    <a:lnT>
                      <a:noFill/>
                    </a:lnT>
                    <a:lnB>
                      <a:noFill/>
                    </a:lnB>
                  </a:tcPr>
                </a:tc>
                <a:tc vMerge="1" hMerge="1">
                  <a:tcPr marL="0" marR="0" marT="0" marB="0" vert="horz">
                    <a:lnL>
                      <a:noFill/>
                    </a:lnL>
                    <a:lnR w="12700" cap="flat" cmpd="sng" algn="ctr">
                      <a:solidFill>
                        <a:srgbClr val="2E75B6"/>
                      </a:solidFill>
                      <a:prstDash val="solid"/>
                      <a:round/>
                      <a:headEnd type="none" w="med" len="med"/>
                      <a:tailEnd type="none" w="med" len="med"/>
                    </a:lnR>
                    <a:lnT>
                      <a:noFill/>
                    </a:lnT>
                    <a:lnB>
                      <a:noFill/>
                    </a:lnB>
                  </a:tcPr>
                </a:tc>
              </a:tr>
              <a:tr h="321309">
                <a:tc>
                  <a:txBody>
                    <a:bodyPr/>
                    <a:lstStyle/>
                    <a:p>
                      <a:pPr algn="l" rtl="0" eaLnBrk="0">
                        <a:lnSpc>
                          <a:spcPct val="100000"/>
                        </a:lnSpc>
                      </a:pPr>
                      <a:endParaRPr lang="en-US" altLang="en-US" sz="1000" dirty="0"/>
                    </a:p>
                  </a:txBody>
                  <a:tcPr marL="0" marR="0" marT="0" marB="0" vert="horz">
                    <a:lnL w="12700" cap="flat" cmpd="sng" algn="ctr">
                      <a:solidFill>
                        <a:srgbClr val="2E75B6"/>
                      </a:solidFill>
                      <a:prstDash val="solid"/>
                      <a:round/>
                      <a:headEnd type="none" w="med" len="med"/>
                      <a:tailEnd type="none" w="med" len="med"/>
                    </a:lnL>
                    <a:lnR w="12700" cap="flat" cmpd="sng" algn="ctr">
                      <a:solidFill>
                        <a:srgbClr val="41719C"/>
                      </a:solidFill>
                      <a:prstDash val="solid"/>
                      <a:round/>
                      <a:headEnd type="none" w="med" len="med"/>
                      <a:tailEnd type="none" w="med" len="med"/>
                    </a:lnR>
                    <a:lnT>
                      <a:noFill/>
                    </a:lnT>
                    <a:lnB>
                      <a:noFill/>
                    </a:lnB>
                  </a:tcPr>
                </a:tc>
                <a:tc>
                  <a:txBody>
                    <a:bodyPr/>
                    <a:lstStyle/>
                    <a:p>
                      <a:pPr algn="l" rtl="0" eaLnBrk="0">
                        <a:lnSpc>
                          <a:spcPct val="100000"/>
                        </a:lnSpc>
                      </a:pPr>
                      <a:endParaRPr lang="en-US" altLang="en-US" sz="700" dirty="0"/>
                    </a:p>
                    <a:p>
                      <a:pPr marL="542290" algn="l" rtl="0" eaLnBrk="0">
                        <a:lnSpc>
                          <a:spcPct val="98000"/>
                        </a:lnSpc>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谷</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歌</a:t>
                      </a:r>
                      <a:endParaRPr lang="en-US" altLang="en-US" sz="1200" dirty="0"/>
                    </a:p>
                  </a:txBody>
                  <a:tcPr marL="0" marR="0" marT="0" marB="0" vert="horz">
                    <a:lnL w="12700" cap="flat" cmpd="sng" algn="ctr">
                      <a:solidFill>
                        <a:srgbClr val="41719C"/>
                      </a:solidFill>
                      <a:prstDash val="solid"/>
                      <a:round/>
                      <a:headEnd type="none" w="med" len="med"/>
                      <a:tailEnd type="none" w="med" len="med"/>
                    </a:lnL>
                    <a:lnR>
                      <a:noFill/>
                    </a:lnR>
                    <a:lnT>
                      <a:noFill/>
                    </a:lnT>
                    <a:lnB>
                      <a:noFill/>
                    </a:lnB>
                  </a:tcPr>
                </a:tc>
                <a:tc>
                  <a:txBody>
                    <a:bodyPr/>
                    <a:lstStyle/>
                    <a:p>
                      <a:pPr algn="l" rtl="0" eaLnBrk="0">
                        <a:lnSpc>
                          <a:spcPct val="105000"/>
                        </a:lnSpc>
                      </a:pPr>
                      <a:endParaRPr lang="en-US" altLang="en-US" sz="700" dirty="0"/>
                    </a:p>
                    <a:p>
                      <a:pPr marL="410845" algn="l" rtl="0" eaLnBrk="0">
                        <a:lnSpc>
                          <a:spcPct val="97000"/>
                        </a:lnSpc>
                        <a:spcBef>
                          <a:spcPts val="5"/>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微</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软</a:t>
                      </a:r>
                      <a:endParaRPr lang="en-US" altLang="en-US" sz="1200" dirty="0"/>
                    </a:p>
                  </a:txBody>
                  <a:tcPr marL="0" marR="0" marT="0" marB="0" vert="horz">
                    <a:lnL>
                      <a:noFill/>
                    </a:lnL>
                    <a:lnR>
                      <a:noFill/>
                    </a:lnR>
                    <a:lnT>
                      <a:noFill/>
                    </a:lnT>
                    <a:lnB>
                      <a:noFill/>
                    </a:lnB>
                  </a:tcPr>
                </a:tc>
                <a:tc>
                  <a:txBody>
                    <a:bodyPr/>
                    <a:lstStyle/>
                    <a:p>
                      <a:pPr algn="l" rtl="0" eaLnBrk="0">
                        <a:lnSpc>
                          <a:spcPct val="100000"/>
                        </a:lnSpc>
                      </a:pPr>
                      <a:endParaRPr lang="en-US" altLang="en-US" sz="700" dirty="0"/>
                    </a:p>
                    <a:p>
                      <a:pPr marL="464820" algn="l" rtl="0" eaLnBrk="0">
                        <a:lnSpc>
                          <a:spcPct val="97000"/>
                        </a:lnSpc>
                        <a:spcBef>
                          <a:spcPts val="5"/>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华</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为</a:t>
                      </a:r>
                      <a:endParaRPr lang="en-US" altLang="en-US" sz="1200" dirty="0"/>
                    </a:p>
                  </a:txBody>
                  <a:tcPr marL="0" marR="0" marT="0" marB="0" vert="horz">
                    <a:lnL>
                      <a:noFill/>
                    </a:lnL>
                    <a:lnR>
                      <a:noFill/>
                    </a:lnR>
                    <a:lnT>
                      <a:noFill/>
                    </a:lnT>
                    <a:lnB>
                      <a:noFill/>
                    </a:lnB>
                  </a:tcPr>
                </a:tc>
                <a:tc>
                  <a:txBody>
                    <a:bodyPr/>
                    <a:lstStyle/>
                    <a:p>
                      <a:pPr algn="l" rtl="0" eaLnBrk="0">
                        <a:lnSpc>
                          <a:spcPct val="114000"/>
                        </a:lnSpc>
                      </a:pPr>
                      <a:endParaRPr lang="en-US" altLang="en-US" sz="600" dirty="0"/>
                    </a:p>
                    <a:p>
                      <a:pPr marL="316865" algn="l" rtl="0" eaLnBrk="0">
                        <a:lnSpc>
                          <a:spcPct val="88000"/>
                        </a:lnSpc>
                        <a:spcBef>
                          <a:spcPts val="0"/>
                        </a:spcBef>
                      </a:pPr>
                      <a:r>
                        <a:rPr sz="1200" spc="3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DeepM</a:t>
                      </a: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i</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nd</a:t>
                      </a:r>
                      <a:endParaRPr lang="en-US" altLang="en-US" sz="1200" dirty="0"/>
                    </a:p>
                  </a:txBody>
                  <a:tcPr marL="0" marR="0" marT="0" marB="0" vert="horz">
                    <a:lnL>
                      <a:noFill/>
                    </a:lnL>
                    <a:lnR>
                      <a:noFill/>
                    </a:lnR>
                    <a:lnT>
                      <a:noFill/>
                    </a:lnT>
                    <a:lnB>
                      <a:noFill/>
                    </a:lnB>
                  </a:tcPr>
                </a:tc>
                <a:tc>
                  <a:txBody>
                    <a:bodyPr/>
                    <a:lstStyle/>
                    <a:p>
                      <a:pPr algn="l" rtl="0" eaLnBrk="0">
                        <a:lnSpc>
                          <a:spcPct val="105000"/>
                        </a:lnSpc>
                      </a:pPr>
                      <a:endParaRPr lang="en-US" altLang="en-US" sz="700" dirty="0"/>
                    </a:p>
                    <a:p>
                      <a:pPr marL="432435" algn="l" rtl="0" eaLnBrk="0">
                        <a:lnSpc>
                          <a:spcPct val="97000"/>
                        </a:lnSpc>
                        <a:spcBef>
                          <a:spcPts val="5"/>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美</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团</a:t>
                      </a:r>
                      <a:endParaRPr lang="en-US" altLang="en-US" sz="1200" dirty="0"/>
                    </a:p>
                  </a:txBody>
                  <a:tcPr marL="0" marR="0" marT="0" marB="0" vert="horz">
                    <a:lnL>
                      <a:noFill/>
                    </a:lnL>
                    <a:lnR w="12700" cap="flat" cmpd="sng" algn="ctr">
                      <a:solidFill>
                        <a:srgbClr val="41719C"/>
                      </a:solidFill>
                      <a:prstDash val="solid"/>
                      <a:round/>
                      <a:headEnd type="none" w="med" len="med"/>
                      <a:tailEnd type="none" w="med" len="med"/>
                    </a:lnR>
                    <a:lnT>
                      <a:noFill/>
                    </a:lnT>
                    <a:lnB>
                      <a:noFill/>
                    </a:lnB>
                  </a:tcPr>
                </a:tc>
                <a:tc>
                  <a:txBody>
                    <a:bodyPr/>
                    <a:lstStyle/>
                    <a:p>
                      <a:pPr algn="l" rtl="0" eaLnBrk="0">
                        <a:lnSpc>
                          <a:spcPct val="100000"/>
                        </a:lnSpc>
                      </a:pPr>
                      <a:endParaRPr lang="en-US" altLang="en-US" sz="1000" dirty="0"/>
                    </a:p>
                  </a:txBody>
                  <a:tcPr marL="0" marR="0" marT="0" marB="0" vert="horz">
                    <a:lnL w="12700" cap="flat" cmpd="sng" algn="ctr">
                      <a:solidFill>
                        <a:srgbClr val="41719C"/>
                      </a:solidFill>
                      <a:prstDash val="solid"/>
                      <a:round/>
                      <a:headEnd type="none" w="med" len="med"/>
                      <a:tailEnd type="none" w="med" len="med"/>
                    </a:lnL>
                    <a:lnR w="12700" cap="flat" cmpd="sng" algn="ctr">
                      <a:solidFill>
                        <a:srgbClr val="41719C"/>
                      </a:solidFill>
                      <a:prstDash val="solid"/>
                      <a:round/>
                      <a:headEnd type="none" w="med" len="med"/>
                      <a:tailEnd type="none" w="med" len="med"/>
                    </a:lnR>
                    <a:lnT>
                      <a:noFill/>
                    </a:lnT>
                    <a:lnB>
                      <a:noFill/>
                    </a:lnB>
                  </a:tcPr>
                </a:tc>
                <a:tc>
                  <a:txBody>
                    <a:bodyPr/>
                    <a:lstStyle/>
                    <a:p>
                      <a:pPr algn="l" rtl="0" eaLnBrk="0">
                        <a:lnSpc>
                          <a:spcPct val="104000"/>
                        </a:lnSpc>
                      </a:pPr>
                      <a:endParaRPr lang="en-US" altLang="en-US" sz="700" dirty="0"/>
                    </a:p>
                    <a:p>
                      <a:pPr marL="568325" algn="l" rtl="0" eaLnBrk="0">
                        <a:lnSpc>
                          <a:spcPct val="98000"/>
                        </a:lnSpc>
                        <a:spcBef>
                          <a:spcPts val="5"/>
                        </a:spcBef>
                      </a:pPr>
                      <a:r>
                        <a:rPr sz="1200" spc="-2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阿里</a:t>
                      </a: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云</a:t>
                      </a:r>
                      <a:endParaRPr lang="en-US" altLang="en-US" sz="1200" dirty="0"/>
                    </a:p>
                  </a:txBody>
                  <a:tcPr marL="0" marR="0" marT="0" marB="0" vert="horz">
                    <a:lnL w="12700" cap="flat" cmpd="sng" algn="ctr">
                      <a:solidFill>
                        <a:srgbClr val="41719C"/>
                      </a:solidFill>
                      <a:prstDash val="solid"/>
                      <a:round/>
                      <a:headEnd type="none" w="med" len="med"/>
                      <a:tailEnd type="none" w="med" len="med"/>
                    </a:lnL>
                    <a:lnR>
                      <a:noFill/>
                    </a:lnR>
                    <a:lnT>
                      <a:noFill/>
                    </a:lnT>
                    <a:lnB>
                      <a:noFill/>
                    </a:lnB>
                  </a:tcPr>
                </a:tc>
                <a:tc>
                  <a:txBody>
                    <a:bodyPr/>
                    <a:lstStyle/>
                    <a:p>
                      <a:pPr algn="l" rtl="0" eaLnBrk="0">
                        <a:lnSpc>
                          <a:spcPct val="112000"/>
                        </a:lnSpc>
                      </a:pPr>
                      <a:endParaRPr lang="en-US" altLang="en-US" sz="600" dirty="0"/>
                    </a:p>
                    <a:p>
                      <a:pPr marL="412750" algn="l" rtl="0" eaLnBrk="0">
                        <a:lnSpc>
                          <a:spcPct val="97000"/>
                        </a:lnSpc>
                        <a:spcBef>
                          <a:spcPts val="0"/>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华为</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云</a:t>
                      </a:r>
                      <a:endParaRPr lang="en-US" altLang="en-US" sz="1200" dirty="0"/>
                    </a:p>
                  </a:txBody>
                  <a:tcPr marL="0" marR="0" marT="0" marB="0" vert="horz">
                    <a:lnL>
                      <a:noFill/>
                    </a:lnL>
                    <a:lnR>
                      <a:noFill/>
                    </a:lnR>
                    <a:lnT>
                      <a:noFill/>
                    </a:lnT>
                    <a:lnB>
                      <a:noFill/>
                    </a:lnB>
                  </a:tcPr>
                </a:tc>
                <a:tc>
                  <a:txBody>
                    <a:bodyPr/>
                    <a:lstStyle/>
                    <a:p>
                      <a:pPr algn="l" rtl="0" eaLnBrk="0">
                        <a:lnSpc>
                          <a:spcPct val="104000"/>
                        </a:lnSpc>
                      </a:pPr>
                      <a:endParaRPr lang="en-US" altLang="en-US" sz="700" dirty="0"/>
                    </a:p>
                    <a:p>
                      <a:pPr marL="332105" algn="l" rtl="0" eaLnBrk="0">
                        <a:lnSpc>
                          <a:spcPct val="98000"/>
                        </a:lnSpc>
                        <a:spcBef>
                          <a:spcPts val="5"/>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科大</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讯飞</a:t>
                      </a:r>
                      <a:endParaRPr lang="en-US" altLang="en-US" sz="1200" dirty="0"/>
                    </a:p>
                  </a:txBody>
                  <a:tcPr marL="0" marR="0" marT="0" marB="0" vert="horz">
                    <a:lnL>
                      <a:noFill/>
                    </a:lnL>
                    <a:lnR w="12700" cap="flat" cmpd="sng" algn="ctr">
                      <a:solidFill>
                        <a:srgbClr val="41719C"/>
                      </a:solidFill>
                      <a:prstDash val="solid"/>
                      <a:round/>
                      <a:headEnd type="none" w="med" len="med"/>
                      <a:tailEnd type="none" w="med" len="med"/>
                    </a:lnR>
                    <a:lnT>
                      <a:noFill/>
                    </a:lnT>
                    <a:lnB>
                      <a:noFill/>
                    </a:lnB>
                  </a:tcPr>
                </a:tc>
                <a:tc>
                  <a:txBody>
                    <a:bodyPr/>
                    <a:lstStyle/>
                    <a:p>
                      <a:pPr algn="l" rtl="0" eaLnBrk="0">
                        <a:lnSpc>
                          <a:spcPct val="100000"/>
                        </a:lnSpc>
                      </a:pPr>
                      <a:endParaRPr lang="en-US" altLang="en-US" sz="1000" dirty="0"/>
                    </a:p>
                  </a:txBody>
                  <a:tcPr marL="0" marR="0" marT="0" marB="0" vert="horz">
                    <a:lnL w="12700" cap="flat" cmpd="sng" algn="ctr">
                      <a:solidFill>
                        <a:srgbClr val="41719C"/>
                      </a:solidFill>
                      <a:prstDash val="solid"/>
                      <a:round/>
                      <a:headEnd type="none" w="med" len="med"/>
                      <a:tailEnd type="none" w="med" len="med"/>
                    </a:lnL>
                    <a:lnR w="12700" cap="flat" cmpd="sng" algn="ctr">
                      <a:solidFill>
                        <a:srgbClr val="2E75B6"/>
                      </a:solidFill>
                      <a:prstDash val="solid"/>
                      <a:round/>
                      <a:headEnd type="none" w="med" len="med"/>
                      <a:tailEnd type="none" w="med" len="med"/>
                    </a:lnR>
                    <a:lnT>
                      <a:noFill/>
                    </a:lnT>
                    <a:lnB>
                      <a:noFill/>
                    </a:lnB>
                  </a:tcPr>
                </a:tc>
              </a:tr>
              <a:tr h="278129">
                <a:tc>
                  <a:txBody>
                    <a:bodyPr/>
                    <a:lstStyle/>
                    <a:p>
                      <a:pPr algn="l" rtl="0" eaLnBrk="0">
                        <a:lnSpc>
                          <a:spcPct val="100000"/>
                        </a:lnSpc>
                      </a:pPr>
                      <a:endParaRPr lang="en-US" altLang="en-US" sz="1000" dirty="0"/>
                    </a:p>
                  </a:txBody>
                  <a:tcPr marL="0" marR="0" marT="0" marB="0" vert="horz">
                    <a:lnL w="12700" cap="flat" cmpd="sng" algn="ctr">
                      <a:solidFill>
                        <a:srgbClr val="2E75B6"/>
                      </a:solidFill>
                      <a:prstDash val="solid"/>
                      <a:round/>
                      <a:headEnd type="none" w="med" len="med"/>
                      <a:tailEnd type="none" w="med" len="med"/>
                    </a:lnL>
                    <a:lnR w="12700" cap="flat" cmpd="sng" algn="ctr">
                      <a:solidFill>
                        <a:srgbClr val="41719C"/>
                      </a:solidFill>
                      <a:prstDash val="solid"/>
                      <a:round/>
                      <a:headEnd type="none" w="med" len="med"/>
                      <a:tailEnd type="none" w="med" len="med"/>
                    </a:lnR>
                    <a:lnT>
                      <a:noFill/>
                    </a:lnT>
                    <a:lnB>
                      <a:noFill/>
                    </a:lnB>
                  </a:tcPr>
                </a:tc>
                <a:tc>
                  <a:txBody>
                    <a:bodyPr/>
                    <a:lstStyle/>
                    <a:p>
                      <a:pPr algn="l" rtl="0" eaLnBrk="0">
                        <a:lnSpc>
                          <a:spcPct val="113000"/>
                        </a:lnSpc>
                      </a:pPr>
                      <a:endParaRPr lang="en-US" altLang="en-US" sz="400" dirty="0"/>
                    </a:p>
                    <a:p>
                      <a:pPr marL="509270" algn="l" rtl="0" eaLnBrk="0">
                        <a:lnSpc>
                          <a:spcPct val="83000"/>
                        </a:lnSpc>
                        <a:spcBef>
                          <a:spcPts val="0"/>
                        </a:spcBef>
                      </a:pPr>
                      <a:r>
                        <a:rPr sz="1200" spc="2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Me</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ta</a:t>
                      </a:r>
                      <a:endParaRPr lang="en-US" altLang="en-US" sz="1200" dirty="0"/>
                    </a:p>
                  </a:txBody>
                  <a:tcPr marL="0" marR="0" marT="0" marB="0" vert="horz">
                    <a:lnL w="12700" cap="flat" cmpd="sng" algn="ctr">
                      <a:solidFill>
                        <a:srgbClr val="41719C"/>
                      </a:solidFill>
                      <a:prstDash val="solid"/>
                      <a:round/>
                      <a:headEnd type="none" w="med" len="med"/>
                      <a:tailEnd type="none" w="med" len="med"/>
                    </a:lnL>
                    <a:lnR>
                      <a:noFill/>
                    </a:lnR>
                    <a:lnT>
                      <a:noFill/>
                    </a:lnT>
                    <a:lnB>
                      <a:noFill/>
                    </a:lnB>
                  </a:tcPr>
                </a:tc>
                <a:tc>
                  <a:txBody>
                    <a:bodyPr/>
                    <a:lstStyle/>
                    <a:p>
                      <a:pPr algn="l" rtl="0" eaLnBrk="0">
                        <a:lnSpc>
                          <a:spcPct val="107000"/>
                        </a:lnSpc>
                      </a:pPr>
                      <a:endParaRPr lang="en-US" altLang="en-US" sz="400" dirty="0"/>
                    </a:p>
                    <a:p>
                      <a:pPr marL="412750" algn="l" rtl="0" eaLnBrk="0">
                        <a:lnSpc>
                          <a:spcPct val="99000"/>
                        </a:lnSpc>
                        <a:spcBef>
                          <a:spcPts val="0"/>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京</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东</a:t>
                      </a:r>
                      <a:endParaRPr lang="en-US" altLang="en-US" sz="1200" dirty="0"/>
                    </a:p>
                  </a:txBody>
                  <a:tcPr marL="0" marR="0" marT="0" marB="0" vert="horz">
                    <a:lnL>
                      <a:noFill/>
                    </a:lnL>
                    <a:lnR>
                      <a:noFill/>
                    </a:lnR>
                    <a:lnT>
                      <a:noFill/>
                    </a:lnT>
                    <a:lnB>
                      <a:noFill/>
                    </a:lnB>
                  </a:tcPr>
                </a:tc>
                <a:tc>
                  <a:txBody>
                    <a:bodyPr/>
                    <a:lstStyle/>
                    <a:p>
                      <a:pPr algn="l" rtl="0" eaLnBrk="0">
                        <a:lnSpc>
                          <a:spcPct val="100000"/>
                        </a:lnSpc>
                      </a:pPr>
                      <a:endParaRPr lang="en-US" altLang="en-US" sz="400" dirty="0"/>
                    </a:p>
                    <a:p>
                      <a:pPr marL="463550" algn="l" rtl="0" eaLnBrk="0">
                        <a:lnSpc>
                          <a:spcPct val="97000"/>
                        </a:lnSpc>
                        <a:spcBef>
                          <a:spcPts val="0"/>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浪</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潮</a:t>
                      </a:r>
                      <a:endParaRPr lang="en-US" altLang="en-US" sz="1200" dirty="0"/>
                    </a:p>
                  </a:txBody>
                  <a:tcPr marL="0" marR="0" marT="0" marB="0" vert="horz">
                    <a:lnL>
                      <a:noFill/>
                    </a:lnL>
                    <a:lnR>
                      <a:noFill/>
                    </a:lnR>
                    <a:lnT>
                      <a:noFill/>
                    </a:lnT>
                    <a:lnB>
                      <a:noFill/>
                    </a:lnB>
                  </a:tcPr>
                </a:tc>
                <a:tc>
                  <a:txBody>
                    <a:bodyPr/>
                    <a:lstStyle/>
                    <a:p>
                      <a:pPr algn="l" rtl="0" eaLnBrk="0">
                        <a:lnSpc>
                          <a:spcPct val="125000"/>
                        </a:lnSpc>
                      </a:pPr>
                      <a:endParaRPr lang="en-US" altLang="en-US" sz="300" dirty="0"/>
                    </a:p>
                    <a:p>
                      <a:pPr marL="401955" algn="l" rtl="0" eaLnBrk="0">
                        <a:lnSpc>
                          <a:spcPct val="98000"/>
                        </a:lnSpc>
                        <a:spcBef>
                          <a:spcPts val="5"/>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北京</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大学</a:t>
                      </a:r>
                      <a:endParaRPr lang="en-US" altLang="en-US" sz="1200" dirty="0"/>
                    </a:p>
                  </a:txBody>
                  <a:tcPr marL="0" marR="0" marT="0" marB="0" vert="horz">
                    <a:lnL>
                      <a:noFill/>
                    </a:lnL>
                    <a:lnR>
                      <a:noFill/>
                    </a:lnR>
                    <a:lnT>
                      <a:noFill/>
                    </a:lnT>
                    <a:lnB>
                      <a:noFill/>
                    </a:lnB>
                  </a:tcPr>
                </a:tc>
                <a:tc>
                  <a:txBody>
                    <a:bodyPr/>
                    <a:lstStyle/>
                    <a:p>
                      <a:pPr algn="l" rtl="0" eaLnBrk="0">
                        <a:lnSpc>
                          <a:spcPct val="108000"/>
                        </a:lnSpc>
                      </a:pPr>
                      <a:endParaRPr lang="en-US" altLang="en-US" sz="400" dirty="0"/>
                    </a:p>
                    <a:p>
                      <a:pPr marL="351155" algn="l" rtl="0" eaLnBrk="0">
                        <a:lnSpc>
                          <a:spcPct val="97000"/>
                        </a:lnSpc>
                        <a:spcBef>
                          <a:spcPts val="0"/>
                        </a:spcBef>
                      </a:pPr>
                      <a:r>
                        <a:rPr sz="1200" spc="4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智</a:t>
                      </a:r>
                      <a:r>
                        <a:rPr sz="1200" spc="3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谱</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AI</a:t>
                      </a:r>
                      <a:endParaRPr lang="en-US" altLang="en-US" sz="1200" dirty="0"/>
                    </a:p>
                  </a:txBody>
                  <a:tcPr marL="0" marR="0" marT="0" marB="0" vert="horz">
                    <a:lnL>
                      <a:noFill/>
                    </a:lnL>
                    <a:lnR w="12700" cap="flat" cmpd="sng" algn="ctr">
                      <a:solidFill>
                        <a:srgbClr val="41719C"/>
                      </a:solidFill>
                      <a:prstDash val="solid"/>
                      <a:round/>
                      <a:headEnd type="none" w="med" len="med"/>
                      <a:tailEnd type="none" w="med" len="med"/>
                    </a:lnR>
                    <a:lnT>
                      <a:noFill/>
                    </a:lnT>
                    <a:lnB>
                      <a:noFill/>
                    </a:lnB>
                  </a:tcPr>
                </a:tc>
                <a:tc>
                  <a:txBody>
                    <a:bodyPr/>
                    <a:lstStyle/>
                    <a:p>
                      <a:pPr algn="l" rtl="0" eaLnBrk="0">
                        <a:lnSpc>
                          <a:spcPct val="100000"/>
                        </a:lnSpc>
                      </a:pPr>
                      <a:endParaRPr lang="en-US" altLang="en-US" sz="1000" dirty="0"/>
                    </a:p>
                  </a:txBody>
                  <a:tcPr marL="0" marR="0" marT="0" marB="0" vert="horz">
                    <a:lnL w="12700" cap="flat" cmpd="sng" algn="ctr">
                      <a:solidFill>
                        <a:srgbClr val="41719C"/>
                      </a:solidFill>
                      <a:prstDash val="solid"/>
                      <a:round/>
                      <a:headEnd type="none" w="med" len="med"/>
                      <a:tailEnd type="none" w="med" len="med"/>
                    </a:lnL>
                    <a:lnR w="12700" cap="flat" cmpd="sng" algn="ctr">
                      <a:solidFill>
                        <a:srgbClr val="41719C"/>
                      </a:solidFill>
                      <a:prstDash val="solid"/>
                      <a:round/>
                      <a:headEnd type="none" w="med" len="med"/>
                      <a:tailEnd type="none" w="med" len="med"/>
                    </a:lnR>
                    <a:lnT>
                      <a:noFill/>
                    </a:lnT>
                    <a:lnB>
                      <a:noFill/>
                    </a:lnB>
                  </a:tcPr>
                </a:tc>
                <a:tc>
                  <a:txBody>
                    <a:bodyPr/>
                    <a:lstStyle/>
                    <a:p>
                      <a:pPr algn="l" rtl="0" eaLnBrk="0">
                        <a:lnSpc>
                          <a:spcPct val="106000"/>
                        </a:lnSpc>
                      </a:pPr>
                      <a:endParaRPr lang="en-US" altLang="en-US" sz="400" dirty="0"/>
                    </a:p>
                    <a:p>
                      <a:pPr marL="641985" algn="l" rtl="0" eaLnBrk="0">
                        <a:lnSpc>
                          <a:spcPct val="98000"/>
                        </a:lnSpc>
                        <a:spcBef>
                          <a:spcPts val="0"/>
                        </a:spcBef>
                      </a:pPr>
                      <a:r>
                        <a:rPr sz="1200" spc="-2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商</a:t>
                      </a: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汤</a:t>
                      </a:r>
                      <a:endParaRPr lang="en-US" altLang="en-US" sz="1200" dirty="0"/>
                    </a:p>
                  </a:txBody>
                  <a:tcPr marL="0" marR="0" marT="0" marB="0" vert="horz">
                    <a:lnL w="12700" cap="flat" cmpd="sng" algn="ctr">
                      <a:solidFill>
                        <a:srgbClr val="41719C"/>
                      </a:solidFill>
                      <a:prstDash val="solid"/>
                      <a:round/>
                      <a:headEnd type="none" w="med" len="med"/>
                      <a:tailEnd type="none" w="med" len="med"/>
                    </a:lnL>
                    <a:lnR>
                      <a:noFill/>
                    </a:lnR>
                    <a:lnT>
                      <a:noFill/>
                    </a:lnT>
                    <a:lnB>
                      <a:noFill/>
                    </a:lnB>
                  </a:tcPr>
                </a:tc>
                <a:tc>
                  <a:txBody>
                    <a:bodyPr/>
                    <a:lstStyle/>
                    <a:p>
                      <a:pPr algn="l" rtl="0" eaLnBrk="0">
                        <a:lnSpc>
                          <a:spcPct val="123000"/>
                        </a:lnSpc>
                      </a:pPr>
                      <a:endParaRPr lang="en-US" altLang="en-US" sz="300" dirty="0"/>
                    </a:p>
                    <a:p>
                      <a:pPr marL="490220" algn="l" rtl="0" eaLnBrk="0">
                        <a:lnSpc>
                          <a:spcPct val="97000"/>
                        </a:lnSpc>
                        <a:spcBef>
                          <a:spcPts val="0"/>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百度</a:t>
                      </a:r>
                      <a:endParaRPr lang="en-US" altLang="en-US" sz="1200" dirty="0"/>
                    </a:p>
                  </a:txBody>
                  <a:tcPr marL="0" marR="0" marT="0" marB="0" vert="horz">
                    <a:lnL>
                      <a:noFill/>
                    </a:lnL>
                    <a:lnR>
                      <a:noFill/>
                    </a:lnR>
                    <a:lnT>
                      <a:noFill/>
                    </a:lnT>
                    <a:lnB>
                      <a:noFill/>
                    </a:lnB>
                  </a:tcPr>
                </a:tc>
                <a:tc>
                  <a:txBody>
                    <a:bodyPr/>
                    <a:lstStyle/>
                    <a:p>
                      <a:pPr algn="l" rtl="0" eaLnBrk="0">
                        <a:lnSpc>
                          <a:spcPct val="106000"/>
                        </a:lnSpc>
                      </a:pPr>
                      <a:endParaRPr lang="en-US" altLang="en-US" sz="400" dirty="0"/>
                    </a:p>
                    <a:p>
                      <a:pPr marL="351155" algn="l" rtl="0" eaLnBrk="0">
                        <a:lnSpc>
                          <a:spcPct val="88000"/>
                        </a:lnSpc>
                        <a:spcBef>
                          <a:spcPts val="5"/>
                        </a:spcBef>
                      </a:pPr>
                      <a:r>
                        <a:rPr sz="1200" spc="3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OpenA</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I</a:t>
                      </a:r>
                      <a:endParaRPr lang="en-US" altLang="en-US" sz="1200" dirty="0"/>
                    </a:p>
                  </a:txBody>
                  <a:tcPr marL="0" marR="0" marT="0" marB="0" vert="horz">
                    <a:lnL>
                      <a:noFill/>
                    </a:lnL>
                    <a:lnR w="12700" cap="flat" cmpd="sng" algn="ctr">
                      <a:solidFill>
                        <a:srgbClr val="41719C"/>
                      </a:solidFill>
                      <a:prstDash val="solid"/>
                      <a:round/>
                      <a:headEnd type="none" w="med" len="med"/>
                      <a:tailEnd type="none" w="med" len="med"/>
                    </a:lnR>
                    <a:lnT>
                      <a:noFill/>
                    </a:lnT>
                    <a:lnB>
                      <a:noFill/>
                    </a:lnB>
                  </a:tcPr>
                </a:tc>
                <a:tc>
                  <a:txBody>
                    <a:bodyPr/>
                    <a:lstStyle/>
                    <a:p>
                      <a:pPr algn="l" rtl="0" eaLnBrk="0">
                        <a:lnSpc>
                          <a:spcPct val="100000"/>
                        </a:lnSpc>
                      </a:pPr>
                      <a:endParaRPr lang="en-US" altLang="en-US" sz="1000" dirty="0"/>
                    </a:p>
                  </a:txBody>
                  <a:tcPr marL="0" marR="0" marT="0" marB="0" vert="horz">
                    <a:lnL w="12700" cap="flat" cmpd="sng" algn="ctr">
                      <a:solidFill>
                        <a:srgbClr val="41719C"/>
                      </a:solidFill>
                      <a:prstDash val="solid"/>
                      <a:round/>
                      <a:headEnd type="none" w="med" len="med"/>
                      <a:tailEnd type="none" w="med" len="med"/>
                    </a:lnL>
                    <a:lnR w="12700" cap="flat" cmpd="sng" algn="ctr">
                      <a:solidFill>
                        <a:srgbClr val="2E75B6"/>
                      </a:solidFill>
                      <a:prstDash val="solid"/>
                      <a:round/>
                      <a:headEnd type="none" w="med" len="med"/>
                      <a:tailEnd type="none" w="med" len="med"/>
                    </a:lnR>
                    <a:lnT>
                      <a:noFill/>
                    </a:lnT>
                    <a:lnB>
                      <a:noFill/>
                    </a:lnB>
                  </a:tcPr>
                </a:tc>
              </a:tr>
              <a:tr h="266064">
                <a:tc>
                  <a:txBody>
                    <a:bodyPr/>
                    <a:lstStyle/>
                    <a:p>
                      <a:pPr algn="l" rtl="0" eaLnBrk="0">
                        <a:lnSpc>
                          <a:spcPct val="100000"/>
                        </a:lnSpc>
                      </a:pPr>
                      <a:endParaRPr lang="en-US" altLang="en-US" sz="1000" dirty="0"/>
                    </a:p>
                  </a:txBody>
                  <a:tcPr marL="0" marR="0" marT="0" marB="0" vert="horz">
                    <a:lnL w="12700" cap="flat" cmpd="sng" algn="ctr">
                      <a:solidFill>
                        <a:srgbClr val="2E75B6"/>
                      </a:solidFill>
                      <a:prstDash val="solid"/>
                      <a:round/>
                      <a:headEnd type="none" w="med" len="med"/>
                      <a:tailEnd type="none" w="med" len="med"/>
                    </a:lnL>
                    <a:lnR w="12700" cap="flat" cmpd="sng" algn="ctr">
                      <a:solidFill>
                        <a:srgbClr val="41719C"/>
                      </a:solidFill>
                      <a:prstDash val="solid"/>
                      <a:round/>
                      <a:headEnd type="none" w="med" len="med"/>
                      <a:tailEnd type="none" w="med" len="med"/>
                    </a:lnR>
                    <a:lnT>
                      <a:noFill/>
                    </a:lnT>
                    <a:lnB>
                      <a:noFill/>
                    </a:lnB>
                  </a:tcPr>
                </a:tc>
                <a:tc>
                  <a:txBody>
                    <a:bodyPr/>
                    <a:lstStyle/>
                    <a:p>
                      <a:pPr algn="l" rtl="0" eaLnBrk="0">
                        <a:lnSpc>
                          <a:spcPct val="125000"/>
                        </a:lnSpc>
                      </a:pPr>
                      <a:endParaRPr lang="en-US" altLang="en-US" sz="300" dirty="0"/>
                    </a:p>
                    <a:p>
                      <a:pPr marL="547370" algn="l" rtl="0" eaLnBrk="0">
                        <a:lnSpc>
                          <a:spcPct val="98000"/>
                        </a:lnSpc>
                      </a:pPr>
                      <a:r>
                        <a:rPr sz="1200" spc="-2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云</a:t>
                      </a: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从</a:t>
                      </a:r>
                      <a:endParaRPr lang="en-US" altLang="en-US" sz="1200" dirty="0"/>
                    </a:p>
                  </a:txBody>
                  <a:tcPr marL="0" marR="0" marT="0" marB="0" vert="horz">
                    <a:lnL w="12700" cap="flat" cmpd="sng" algn="ctr">
                      <a:solidFill>
                        <a:srgbClr val="41719C"/>
                      </a:solidFill>
                      <a:prstDash val="solid"/>
                      <a:round/>
                      <a:headEnd type="none" w="med" len="med"/>
                      <a:tailEnd type="none" w="med" len="med"/>
                    </a:lnL>
                    <a:lnR>
                      <a:noFill/>
                    </a:lnR>
                    <a:lnT>
                      <a:noFill/>
                    </a:lnT>
                    <a:lnB>
                      <a:noFill/>
                    </a:lnB>
                  </a:tcPr>
                </a:tc>
                <a:tc>
                  <a:txBody>
                    <a:bodyPr/>
                    <a:lstStyle/>
                    <a:p>
                      <a:pPr algn="l" rtl="0" eaLnBrk="0">
                        <a:lnSpc>
                          <a:spcPct val="133000"/>
                        </a:lnSpc>
                      </a:pPr>
                      <a:endParaRPr lang="en-US" altLang="en-US" sz="300" dirty="0"/>
                    </a:p>
                    <a:p>
                      <a:pPr marL="415925" algn="l" rtl="0" eaLnBrk="0">
                        <a:lnSpc>
                          <a:spcPct val="98000"/>
                        </a:lnSpc>
                        <a:spcBef>
                          <a:spcPts val="0"/>
                        </a:spcBef>
                      </a:pPr>
                      <a:r>
                        <a:rPr sz="1200" spc="-2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商</a:t>
                      </a: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汤</a:t>
                      </a:r>
                      <a:endParaRPr lang="en-US" altLang="en-US" sz="1200" dirty="0"/>
                    </a:p>
                  </a:txBody>
                  <a:tcPr marL="0" marR="0" marT="0" marB="0" vert="horz">
                    <a:lnL>
                      <a:noFill/>
                    </a:lnL>
                    <a:lnR>
                      <a:noFill/>
                    </a:lnR>
                    <a:lnT>
                      <a:noFill/>
                    </a:lnT>
                    <a:lnB>
                      <a:noFill/>
                    </a:lnB>
                  </a:tcPr>
                </a:tc>
                <a:tc>
                  <a:txBody>
                    <a:bodyPr/>
                    <a:lstStyle/>
                    <a:p>
                      <a:pPr algn="l" rtl="0" eaLnBrk="0">
                        <a:lnSpc>
                          <a:spcPct val="125000"/>
                        </a:lnSpc>
                      </a:pPr>
                      <a:endParaRPr lang="en-US" altLang="en-US" sz="300" dirty="0"/>
                    </a:p>
                    <a:p>
                      <a:pPr marL="312420" algn="l" rtl="0" eaLnBrk="0">
                        <a:lnSpc>
                          <a:spcPct val="97000"/>
                        </a:lnSpc>
                        <a:spcBef>
                          <a:spcPts val="0"/>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追一</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科技</a:t>
                      </a:r>
                      <a:endParaRPr lang="en-US" altLang="en-US" sz="1200" dirty="0"/>
                    </a:p>
                  </a:txBody>
                  <a:tcPr marL="0" marR="0" marT="0" marB="0" vert="horz">
                    <a:lnL>
                      <a:noFill/>
                    </a:lnL>
                    <a:lnR>
                      <a:noFill/>
                    </a:lnR>
                    <a:lnT>
                      <a:noFill/>
                    </a:lnT>
                    <a:lnB>
                      <a:noFill/>
                    </a:lnB>
                  </a:tcPr>
                </a:tc>
                <a:tc>
                  <a:txBody>
                    <a:bodyPr/>
                    <a:lstStyle/>
                    <a:p>
                      <a:pPr algn="l" rtl="0" eaLnBrk="0">
                        <a:lnSpc>
                          <a:spcPct val="119000"/>
                        </a:lnSpc>
                      </a:pPr>
                      <a:endParaRPr lang="en-US" altLang="en-US" sz="300" dirty="0"/>
                    </a:p>
                    <a:p>
                      <a:pPr marL="401955" algn="l" rtl="0" eaLnBrk="0">
                        <a:lnSpc>
                          <a:spcPct val="97000"/>
                        </a:lnSpc>
                        <a:spcBef>
                          <a:spcPts val="0"/>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清华</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大学</a:t>
                      </a:r>
                      <a:endParaRPr lang="en-US" altLang="en-US" sz="1200" dirty="0"/>
                    </a:p>
                  </a:txBody>
                  <a:tcPr marL="0" marR="0" marT="0" marB="0" vert="horz">
                    <a:lnL>
                      <a:noFill/>
                    </a:lnL>
                    <a:lnR>
                      <a:noFill/>
                    </a:lnR>
                    <a:lnT>
                      <a:noFill/>
                    </a:lnT>
                    <a:lnB>
                      <a:noFill/>
                    </a:lnB>
                  </a:tcPr>
                </a:tc>
                <a:tc>
                  <a:txBody>
                    <a:bodyPr/>
                    <a:lstStyle/>
                    <a:p>
                      <a:pPr algn="l" rtl="0" eaLnBrk="0">
                        <a:lnSpc>
                          <a:spcPct val="101000"/>
                        </a:lnSpc>
                      </a:pPr>
                      <a:endParaRPr lang="en-US" altLang="en-US" sz="400" dirty="0"/>
                    </a:p>
                    <a:p>
                      <a:pPr marL="357505" algn="l" rtl="0" eaLnBrk="0">
                        <a:lnSpc>
                          <a:spcPct val="97000"/>
                        </a:lnSpc>
                        <a:spcBef>
                          <a:spcPts val="5"/>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英伟</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达</a:t>
                      </a:r>
                      <a:endParaRPr lang="en-US" altLang="en-US" sz="1200" dirty="0"/>
                    </a:p>
                  </a:txBody>
                  <a:tcPr marL="0" marR="0" marT="0" marB="0" vert="horz">
                    <a:lnL>
                      <a:noFill/>
                    </a:lnL>
                    <a:lnR w="12700" cap="flat" cmpd="sng" algn="ctr">
                      <a:solidFill>
                        <a:srgbClr val="41719C"/>
                      </a:solidFill>
                      <a:prstDash val="solid"/>
                      <a:round/>
                      <a:headEnd type="none" w="med" len="med"/>
                      <a:tailEnd type="none" w="med" len="med"/>
                    </a:lnR>
                    <a:lnT>
                      <a:noFill/>
                    </a:lnT>
                    <a:lnB>
                      <a:noFill/>
                    </a:lnB>
                  </a:tcPr>
                </a:tc>
                <a:tc>
                  <a:txBody>
                    <a:bodyPr/>
                    <a:lstStyle/>
                    <a:p>
                      <a:pPr algn="l" rtl="0" eaLnBrk="0">
                        <a:lnSpc>
                          <a:spcPct val="100000"/>
                        </a:lnSpc>
                      </a:pPr>
                      <a:endParaRPr lang="en-US" altLang="en-US" sz="1000" dirty="0"/>
                    </a:p>
                  </a:txBody>
                  <a:tcPr marL="0" marR="0" marT="0" marB="0" vert="horz">
                    <a:lnL w="12700" cap="flat" cmpd="sng" algn="ctr">
                      <a:solidFill>
                        <a:srgbClr val="41719C"/>
                      </a:solidFill>
                      <a:prstDash val="solid"/>
                      <a:round/>
                      <a:headEnd type="none" w="med" len="med"/>
                      <a:tailEnd type="none" w="med" len="med"/>
                    </a:lnL>
                    <a:lnR w="12700" cap="flat" cmpd="sng" algn="ctr">
                      <a:solidFill>
                        <a:srgbClr val="41719C"/>
                      </a:solidFill>
                      <a:prstDash val="solid"/>
                      <a:round/>
                      <a:headEnd type="none" w="med" len="med"/>
                      <a:tailEnd type="none" w="med" len="med"/>
                    </a:lnR>
                    <a:lnT>
                      <a:noFill/>
                    </a:lnT>
                    <a:lnB>
                      <a:noFill/>
                    </a:lnB>
                  </a:tcPr>
                </a:tc>
                <a:tc>
                  <a:txBody>
                    <a:bodyPr/>
                    <a:lstStyle/>
                    <a:p>
                      <a:pPr algn="l" rtl="0" eaLnBrk="0">
                        <a:lnSpc>
                          <a:spcPct val="132000"/>
                        </a:lnSpc>
                      </a:pPr>
                      <a:endParaRPr lang="en-US" altLang="en-US" sz="300" dirty="0"/>
                    </a:p>
                    <a:p>
                      <a:pPr marL="493395" algn="l" rtl="0" eaLnBrk="0">
                        <a:lnSpc>
                          <a:spcPct val="98000"/>
                        </a:lnSpc>
                        <a:spcBef>
                          <a:spcPts val="0"/>
                        </a:spcBef>
                      </a:pPr>
                      <a:r>
                        <a:rPr sz="1200" spc="-2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昆仑万</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维</a:t>
                      </a:r>
                      <a:endParaRPr lang="en-US" altLang="en-US" sz="1200" dirty="0"/>
                    </a:p>
                  </a:txBody>
                  <a:tcPr marL="0" marR="0" marT="0" marB="0" vert="horz">
                    <a:lnL w="12700" cap="flat" cmpd="sng" algn="ctr">
                      <a:solidFill>
                        <a:srgbClr val="41719C"/>
                      </a:solidFill>
                      <a:prstDash val="solid"/>
                      <a:round/>
                      <a:headEnd type="none" w="med" len="med"/>
                      <a:tailEnd type="none" w="med" len="med"/>
                    </a:lnL>
                    <a:lnR>
                      <a:noFill/>
                    </a:lnR>
                    <a:lnT>
                      <a:noFill/>
                    </a:lnT>
                    <a:lnB>
                      <a:noFill/>
                    </a:lnB>
                  </a:tcPr>
                </a:tc>
                <a:tc>
                  <a:txBody>
                    <a:bodyPr/>
                    <a:lstStyle/>
                    <a:p>
                      <a:pPr algn="l" rtl="0" eaLnBrk="0">
                        <a:lnSpc>
                          <a:spcPct val="114000"/>
                        </a:lnSpc>
                      </a:pPr>
                      <a:endParaRPr lang="en-US" altLang="en-US" sz="300" dirty="0"/>
                    </a:p>
                    <a:p>
                      <a:pPr marL="336550" algn="l" rtl="0" eaLnBrk="0">
                        <a:lnSpc>
                          <a:spcPct val="97000"/>
                        </a:lnSpc>
                        <a:spcBef>
                          <a:spcPts val="0"/>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联汇</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科技</a:t>
                      </a:r>
                      <a:endParaRPr lang="en-US" altLang="en-US" sz="1200" dirty="0"/>
                    </a:p>
                  </a:txBody>
                  <a:tcPr marL="0" marR="0" marT="0" marB="0" vert="horz">
                    <a:lnL>
                      <a:noFill/>
                    </a:lnL>
                    <a:lnR>
                      <a:noFill/>
                    </a:lnR>
                    <a:lnT>
                      <a:noFill/>
                    </a:lnT>
                    <a:lnB>
                      <a:noFill/>
                    </a:lnB>
                  </a:tcPr>
                </a:tc>
                <a:tc>
                  <a:txBody>
                    <a:bodyPr/>
                    <a:lstStyle/>
                    <a:p>
                      <a:pPr algn="l" rtl="0" eaLnBrk="0">
                        <a:lnSpc>
                          <a:spcPct val="102000"/>
                        </a:lnSpc>
                      </a:pPr>
                      <a:endParaRPr lang="en-US" altLang="en-US" sz="400" dirty="0"/>
                    </a:p>
                    <a:p>
                      <a:pPr marL="403225" algn="l" rtl="0" eaLnBrk="0">
                        <a:lnSpc>
                          <a:spcPct val="97000"/>
                        </a:lnSpc>
                      </a:pPr>
                      <a:r>
                        <a:rPr sz="1200" spc="4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智</a:t>
                      </a:r>
                      <a:r>
                        <a:rPr sz="1200" spc="3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谱</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AI</a:t>
                      </a:r>
                      <a:endParaRPr lang="en-US" altLang="en-US" sz="1200" dirty="0"/>
                    </a:p>
                  </a:txBody>
                  <a:tcPr marL="0" marR="0" marT="0" marB="0" vert="horz">
                    <a:lnL>
                      <a:noFill/>
                    </a:lnL>
                    <a:lnR w="12700" cap="flat" cmpd="sng" algn="ctr">
                      <a:solidFill>
                        <a:srgbClr val="41719C"/>
                      </a:solidFill>
                      <a:prstDash val="solid"/>
                      <a:round/>
                      <a:headEnd type="none" w="med" len="med"/>
                      <a:tailEnd type="none" w="med" len="med"/>
                    </a:lnR>
                    <a:lnT>
                      <a:noFill/>
                    </a:lnT>
                    <a:lnB>
                      <a:noFill/>
                    </a:lnB>
                  </a:tcPr>
                </a:tc>
                <a:tc>
                  <a:txBody>
                    <a:bodyPr/>
                    <a:lstStyle/>
                    <a:p>
                      <a:pPr algn="l" rtl="0" eaLnBrk="0">
                        <a:lnSpc>
                          <a:spcPct val="100000"/>
                        </a:lnSpc>
                      </a:pPr>
                      <a:endParaRPr lang="en-US" altLang="en-US" sz="1000" dirty="0"/>
                    </a:p>
                  </a:txBody>
                  <a:tcPr marL="0" marR="0" marT="0" marB="0" vert="horz">
                    <a:lnL w="12700" cap="flat" cmpd="sng" algn="ctr">
                      <a:solidFill>
                        <a:srgbClr val="41719C"/>
                      </a:solidFill>
                      <a:prstDash val="solid"/>
                      <a:round/>
                      <a:headEnd type="none" w="med" len="med"/>
                      <a:tailEnd type="none" w="med" len="med"/>
                    </a:lnL>
                    <a:lnR w="12700" cap="flat" cmpd="sng" algn="ctr">
                      <a:solidFill>
                        <a:srgbClr val="2E75B6"/>
                      </a:solidFill>
                      <a:prstDash val="solid"/>
                      <a:round/>
                      <a:headEnd type="none" w="med" len="med"/>
                      <a:tailEnd type="none" w="med" len="med"/>
                    </a:lnR>
                    <a:lnT>
                      <a:noFill/>
                    </a:lnT>
                    <a:lnB>
                      <a:noFill/>
                    </a:lnB>
                  </a:tcPr>
                </a:tc>
              </a:tr>
              <a:tr h="307975">
                <a:tc rowSpan="2" gridSpan="2">
                  <a:txBody>
                    <a:bodyPr/>
                    <a:lstStyle/>
                    <a:p>
                      <a:pPr algn="l" rtl="0" eaLnBrk="0">
                        <a:lnSpc>
                          <a:spcPct val="108000"/>
                        </a:lnSpc>
                      </a:pPr>
                      <a:endParaRPr lang="en-US" altLang="en-US" sz="400" dirty="0"/>
                    </a:p>
                    <a:p>
                      <a:pPr marL="707390" algn="l" rtl="0" eaLnBrk="0">
                        <a:lnSpc>
                          <a:spcPct val="97000"/>
                        </a:lnSpc>
                        <a:spcBef>
                          <a:spcPts val="0"/>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百度</a:t>
                      </a:r>
                      <a:endParaRPr lang="en-US" altLang="en-US" sz="1200" dirty="0"/>
                    </a:p>
                  </a:txBody>
                  <a:tcPr marL="0" marR="0" marT="0" marB="0" vert="horz">
                    <a:lnL w="12700" cap="flat" cmpd="sng" algn="ctr">
                      <a:solidFill>
                        <a:srgbClr val="2E75B6"/>
                      </a:solidFill>
                      <a:prstDash val="solid"/>
                      <a:round/>
                      <a:headEnd type="none" w="med" len="med"/>
                      <a:tailEnd type="none" w="med" len="med"/>
                    </a:lnL>
                    <a:lnR>
                      <a:noFill/>
                    </a:lnR>
                    <a:lnT>
                      <a:noFill/>
                    </a:lnT>
                    <a:lnB w="3175" cap="flat" cmpd="sng" algn="ctr">
                      <a:solidFill>
                        <a:srgbClr val="2E75B6"/>
                      </a:solidFill>
                      <a:prstDash val="solid"/>
                      <a:round/>
                      <a:headEnd type="none" w="med" len="med"/>
                      <a:tailEnd type="none" w="med" len="med"/>
                    </a:lnB>
                  </a:tcPr>
                </a:tc>
                <a:tc rowSpan="2" hMerge="1">
                  <a:tcPr marL="0" marR="0" marT="0" marB="0" vert="horz">
                    <a:lnL w="12700" cap="flat" cmpd="sng" algn="ctr">
                      <a:solidFill>
                        <a:srgbClr val="2E75B6"/>
                      </a:solidFill>
                      <a:prstDash val="solid"/>
                      <a:round/>
                      <a:headEnd type="none" w="med" len="med"/>
                      <a:tailEnd type="none" w="med" len="med"/>
                    </a:lnL>
                    <a:lnR>
                      <a:noFill/>
                    </a:lnR>
                    <a:lnT>
                      <a:noFill/>
                    </a:lnT>
                    <a:lnB w="3175" cap="flat" cmpd="sng" algn="ctr">
                      <a:solidFill>
                        <a:srgbClr val="2E75B6"/>
                      </a:solidFill>
                      <a:prstDash val="solid"/>
                      <a:round/>
                      <a:headEnd type="none" w="med" len="med"/>
                      <a:tailEnd type="none" w="med" len="med"/>
                    </a:lnB>
                  </a:tcPr>
                </a:tc>
                <a:tc>
                  <a:txBody>
                    <a:bodyPr/>
                    <a:lstStyle/>
                    <a:p>
                      <a:pPr algn="l" rtl="0" eaLnBrk="0">
                        <a:lnSpc>
                          <a:spcPct val="114000"/>
                        </a:lnSpc>
                      </a:pPr>
                      <a:endParaRPr lang="en-US" altLang="en-US" sz="400" dirty="0"/>
                    </a:p>
                    <a:p>
                      <a:pPr marL="279400" algn="l" rtl="0" eaLnBrk="0">
                        <a:lnSpc>
                          <a:spcPct val="88000"/>
                        </a:lnSpc>
                        <a:spcBef>
                          <a:spcPts val="0"/>
                        </a:spcBef>
                      </a:pPr>
                      <a:r>
                        <a:rPr sz="1200" spc="3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OpenA</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I</a:t>
                      </a:r>
                      <a:endParaRPr lang="en-US" altLang="en-US" sz="1200" dirty="0"/>
                    </a:p>
                  </a:txBody>
                  <a:tcPr marL="0" marR="0" marT="0" marB="0" vert="horz">
                    <a:lnL>
                      <a:noFill/>
                    </a:lnL>
                    <a:lnR>
                      <a:noFill/>
                    </a:lnR>
                    <a:lnT>
                      <a:noFill/>
                    </a:lnT>
                    <a:lnB w="3175" cap="flat" cmpd="sng" algn="ctr">
                      <a:solidFill>
                        <a:srgbClr val="41719C"/>
                      </a:solidFill>
                      <a:prstDash val="solid"/>
                      <a:round/>
                      <a:headEnd type="none" w="med" len="med"/>
                      <a:tailEnd type="none" w="med" len="med"/>
                    </a:lnB>
                  </a:tcPr>
                </a:tc>
                <a:tc>
                  <a:txBody>
                    <a:bodyPr/>
                    <a:lstStyle/>
                    <a:p>
                      <a:pPr algn="l" rtl="0" eaLnBrk="0">
                        <a:lnSpc>
                          <a:spcPct val="107000"/>
                        </a:lnSpc>
                      </a:pPr>
                      <a:endParaRPr lang="en-US" altLang="en-US" sz="400" dirty="0"/>
                    </a:p>
                    <a:p>
                      <a:pPr marL="311150" algn="l" rtl="0" eaLnBrk="0">
                        <a:lnSpc>
                          <a:spcPct val="97000"/>
                        </a:lnSpc>
                        <a:spcBef>
                          <a:spcPts val="5"/>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澜</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舟科技</a:t>
                      </a:r>
                      <a:endParaRPr lang="en-US" altLang="en-US" sz="1200" dirty="0"/>
                    </a:p>
                  </a:txBody>
                  <a:tcPr marL="0" marR="0" marT="0" marB="0" vert="horz">
                    <a:lnL>
                      <a:noFill/>
                    </a:lnL>
                    <a:lnR>
                      <a:noFill/>
                    </a:lnR>
                    <a:lnT>
                      <a:noFill/>
                    </a:lnT>
                    <a:lnB w="3175" cap="flat" cmpd="sng" algn="ctr">
                      <a:solidFill>
                        <a:srgbClr val="41719C"/>
                      </a:solidFill>
                      <a:prstDash val="solid"/>
                      <a:round/>
                      <a:headEnd type="none" w="med" len="med"/>
                      <a:tailEnd type="none" w="med" len="med"/>
                    </a:lnB>
                  </a:tcPr>
                </a:tc>
                <a:tc>
                  <a:txBody>
                    <a:bodyPr/>
                    <a:lstStyle/>
                    <a:p>
                      <a:pPr algn="l" rtl="0" eaLnBrk="0">
                        <a:lnSpc>
                          <a:spcPct val="103000"/>
                        </a:lnSpc>
                      </a:pPr>
                      <a:endParaRPr lang="en-US" altLang="en-US" sz="400" dirty="0"/>
                    </a:p>
                    <a:p>
                      <a:pPr marL="408940" algn="l" rtl="0" eaLnBrk="0">
                        <a:lnSpc>
                          <a:spcPct val="97000"/>
                        </a:lnSpc>
                      </a:pPr>
                      <a:r>
                        <a:rPr sz="1200" spc="-2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中科闻</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歌</a:t>
                      </a:r>
                      <a:endParaRPr lang="en-US" altLang="en-US" sz="1200" dirty="0"/>
                    </a:p>
                  </a:txBody>
                  <a:tcPr marL="0" marR="0" marT="0" marB="0" vert="horz">
                    <a:lnL>
                      <a:noFill/>
                    </a:lnL>
                    <a:lnR>
                      <a:noFill/>
                    </a:lnR>
                    <a:lnT>
                      <a:noFill/>
                    </a:lnT>
                    <a:lnB w="3175" cap="flat" cmpd="sng" algn="ctr">
                      <a:solidFill>
                        <a:srgbClr val="41719C"/>
                      </a:solidFill>
                      <a:prstDash val="solid"/>
                      <a:round/>
                      <a:headEnd type="none" w="med" len="med"/>
                      <a:tailEnd type="none" w="med" len="med"/>
                    </a:lnB>
                  </a:tcPr>
                </a:tc>
                <a:tc rowSpan="2">
                  <a:txBody>
                    <a:bodyPr/>
                    <a:lstStyle/>
                    <a:p>
                      <a:pPr algn="l" rtl="0" eaLnBrk="0">
                        <a:lnSpc>
                          <a:spcPct val="113000"/>
                        </a:lnSpc>
                      </a:pPr>
                      <a:endParaRPr lang="en-US" altLang="en-US" sz="400" dirty="0"/>
                    </a:p>
                    <a:p>
                      <a:pPr marL="433070" algn="l" rtl="0" eaLnBrk="0">
                        <a:lnSpc>
                          <a:spcPct val="98000"/>
                        </a:lnSpc>
                        <a:spcBef>
                          <a:spcPts val="0"/>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腾</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讯</a:t>
                      </a:r>
                      <a:endParaRPr lang="en-US" altLang="en-US" sz="1200" dirty="0"/>
                    </a:p>
                  </a:txBody>
                  <a:tcPr marL="0" marR="0" marT="0" marB="0" vert="horz">
                    <a:lnL>
                      <a:noFill/>
                    </a:lnL>
                    <a:lnR>
                      <a:noFill/>
                    </a:lnR>
                    <a:lnT>
                      <a:noFill/>
                    </a:lnT>
                    <a:lnB w="3175" cap="flat" cmpd="sng" algn="ctr">
                      <a:solidFill>
                        <a:srgbClr val="2E75B6"/>
                      </a:solidFill>
                      <a:prstDash val="solid"/>
                      <a:round/>
                      <a:headEnd type="none" w="med" len="med"/>
                      <a:tailEnd type="none" w="med" len="med"/>
                    </a:lnB>
                  </a:tcPr>
                </a:tc>
                <a:tc rowSpan="2" gridSpan="2">
                  <a:txBody>
                    <a:bodyPr/>
                    <a:lstStyle/>
                    <a:p>
                      <a:pPr algn="l" rtl="0" eaLnBrk="0">
                        <a:lnSpc>
                          <a:spcPct val="115000"/>
                        </a:lnSpc>
                      </a:pPr>
                      <a:endParaRPr lang="en-US" altLang="en-US" sz="400" dirty="0"/>
                    </a:p>
                    <a:p>
                      <a:pPr marL="790575" algn="l" rtl="0" eaLnBrk="0">
                        <a:lnSpc>
                          <a:spcPct val="97000"/>
                        </a:lnSpc>
                        <a:spcBef>
                          <a:spcPts val="0"/>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微</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软</a:t>
                      </a:r>
                      <a:endParaRPr lang="en-US" altLang="en-US" sz="1200" dirty="0"/>
                    </a:p>
                  </a:txBody>
                  <a:tcPr marL="0" marR="0" marT="0" marB="0" vert="horz">
                    <a:lnL>
                      <a:noFill/>
                    </a:lnL>
                    <a:lnR>
                      <a:noFill/>
                    </a:lnR>
                    <a:lnT>
                      <a:noFill/>
                    </a:lnT>
                    <a:lnB w="3175" cap="flat" cmpd="sng" algn="ctr">
                      <a:solidFill>
                        <a:srgbClr val="2E75B6"/>
                      </a:solidFill>
                      <a:prstDash val="solid"/>
                      <a:round/>
                      <a:headEnd type="none" w="med" len="med"/>
                      <a:tailEnd type="none" w="med" len="med"/>
                    </a:lnB>
                  </a:tcPr>
                </a:tc>
                <a:tc rowSpan="2" hMerge="1">
                  <a:tcPr marL="0" marR="0" marT="0" marB="0" vert="horz">
                    <a:lnL>
                      <a:noFill/>
                    </a:lnL>
                    <a:lnR>
                      <a:noFill/>
                    </a:lnR>
                    <a:lnT>
                      <a:noFill/>
                    </a:lnT>
                    <a:lnB w="3175" cap="flat" cmpd="sng" algn="ctr">
                      <a:solidFill>
                        <a:srgbClr val="2E75B6"/>
                      </a:solidFill>
                      <a:prstDash val="solid"/>
                      <a:round/>
                      <a:headEnd type="none" w="med" len="med"/>
                      <a:tailEnd type="none" w="med" len="med"/>
                    </a:lnB>
                  </a:tcPr>
                </a:tc>
                <a:tc>
                  <a:txBody>
                    <a:bodyPr/>
                    <a:lstStyle/>
                    <a:p>
                      <a:pPr algn="l" rtl="0" eaLnBrk="0">
                        <a:lnSpc>
                          <a:spcPct val="130000"/>
                        </a:lnSpc>
                      </a:pPr>
                      <a:endParaRPr lang="en-US" altLang="en-US" sz="300" dirty="0"/>
                    </a:p>
                    <a:p>
                      <a:pPr marL="334645" algn="l" rtl="0" eaLnBrk="0">
                        <a:lnSpc>
                          <a:spcPct val="98000"/>
                        </a:lnSpc>
                        <a:spcBef>
                          <a:spcPts val="0"/>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第</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四范式</a:t>
                      </a:r>
                      <a:endParaRPr lang="en-US" altLang="en-US" sz="1200" dirty="0"/>
                    </a:p>
                  </a:txBody>
                  <a:tcPr marL="0" marR="0" marT="0" marB="0" vert="horz">
                    <a:lnL>
                      <a:noFill/>
                    </a:lnL>
                    <a:lnR>
                      <a:noFill/>
                    </a:lnR>
                    <a:lnT>
                      <a:noFill/>
                    </a:lnT>
                    <a:lnB w="3175" cap="flat" cmpd="sng" algn="ctr">
                      <a:solidFill>
                        <a:srgbClr val="41719C"/>
                      </a:solidFill>
                      <a:prstDash val="solid"/>
                      <a:round/>
                      <a:headEnd type="none" w="med" len="med"/>
                      <a:tailEnd type="none" w="med" len="med"/>
                    </a:lnB>
                  </a:tcPr>
                </a:tc>
                <a:tc rowSpan="2" gridSpan="2">
                  <a:txBody>
                    <a:bodyPr/>
                    <a:lstStyle/>
                    <a:p>
                      <a:pPr algn="l" rtl="0" eaLnBrk="0">
                        <a:lnSpc>
                          <a:spcPct val="114000"/>
                        </a:lnSpc>
                      </a:pPr>
                      <a:endParaRPr lang="en-US" altLang="en-US" sz="400" dirty="0"/>
                    </a:p>
                    <a:p>
                      <a:pPr marL="487680" algn="l" rtl="0" eaLnBrk="0">
                        <a:lnSpc>
                          <a:spcPct val="98000"/>
                        </a:lnSpc>
                        <a:spcBef>
                          <a:spcPts val="0"/>
                        </a:spcBef>
                      </a:pPr>
                      <a:r>
                        <a:rPr sz="1200" spc="-2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云</a:t>
                      </a: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从</a:t>
                      </a:r>
                      <a:endParaRPr lang="en-US" altLang="en-US" sz="1200" dirty="0"/>
                    </a:p>
                  </a:txBody>
                  <a:tcPr marL="0" marR="0" marT="0" marB="0" vert="horz">
                    <a:lnL>
                      <a:noFill/>
                    </a:lnL>
                    <a:lnR w="12700" cap="flat" cmpd="sng" algn="ctr">
                      <a:solidFill>
                        <a:srgbClr val="2E75B6"/>
                      </a:solidFill>
                      <a:prstDash val="solid"/>
                      <a:round/>
                      <a:headEnd type="none" w="med" len="med"/>
                      <a:tailEnd type="none" w="med" len="med"/>
                    </a:lnR>
                    <a:lnT>
                      <a:noFill/>
                    </a:lnT>
                    <a:lnB w="3175" cap="flat" cmpd="sng" algn="ctr">
                      <a:solidFill>
                        <a:srgbClr val="2E75B6"/>
                      </a:solidFill>
                      <a:prstDash val="solid"/>
                      <a:round/>
                      <a:headEnd type="none" w="med" len="med"/>
                      <a:tailEnd type="none" w="med" len="med"/>
                    </a:lnB>
                  </a:tcPr>
                </a:tc>
                <a:tc rowSpan="2" hMerge="1">
                  <a:tcPr marL="0" marR="0" marT="0" marB="0" vert="horz">
                    <a:lnL>
                      <a:noFill/>
                    </a:lnL>
                    <a:lnR w="12700" cap="flat" cmpd="sng" algn="ctr">
                      <a:solidFill>
                        <a:srgbClr val="2E75B6"/>
                      </a:solidFill>
                      <a:prstDash val="solid"/>
                      <a:round/>
                      <a:headEnd type="none" w="med" len="med"/>
                      <a:tailEnd type="none" w="med" len="med"/>
                    </a:lnR>
                    <a:lnT>
                      <a:noFill/>
                    </a:lnT>
                    <a:lnB w="3175" cap="flat" cmpd="sng" algn="ctr">
                      <a:solidFill>
                        <a:srgbClr val="2E75B6"/>
                      </a:solidFill>
                      <a:prstDash val="solid"/>
                      <a:round/>
                      <a:headEnd type="none" w="med" len="med"/>
                      <a:tailEnd type="none" w="med" len="med"/>
                    </a:lnB>
                  </a:tcPr>
                </a:tc>
              </a:tr>
              <a:tr h="121285">
                <a:tc vMerge="1" gridSpan="2">
                  <a:tcPr marL="0" marR="0" marT="0" marB="0" vert="horz">
                    <a:lnL w="12700" cap="flat" cmpd="sng" algn="ctr">
                      <a:solidFill>
                        <a:srgbClr val="2E75B6"/>
                      </a:solidFill>
                      <a:prstDash val="solid"/>
                      <a:round/>
                      <a:headEnd type="none" w="med" len="med"/>
                      <a:tailEnd type="none" w="med" len="med"/>
                    </a:lnL>
                    <a:lnR>
                      <a:noFill/>
                    </a:lnR>
                    <a:lnT>
                      <a:noFill/>
                    </a:lnT>
                    <a:lnB w="3175" cap="flat" cmpd="sng" algn="ctr">
                      <a:solidFill>
                        <a:srgbClr val="2E75B6"/>
                      </a:solidFill>
                      <a:prstDash val="solid"/>
                      <a:round/>
                      <a:headEnd type="none" w="med" len="med"/>
                      <a:tailEnd type="none" w="med" len="med"/>
                    </a:lnB>
                  </a:tcPr>
                </a:tc>
                <a:tc vMerge="1" hMerge="1">
                  <a:tcPr marL="0" marR="0" marT="0" marB="0" vert="horz">
                    <a:lnL w="12700" cap="flat" cmpd="sng" algn="ctr">
                      <a:solidFill>
                        <a:srgbClr val="2E75B6"/>
                      </a:solidFill>
                      <a:prstDash val="solid"/>
                      <a:round/>
                      <a:headEnd type="none" w="med" len="med"/>
                      <a:tailEnd type="none" w="med" len="med"/>
                    </a:lnL>
                    <a:lnR>
                      <a:noFill/>
                    </a:lnR>
                    <a:lnT>
                      <a:noFill/>
                    </a:lnT>
                    <a:lnB w="3175" cap="flat" cmpd="sng" algn="ctr">
                      <a:solidFill>
                        <a:srgbClr val="2E75B6"/>
                      </a:solidFill>
                      <a:prstDash val="solid"/>
                      <a:round/>
                      <a:headEnd type="none" w="med" len="med"/>
                      <a:tailEnd type="none" w="med" len="med"/>
                    </a:lnB>
                  </a:tcPr>
                </a:tc>
                <a:tc>
                  <a:txBody>
                    <a:bodyPr/>
                    <a:lstStyle/>
                    <a:p>
                      <a:pPr algn="l" rtl="0" eaLnBrk="0">
                        <a:lnSpc>
                          <a:spcPts val="955"/>
                        </a:lnSpc>
                      </a:pPr>
                      <a:endParaRPr lang="en-US" altLang="en-US" sz="700" dirty="0"/>
                    </a:p>
                  </a:txBody>
                  <a:tcPr marL="0" marR="0" marT="0" marB="0" vert="horz">
                    <a:lnL>
                      <a:noFill/>
                    </a:lnL>
                    <a:lnR>
                      <a:noFill/>
                    </a:lnR>
                    <a:lnT w="3175" cap="flat" cmpd="sng" algn="ctr">
                      <a:solidFill>
                        <a:srgbClr val="41719C"/>
                      </a:solidFill>
                      <a:prstDash val="solid"/>
                      <a:round/>
                      <a:headEnd type="none" w="med" len="med"/>
                      <a:tailEnd type="none" w="med" len="med"/>
                    </a:lnT>
                    <a:lnB w="3175" cap="flat" cmpd="sng" algn="ctr">
                      <a:solidFill>
                        <a:srgbClr val="2E75B6"/>
                      </a:solidFill>
                      <a:prstDash val="solid"/>
                      <a:round/>
                      <a:headEnd type="none" w="med" len="med"/>
                      <a:tailEnd type="none" w="med" len="med"/>
                    </a:lnB>
                  </a:tcPr>
                </a:tc>
                <a:tc>
                  <a:txBody>
                    <a:bodyPr/>
                    <a:lstStyle/>
                    <a:p>
                      <a:pPr algn="l" rtl="0" eaLnBrk="0">
                        <a:lnSpc>
                          <a:spcPts val="955"/>
                        </a:lnSpc>
                      </a:pPr>
                      <a:endParaRPr lang="en-US" altLang="en-US" sz="700" dirty="0"/>
                    </a:p>
                  </a:txBody>
                  <a:tcPr marL="0" marR="0" marT="0" marB="0" vert="horz">
                    <a:lnL>
                      <a:noFill/>
                    </a:lnL>
                    <a:lnR>
                      <a:noFill/>
                    </a:lnR>
                    <a:lnT w="3175" cap="flat" cmpd="sng" algn="ctr">
                      <a:solidFill>
                        <a:srgbClr val="41719C"/>
                      </a:solidFill>
                      <a:prstDash val="solid"/>
                      <a:round/>
                      <a:headEnd type="none" w="med" len="med"/>
                      <a:tailEnd type="none" w="med" len="med"/>
                    </a:lnT>
                    <a:lnB w="3175" cap="flat" cmpd="sng" algn="ctr">
                      <a:solidFill>
                        <a:srgbClr val="2E75B6"/>
                      </a:solidFill>
                      <a:prstDash val="solid"/>
                      <a:round/>
                      <a:headEnd type="none" w="med" len="med"/>
                      <a:tailEnd type="none" w="med" len="med"/>
                    </a:lnB>
                  </a:tcPr>
                </a:tc>
                <a:tc>
                  <a:txBody>
                    <a:bodyPr/>
                    <a:lstStyle/>
                    <a:p>
                      <a:pPr algn="l" rtl="0" eaLnBrk="0">
                        <a:lnSpc>
                          <a:spcPts val="955"/>
                        </a:lnSpc>
                      </a:pPr>
                      <a:endParaRPr lang="en-US" altLang="en-US" sz="700" dirty="0"/>
                    </a:p>
                  </a:txBody>
                  <a:tcPr marL="0" marR="0" marT="0" marB="0" vert="horz">
                    <a:lnL>
                      <a:noFill/>
                    </a:lnL>
                    <a:lnR>
                      <a:noFill/>
                    </a:lnR>
                    <a:lnT w="3175" cap="flat" cmpd="sng" algn="ctr">
                      <a:solidFill>
                        <a:srgbClr val="41719C"/>
                      </a:solidFill>
                      <a:prstDash val="solid"/>
                      <a:round/>
                      <a:headEnd type="none" w="med" len="med"/>
                      <a:tailEnd type="none" w="med" len="med"/>
                    </a:lnT>
                    <a:lnB w="3175" cap="flat" cmpd="sng" algn="ctr">
                      <a:solidFill>
                        <a:srgbClr val="2E75B6"/>
                      </a:solidFill>
                      <a:prstDash val="solid"/>
                      <a:round/>
                      <a:headEnd type="none" w="med" len="med"/>
                      <a:tailEnd type="none" w="med" len="med"/>
                    </a:lnB>
                  </a:tcPr>
                </a:tc>
                <a:tc vMerge="1">
                  <a:tcPr marL="0" marR="0" marT="0" marB="0" vert="horz">
                    <a:lnL>
                      <a:noFill/>
                    </a:lnL>
                    <a:lnR>
                      <a:noFill/>
                    </a:lnR>
                    <a:lnT>
                      <a:noFill/>
                    </a:lnT>
                    <a:lnB w="3175" cap="flat" cmpd="sng" algn="ctr">
                      <a:solidFill>
                        <a:srgbClr val="2E75B6"/>
                      </a:solidFill>
                      <a:prstDash val="solid"/>
                      <a:round/>
                      <a:headEnd type="none" w="med" len="med"/>
                      <a:tailEnd type="none" w="med" len="med"/>
                    </a:lnB>
                  </a:tcPr>
                </a:tc>
                <a:tc vMerge="1" gridSpan="2">
                  <a:tcPr marL="0" marR="0" marT="0" marB="0" vert="horz">
                    <a:lnL>
                      <a:noFill/>
                    </a:lnL>
                    <a:lnR>
                      <a:noFill/>
                    </a:lnR>
                    <a:lnT>
                      <a:noFill/>
                    </a:lnT>
                    <a:lnB w="3175" cap="flat" cmpd="sng" algn="ctr">
                      <a:solidFill>
                        <a:srgbClr val="2E75B6"/>
                      </a:solidFill>
                      <a:prstDash val="solid"/>
                      <a:round/>
                      <a:headEnd type="none" w="med" len="med"/>
                      <a:tailEnd type="none" w="med" len="med"/>
                    </a:lnB>
                  </a:tcPr>
                </a:tc>
                <a:tc vMerge="1" hMerge="1">
                  <a:tcPr marL="0" marR="0" marT="0" marB="0" vert="horz">
                    <a:lnL>
                      <a:noFill/>
                    </a:lnL>
                    <a:lnR>
                      <a:noFill/>
                    </a:lnR>
                    <a:lnT>
                      <a:noFill/>
                    </a:lnT>
                    <a:lnB w="3175" cap="flat" cmpd="sng" algn="ctr">
                      <a:solidFill>
                        <a:srgbClr val="2E75B6"/>
                      </a:solidFill>
                      <a:prstDash val="solid"/>
                      <a:round/>
                      <a:headEnd type="none" w="med" len="med"/>
                      <a:tailEnd type="none" w="med" len="med"/>
                    </a:lnB>
                  </a:tcPr>
                </a:tc>
                <a:tc>
                  <a:txBody>
                    <a:bodyPr/>
                    <a:lstStyle/>
                    <a:p>
                      <a:pPr algn="l" rtl="0" eaLnBrk="0">
                        <a:lnSpc>
                          <a:spcPts val="955"/>
                        </a:lnSpc>
                      </a:pPr>
                      <a:endParaRPr lang="en-US" altLang="en-US" sz="700" dirty="0"/>
                    </a:p>
                  </a:txBody>
                  <a:tcPr marL="0" marR="0" marT="0" marB="0" vert="horz">
                    <a:lnL>
                      <a:noFill/>
                    </a:lnL>
                    <a:lnR>
                      <a:noFill/>
                    </a:lnR>
                    <a:lnT w="3175" cap="flat" cmpd="sng" algn="ctr">
                      <a:solidFill>
                        <a:srgbClr val="41719C"/>
                      </a:solidFill>
                      <a:prstDash val="solid"/>
                      <a:round/>
                      <a:headEnd type="none" w="med" len="med"/>
                      <a:tailEnd type="none" w="med" len="med"/>
                    </a:lnT>
                    <a:lnB w="3175" cap="flat" cmpd="sng" algn="ctr">
                      <a:solidFill>
                        <a:srgbClr val="2E75B6"/>
                      </a:solidFill>
                      <a:prstDash val="solid"/>
                      <a:round/>
                      <a:headEnd type="none" w="med" len="med"/>
                      <a:tailEnd type="none" w="med" len="med"/>
                    </a:lnB>
                  </a:tcPr>
                </a:tc>
                <a:tc vMerge="1" gridSpan="2">
                  <a:tcPr marL="0" marR="0" marT="0" marB="0" vert="horz">
                    <a:lnL>
                      <a:noFill/>
                    </a:lnL>
                    <a:lnR w="12700" cap="flat" cmpd="sng" algn="ctr">
                      <a:solidFill>
                        <a:srgbClr val="2E75B6"/>
                      </a:solidFill>
                      <a:prstDash val="solid"/>
                      <a:round/>
                      <a:headEnd type="none" w="med" len="med"/>
                      <a:tailEnd type="none" w="med" len="med"/>
                    </a:lnR>
                    <a:lnT>
                      <a:noFill/>
                    </a:lnT>
                    <a:lnB w="3175" cap="flat" cmpd="sng" algn="ctr">
                      <a:solidFill>
                        <a:srgbClr val="2E75B6"/>
                      </a:solidFill>
                      <a:prstDash val="solid"/>
                      <a:round/>
                      <a:headEnd type="none" w="med" len="med"/>
                      <a:tailEnd type="none" w="med" len="med"/>
                    </a:lnB>
                  </a:tcPr>
                </a:tc>
                <a:tc vMerge="1" hMerge="1">
                  <a:tcPr marL="0" marR="0" marT="0" marB="0" vert="horz">
                    <a:lnL>
                      <a:noFill/>
                    </a:lnL>
                    <a:lnR w="12700" cap="flat" cmpd="sng" algn="ctr">
                      <a:solidFill>
                        <a:srgbClr val="2E75B6"/>
                      </a:solidFill>
                      <a:prstDash val="solid"/>
                      <a:round/>
                      <a:headEnd type="none" w="med" len="med"/>
                      <a:tailEnd type="none" w="med" len="med"/>
                    </a:lnR>
                    <a:lnT>
                      <a:noFill/>
                    </a:lnT>
                    <a:lnB w="3175" cap="flat" cmpd="sng" algn="ctr">
                      <a:solidFill>
                        <a:srgbClr val="2E75B6"/>
                      </a:solidFill>
                      <a:prstDash val="solid"/>
                      <a:round/>
                      <a:headEnd type="none" w="med" len="med"/>
                      <a:tailEnd type="none" w="med" len="med"/>
                    </a:lnB>
                  </a:tcPr>
                </a:tc>
              </a:tr>
            </a:tbl>
          </a:graphicData>
        </a:graphic>
      </p:graphicFrame>
      <p:sp>
        <p:nvSpPr>
          <p:cNvPr id="65" name="rect"/>
          <p:cNvSpPr/>
          <p:nvPr/>
        </p:nvSpPr>
        <p:spPr>
          <a:xfrm>
            <a:off x="931163" y="1735582"/>
            <a:ext cx="10744200" cy="12700"/>
          </a:xfrm>
          <a:prstGeom prst="rect">
            <a:avLst/>
          </a:prstGeom>
          <a:solidFill>
            <a:srgbClr val="2E75B6">
              <a:alpha val="100000"/>
            </a:srgbClr>
          </a:solidFill>
          <a:ln cap="flat">
            <a:noFill/>
            <a:prstDash val="solid"/>
            <a:miter lim="0"/>
          </a:ln>
        </p:spPr>
        <p:txBody>
          <a:bodyPr rtlCol="0"/>
          <a:lstStyle/>
          <a:p>
            <a:pPr algn="ctr"/>
            <a:endParaRPr lang="zh-CN" altLang="en-US"/>
          </a:p>
        </p:txBody>
      </p:sp>
      <p:graphicFrame>
        <p:nvGraphicFramePr>
          <p:cNvPr id="66" name="table 66"/>
          <p:cNvGraphicFramePr>
            <a:graphicFrameLocks noGrp="1"/>
          </p:cNvGraphicFramePr>
          <p:nvPr/>
        </p:nvGraphicFramePr>
        <p:xfrm>
          <a:off x="924813" y="1618233"/>
          <a:ext cx="10756265" cy="1527175"/>
        </p:xfrm>
        <a:graphic>
          <a:graphicData uri="http://schemas.openxmlformats.org/drawingml/2006/table">
            <a:tbl>
              <a:tblPr/>
              <a:tblGrid>
                <a:gridCol w="4690745"/>
                <a:gridCol w="1264920"/>
                <a:gridCol w="4800600"/>
              </a:tblGrid>
              <a:tr h="245109">
                <a:tc>
                  <a:txBody>
                    <a:bodyPr/>
                    <a:lstStyle/>
                    <a:p>
                      <a:pPr algn="l" rtl="0" eaLnBrk="0">
                        <a:lnSpc>
                          <a:spcPct val="100000"/>
                        </a:lnSpc>
                      </a:pPr>
                      <a:endParaRPr lang="en-US" altLang="en-US" sz="1000" dirty="0"/>
                    </a:p>
                  </a:txBody>
                  <a:tcPr marL="0" marR="0" marT="0" marB="0" vert="horz">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eaLnBrk="0">
                        <a:lnSpc>
                          <a:spcPct val="102000"/>
                        </a:lnSpc>
                      </a:pPr>
                      <a:endParaRPr lang="en-US" altLang="en-US" sz="300" dirty="0"/>
                    </a:p>
                    <a:p>
                      <a:pPr marL="189865" algn="l" rtl="0" eaLnBrk="0">
                        <a:lnSpc>
                          <a:spcPct val="93000"/>
                        </a:lnSpc>
                        <a:spcBef>
                          <a:spcPts val="0"/>
                        </a:spcBef>
                      </a:pPr>
                      <a:r>
                        <a:rPr sz="1400" spc="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行业大模型</a:t>
                      </a:r>
                      <a:endParaRPr lang="en-US" altLang="en-US" sz="14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FFFFFF"/>
                    </a:solidFill>
                  </a:tcPr>
                </a:tc>
                <a:tc>
                  <a:txBody>
                    <a:bodyPr/>
                    <a:lstStyle/>
                    <a:p>
                      <a:pPr algn="l" rtl="0" eaLnBrk="0">
                        <a:lnSpc>
                          <a:spcPct val="100000"/>
                        </a:lnSpc>
                      </a:pPr>
                      <a:endParaRPr lang="en-US" altLang="en-US" sz="1000" dirty="0"/>
                    </a:p>
                  </a:txBody>
                  <a:tcPr marL="0" marR="0" marT="0" marB="0" vert="horz">
                    <a:lnL w="12700" cap="flat" cmpd="sng" algn="ctr">
                      <a:solidFill>
                        <a:srgbClr val="FFFFFF"/>
                      </a:solidFill>
                      <a:prstDash val="solid"/>
                      <a:round/>
                      <a:headEnd type="none" w="med" len="med"/>
                      <a:tailEnd type="none" w="med" len="med"/>
                    </a:lnL>
                    <a:lnR>
                      <a:noFill/>
                    </a:lnR>
                    <a:lnT>
                      <a:noFill/>
                    </a:lnT>
                    <a:lnB>
                      <a:noFill/>
                    </a:lnB>
                  </a:tcPr>
                </a:tc>
              </a:tr>
              <a:tr h="1282065">
                <a:tc gridSpan="3">
                  <a:txBody>
                    <a:bodyPr/>
                    <a:lstStyle/>
                    <a:p>
                      <a:pPr algn="l" rtl="0" eaLnBrk="0">
                        <a:lnSpc>
                          <a:spcPct val="168000"/>
                        </a:lnSpc>
                      </a:pPr>
                      <a:endParaRPr lang="en-US" altLang="en-US" sz="1000" dirty="0"/>
                    </a:p>
                    <a:p>
                      <a:pPr algn="l" rtl="0" eaLnBrk="0">
                        <a:lnSpc>
                          <a:spcPct val="10000"/>
                        </a:lnSpc>
                      </a:pPr>
                      <a:endParaRPr lang="en-US" altLang="en-US" sz="100" dirty="0"/>
                    </a:p>
                    <a:p>
                      <a:pPr marL="9403080" indent="228600" algn="l" rtl="0" eaLnBrk="0">
                        <a:lnSpc>
                          <a:spcPct val="132000"/>
                        </a:lnSpc>
                      </a:pPr>
                      <a:r>
                        <a:rPr sz="1200" spc="-2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百</a:t>
                      </a: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度</a:t>
                      </a:r>
                      <a:r>
                        <a:rPr sz="1200" spc="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智源研</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究院</a:t>
                      </a:r>
                      <a:endParaRPr lang="en-US" altLang="en-US" sz="1200" dirty="0"/>
                    </a:p>
                    <a:p>
                      <a:pPr algn="l" rtl="0" eaLnBrk="0">
                        <a:lnSpc>
                          <a:spcPct val="128000"/>
                        </a:lnSpc>
                      </a:pPr>
                      <a:endParaRPr lang="en-US" altLang="en-US" sz="300" dirty="0"/>
                    </a:p>
                    <a:p>
                      <a:pPr marL="9016365" indent="538480" algn="l" rtl="0" eaLnBrk="0">
                        <a:lnSpc>
                          <a:spcPct val="114000"/>
                        </a:lnSpc>
                        <a:spcBef>
                          <a:spcPts val="5"/>
                        </a:spcBef>
                        <a:tabLst>
                          <a:tab pos="9629775" algn="l"/>
                          <a:tab pos="10428605" algn="l"/>
                        </a:tabLst>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华为</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云</a:t>
                      </a:r>
                      <a:r>
                        <a:rPr sz="1200" spc="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200" u="sng" spc="0" dirty="0">
                          <a:solidFill>
                            <a:srgbClr val="0070C0">
                              <a:alpha val="100000"/>
                            </a:srgbClr>
                          </a:solidFill>
                          <a:uFill>
                            <a:solidFill>
                              <a:srgbClr val="41719C"/>
                            </a:solidFill>
                          </a:uFill>
                          <a:latin typeface="微软雅黑" panose="020B0503020204020204" charset="-122"/>
                          <a:ea typeface="微软雅黑" panose="020B0503020204020204" charset="-122"/>
                          <a:cs typeface="微软雅黑" panose="020B0503020204020204" charset="-122"/>
                        </a:rPr>
                        <a:t>	</a:t>
                      </a:r>
                      <a:r>
                        <a:rPr sz="1200" u="sng" spc="-10" dirty="0">
                          <a:ln w="3175" cap="flat" cmpd="sng">
                            <a:solidFill>
                              <a:srgbClr val="0070C0">
                                <a:alpha val="100000"/>
                              </a:srgbClr>
                            </a:solidFill>
                            <a:prstDash val="solid"/>
                            <a:miter lim="0"/>
                          </a:ln>
                          <a:solidFill>
                            <a:srgbClr val="0070C0">
                              <a:alpha val="100000"/>
                            </a:srgbClr>
                          </a:solidFill>
                          <a:uFill>
                            <a:solidFill>
                              <a:srgbClr val="41719C"/>
                            </a:solidFill>
                          </a:uFill>
                          <a:latin typeface="微软雅黑" panose="020B0503020204020204" charset="-122"/>
                          <a:ea typeface="微软雅黑" panose="020B0503020204020204" charset="-122"/>
                          <a:cs typeface="微软雅黑" panose="020B0503020204020204" charset="-122"/>
                        </a:rPr>
                        <a:t>腾讯</a:t>
                      </a:r>
                      <a:r>
                        <a:rPr sz="1200" u="sng" spc="0" dirty="0">
                          <a:solidFill>
                            <a:srgbClr val="0070C0">
                              <a:alpha val="100000"/>
                            </a:srgbClr>
                          </a:solidFill>
                          <a:uFill>
                            <a:solidFill>
                              <a:srgbClr val="41719C"/>
                            </a:solidFill>
                          </a:uFill>
                          <a:latin typeface="微软雅黑" panose="020B0503020204020204" charset="-122"/>
                          <a:ea typeface="微软雅黑" panose="020B0503020204020204" charset="-122"/>
                          <a:cs typeface="微软雅黑" panose="020B0503020204020204" charset="-122"/>
                        </a:rPr>
                        <a:t>	</a:t>
                      </a:r>
                      <a:endParaRPr lang="en-US" altLang="en-US" sz="1200" dirty="0"/>
                    </a:p>
                  </a:txBody>
                  <a:tcPr marL="0" marR="0" marT="0" marB="0" vert="horz">
                    <a:lnL w="12700" cap="flat" cmpd="sng" algn="ctr">
                      <a:solidFill>
                        <a:srgbClr val="2E75B6"/>
                      </a:solidFill>
                      <a:prstDash val="solid"/>
                      <a:round/>
                      <a:headEnd type="none" w="med" len="med"/>
                      <a:tailEnd type="none" w="med" len="med"/>
                    </a:lnL>
                    <a:lnR w="12700" cap="flat" cmpd="sng" algn="ctr">
                      <a:solidFill>
                        <a:srgbClr val="2E75B6"/>
                      </a:solidFill>
                      <a:prstDash val="solid"/>
                      <a:round/>
                      <a:headEnd type="none" w="med" len="med"/>
                      <a:tailEnd type="none" w="med" len="med"/>
                    </a:lnR>
                    <a:lnT>
                      <a:noFill/>
                    </a:lnT>
                    <a:lnB w="3175" cap="flat" cmpd="sng" algn="ctr">
                      <a:solidFill>
                        <a:srgbClr val="2E75B6"/>
                      </a:solidFill>
                      <a:prstDash val="solid"/>
                      <a:round/>
                      <a:headEnd type="none" w="med" len="med"/>
                      <a:tailEnd type="none" w="med" len="med"/>
                    </a:lnB>
                  </a:tcPr>
                </a:tc>
                <a:tc hMerge="1">
                  <a:tcPr marL="0" marR="0" marT="0" marB="0" vert="horz">
                    <a:lnL w="12700" cap="flat" cmpd="sng" algn="ctr">
                      <a:solidFill>
                        <a:srgbClr val="2E75B6"/>
                      </a:solidFill>
                      <a:prstDash val="solid"/>
                      <a:round/>
                      <a:headEnd type="none" w="med" len="med"/>
                      <a:tailEnd type="none" w="med" len="med"/>
                    </a:lnL>
                    <a:lnR w="12700" cap="flat" cmpd="sng" algn="ctr">
                      <a:solidFill>
                        <a:srgbClr val="2E75B6"/>
                      </a:solidFill>
                      <a:prstDash val="solid"/>
                      <a:round/>
                      <a:headEnd type="none" w="med" len="med"/>
                      <a:tailEnd type="none" w="med" len="med"/>
                    </a:lnR>
                    <a:lnT>
                      <a:noFill/>
                    </a:lnT>
                    <a:lnB w="3175" cap="flat" cmpd="sng" algn="ctr">
                      <a:solidFill>
                        <a:srgbClr val="2E75B6"/>
                      </a:solidFill>
                      <a:prstDash val="solid"/>
                      <a:round/>
                      <a:headEnd type="none" w="med" len="med"/>
                      <a:tailEnd type="none" w="med" len="med"/>
                    </a:lnB>
                  </a:tcPr>
                </a:tc>
                <a:tc hMerge="1">
                  <a:tcPr marL="0" marR="0" marT="0" marB="0" vert="horz">
                    <a:lnL w="12700" cap="flat" cmpd="sng" algn="ctr">
                      <a:solidFill>
                        <a:srgbClr val="2E75B6"/>
                      </a:solidFill>
                      <a:prstDash val="solid"/>
                      <a:round/>
                      <a:headEnd type="none" w="med" len="med"/>
                      <a:tailEnd type="none" w="med" len="med"/>
                    </a:lnL>
                    <a:lnR w="12700" cap="flat" cmpd="sng" algn="ctr">
                      <a:solidFill>
                        <a:srgbClr val="2E75B6"/>
                      </a:solidFill>
                      <a:prstDash val="solid"/>
                      <a:round/>
                      <a:headEnd type="none" w="med" len="med"/>
                      <a:tailEnd type="none" w="med" len="med"/>
                    </a:lnR>
                    <a:lnT>
                      <a:noFill/>
                    </a:lnT>
                    <a:lnB w="3175" cap="flat" cmpd="sng" algn="ctr">
                      <a:solidFill>
                        <a:srgbClr val="2E75B6"/>
                      </a:solidFill>
                      <a:prstDash val="solid"/>
                      <a:round/>
                      <a:headEnd type="none" w="med" len="med"/>
                      <a:tailEnd type="none" w="med" len="med"/>
                    </a:lnB>
                  </a:tcPr>
                </a:tc>
              </a:tr>
            </a:tbl>
          </a:graphicData>
        </a:graphic>
      </p:graphicFrame>
      <p:sp>
        <p:nvSpPr>
          <p:cNvPr id="67" name="rect"/>
          <p:cNvSpPr/>
          <p:nvPr/>
        </p:nvSpPr>
        <p:spPr>
          <a:xfrm>
            <a:off x="931163" y="6005829"/>
            <a:ext cx="10744200" cy="12700"/>
          </a:xfrm>
          <a:prstGeom prst="rect">
            <a:avLst/>
          </a:prstGeom>
          <a:solidFill>
            <a:srgbClr val="2E75B6">
              <a:alpha val="100000"/>
            </a:srgbClr>
          </a:solidFill>
          <a:ln cap="flat">
            <a:noFill/>
            <a:prstDash val="solid"/>
            <a:miter lim="0"/>
          </a:ln>
        </p:spPr>
        <p:txBody>
          <a:bodyPr rtlCol="0"/>
          <a:lstStyle/>
          <a:p>
            <a:pPr algn="ctr"/>
            <a:endParaRPr lang="zh-CN" altLang="en-US"/>
          </a:p>
        </p:txBody>
      </p:sp>
      <p:graphicFrame>
        <p:nvGraphicFramePr>
          <p:cNvPr id="68" name="table 68"/>
          <p:cNvGraphicFramePr>
            <a:graphicFrameLocks noGrp="1"/>
          </p:cNvGraphicFramePr>
          <p:nvPr/>
        </p:nvGraphicFramePr>
        <p:xfrm>
          <a:off x="924813" y="5861050"/>
          <a:ext cx="10756265" cy="606425"/>
        </p:xfrm>
        <a:graphic>
          <a:graphicData uri="http://schemas.openxmlformats.org/drawingml/2006/table">
            <a:tbl>
              <a:tblPr/>
              <a:tblGrid>
                <a:gridCol w="4678679"/>
                <a:gridCol w="1264919"/>
                <a:gridCol w="4812665"/>
              </a:tblGrid>
              <a:tr h="243840">
                <a:tc rowSpan="2">
                  <a:txBody>
                    <a:bodyPr/>
                    <a:lstStyle/>
                    <a:p>
                      <a:pPr algn="l" rtl="0" eaLnBrk="0">
                        <a:lnSpc>
                          <a:spcPct val="122000"/>
                        </a:lnSpc>
                      </a:pPr>
                      <a:endParaRPr lang="en-US" altLang="en-US" sz="1000" dirty="0"/>
                    </a:p>
                    <a:p>
                      <a:pPr algn="l" rtl="0" eaLnBrk="0">
                        <a:lnSpc>
                          <a:spcPct val="122000"/>
                        </a:lnSpc>
                      </a:pPr>
                      <a:endParaRPr lang="en-US" altLang="en-US" sz="1000" dirty="0"/>
                    </a:p>
                    <a:p>
                      <a:pPr algn="l" rtl="0" eaLnBrk="0">
                        <a:lnSpc>
                          <a:spcPct val="10000"/>
                        </a:lnSpc>
                      </a:pPr>
                      <a:endParaRPr lang="en-US" altLang="en-US" sz="100" dirty="0"/>
                    </a:p>
                    <a:p>
                      <a:pPr marL="295910" algn="l" rtl="0" eaLnBrk="0">
                        <a:lnSpc>
                          <a:spcPct val="97000"/>
                        </a:lnSpc>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谷歌</a:t>
                      </a:r>
                      <a:r>
                        <a:rPr sz="120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浪潮</a:t>
                      </a:r>
                      <a:r>
                        <a:rPr sz="120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亚马逊云科技</a:t>
                      </a:r>
                      <a:r>
                        <a:rPr sz="120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微软</a:t>
                      </a:r>
                      <a:r>
                        <a:rPr sz="1200" spc="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华为</a:t>
                      </a:r>
                      <a:r>
                        <a:rPr sz="1200" spc="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百度</a:t>
                      </a:r>
                      <a:endParaRPr lang="en-US" altLang="en-US" sz="1200" dirty="0"/>
                    </a:p>
                  </a:txBody>
                  <a:tcPr marL="0" marR="0" marT="0" marB="0" vert="horz">
                    <a:lnL w="12700" cap="flat" cmpd="sng" algn="ctr">
                      <a:solidFill>
                        <a:srgbClr val="2E75B6"/>
                      </a:solidFill>
                      <a:prstDash val="solid"/>
                      <a:round/>
                      <a:headEnd type="none" w="med" len="med"/>
                      <a:tailEnd type="none" w="med" len="med"/>
                    </a:lnL>
                    <a:lnR>
                      <a:noFill/>
                    </a:lnR>
                    <a:lnT>
                      <a:noFill/>
                    </a:lnT>
                    <a:lnB w="3175" cap="flat" cmpd="sng" algn="ctr">
                      <a:solidFill>
                        <a:srgbClr val="2E75B6"/>
                      </a:solidFill>
                      <a:prstDash val="solid"/>
                      <a:round/>
                      <a:headEnd type="none" w="med" len="med"/>
                      <a:tailEnd type="none" w="med" len="med"/>
                    </a:lnB>
                  </a:tcPr>
                </a:tc>
                <a:tc>
                  <a:txBody>
                    <a:bodyPr/>
                    <a:lstStyle/>
                    <a:p>
                      <a:pPr algn="l" rtl="0" eaLnBrk="0">
                        <a:lnSpc>
                          <a:spcPct val="149000"/>
                        </a:lnSpc>
                      </a:pPr>
                      <a:endParaRPr lang="en-US" altLang="en-US" sz="200" dirty="0"/>
                    </a:p>
                    <a:p>
                      <a:pPr marL="277495" algn="l" rtl="0" eaLnBrk="0">
                        <a:lnSpc>
                          <a:spcPct val="93000"/>
                        </a:lnSpc>
                      </a:pPr>
                      <a:r>
                        <a:rPr sz="1400" spc="-1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算</a:t>
                      </a:r>
                      <a:r>
                        <a:rPr sz="1400" spc="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力设施</a:t>
                      </a:r>
                      <a:endParaRPr lang="en-US" altLang="en-US" sz="14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FFFFFF"/>
                    </a:solidFill>
                  </a:tcPr>
                </a:tc>
                <a:tc rowSpan="2">
                  <a:txBody>
                    <a:bodyPr/>
                    <a:lstStyle/>
                    <a:p>
                      <a:pPr algn="l" rtl="0" eaLnBrk="0">
                        <a:lnSpc>
                          <a:spcPct val="122000"/>
                        </a:lnSpc>
                      </a:pPr>
                      <a:endParaRPr lang="en-US" altLang="en-US" sz="1000" dirty="0"/>
                    </a:p>
                    <a:p>
                      <a:pPr algn="l" rtl="0" eaLnBrk="0">
                        <a:lnSpc>
                          <a:spcPct val="122000"/>
                        </a:lnSpc>
                      </a:pPr>
                      <a:endParaRPr lang="en-US" altLang="en-US" sz="1000" dirty="0"/>
                    </a:p>
                    <a:p>
                      <a:pPr algn="l" rtl="0" eaLnBrk="0">
                        <a:lnSpc>
                          <a:spcPct val="10000"/>
                        </a:lnSpc>
                      </a:pPr>
                      <a:endParaRPr lang="en-US" altLang="en-US" sz="100" dirty="0"/>
                    </a:p>
                    <a:p>
                      <a:pPr algn="l" rtl="0" eaLnBrk="0">
                        <a:lnSpc>
                          <a:spcPts val="1390"/>
                        </a:lnSpc>
                      </a:pPr>
                      <a:r>
                        <a:rPr sz="1100" spc="5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腾讯</a:t>
                      </a:r>
                      <a:r>
                        <a:rPr sz="1100" spc="5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100" spc="5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商汤</a:t>
                      </a:r>
                      <a:r>
                        <a:rPr sz="1100" spc="5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100" spc="5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中科曙光</a:t>
                      </a:r>
                      <a:r>
                        <a:rPr sz="1100" spc="5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100" spc="5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燧原科技</a:t>
                      </a:r>
                      <a:r>
                        <a:rPr sz="1100" spc="5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100" spc="5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英特尔</a:t>
                      </a:r>
                      <a:r>
                        <a:rPr sz="1100" spc="2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100" spc="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1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寒武纪</a:t>
                      </a:r>
                      <a:endParaRPr lang="en-US" altLang="en-US" sz="1100" dirty="0"/>
                    </a:p>
                  </a:txBody>
                  <a:tcPr marL="0" marR="0" marT="0" marB="0" vert="horz">
                    <a:lnL>
                      <a:noFill/>
                    </a:lnL>
                    <a:lnR w="12700" cap="flat" cmpd="sng" algn="ctr">
                      <a:solidFill>
                        <a:srgbClr val="2E75B6"/>
                      </a:solidFill>
                      <a:prstDash val="solid"/>
                      <a:round/>
                      <a:headEnd type="none" w="med" len="med"/>
                      <a:tailEnd type="none" w="med" len="med"/>
                    </a:lnR>
                    <a:lnT>
                      <a:noFill/>
                    </a:lnT>
                    <a:lnB w="3175" cap="flat" cmpd="sng" algn="ctr">
                      <a:solidFill>
                        <a:srgbClr val="2E75B6"/>
                      </a:solidFill>
                      <a:prstDash val="solid"/>
                      <a:round/>
                      <a:headEnd type="none" w="med" len="med"/>
                      <a:tailEnd type="none" w="med" len="med"/>
                    </a:lnB>
                  </a:tcPr>
                </a:tc>
              </a:tr>
              <a:tr h="362584">
                <a:tc vMerge="1">
                  <a:tcPr marL="0" marR="0" marT="0" marB="0" vert="horz">
                    <a:lnL w="12700" cap="flat" cmpd="sng" algn="ctr">
                      <a:solidFill>
                        <a:srgbClr val="2E75B6"/>
                      </a:solidFill>
                      <a:prstDash val="solid"/>
                      <a:round/>
                      <a:headEnd type="none" w="med" len="med"/>
                      <a:tailEnd type="none" w="med" len="med"/>
                    </a:lnL>
                    <a:lnR>
                      <a:noFill/>
                    </a:lnR>
                    <a:lnT>
                      <a:noFill/>
                    </a:lnT>
                    <a:lnB w="3175" cap="flat" cmpd="sng" algn="ctr">
                      <a:solidFill>
                        <a:srgbClr val="2E75B6"/>
                      </a:solidFill>
                      <a:prstDash val="solid"/>
                      <a:round/>
                      <a:headEnd type="none" w="med" len="med"/>
                      <a:tailEnd type="none" w="med" len="med"/>
                    </a:lnB>
                  </a:tcPr>
                </a:tc>
                <a:tc>
                  <a:txBody>
                    <a:bodyPr/>
                    <a:lstStyle/>
                    <a:p>
                      <a:pPr algn="l" rtl="0" eaLnBrk="0">
                        <a:lnSpc>
                          <a:spcPct val="105000"/>
                        </a:lnSpc>
                      </a:pPr>
                      <a:endParaRPr lang="en-US" altLang="en-US" sz="800" dirty="0"/>
                    </a:p>
                    <a:p>
                      <a:pPr algn="l" rtl="0" eaLnBrk="0">
                        <a:lnSpc>
                          <a:spcPct val="7000"/>
                        </a:lnSpc>
                      </a:pPr>
                      <a:endParaRPr lang="en-US" altLang="en-US" sz="100" dirty="0"/>
                    </a:p>
                    <a:p>
                      <a:pPr marL="227965" algn="l" rtl="0" eaLnBrk="0">
                        <a:lnSpc>
                          <a:spcPct val="98000"/>
                        </a:lnSpc>
                      </a:pPr>
                      <a:r>
                        <a:rPr sz="1200" spc="-2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阿里</a:t>
                      </a: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巴</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巴</a:t>
                      </a:r>
                      <a:endParaRPr lang="en-US" altLang="en-US" sz="1200" dirty="0"/>
                    </a:p>
                  </a:txBody>
                  <a:tcPr marL="0" marR="0" marT="0" marB="0" vert="horz">
                    <a:lnL>
                      <a:noFill/>
                    </a:lnL>
                    <a:lnR>
                      <a:noFill/>
                    </a:lnR>
                    <a:lnT w="3175" cap="flat" cmpd="sng" algn="ctr">
                      <a:solidFill>
                        <a:srgbClr val="FFFFFF"/>
                      </a:solidFill>
                      <a:prstDash val="solid"/>
                      <a:round/>
                      <a:headEnd type="none" w="med" len="med"/>
                      <a:tailEnd type="none" w="med" len="med"/>
                    </a:lnT>
                    <a:lnB w="3175" cap="flat" cmpd="sng" algn="ctr">
                      <a:solidFill>
                        <a:srgbClr val="2E75B6"/>
                      </a:solidFill>
                      <a:prstDash val="solid"/>
                      <a:round/>
                      <a:headEnd type="none" w="med" len="med"/>
                      <a:tailEnd type="none" w="med" len="med"/>
                    </a:lnB>
                  </a:tcPr>
                </a:tc>
                <a:tc vMerge="1">
                  <a:tcPr marL="0" marR="0" marT="0" marB="0" vert="horz">
                    <a:lnL>
                      <a:noFill/>
                    </a:lnL>
                    <a:lnR w="12700" cap="flat" cmpd="sng" algn="ctr">
                      <a:solidFill>
                        <a:srgbClr val="2E75B6"/>
                      </a:solidFill>
                      <a:prstDash val="solid"/>
                      <a:round/>
                      <a:headEnd type="none" w="med" len="med"/>
                      <a:tailEnd type="none" w="med" len="med"/>
                    </a:lnR>
                    <a:lnT>
                      <a:noFill/>
                    </a:lnT>
                    <a:lnB w="3175" cap="flat" cmpd="sng" algn="ctr">
                      <a:solidFill>
                        <a:srgbClr val="2E75B6"/>
                      </a:solidFill>
                      <a:prstDash val="solid"/>
                      <a:round/>
                      <a:headEnd type="none" w="med" len="med"/>
                      <a:tailEnd type="none" w="med" len="med"/>
                    </a:lnB>
                  </a:tcPr>
                </a:tc>
              </a:tr>
            </a:tbl>
          </a:graphicData>
        </a:graphic>
      </p:graphicFrame>
      <p:sp>
        <p:nvSpPr>
          <p:cNvPr id="69" name="rect"/>
          <p:cNvSpPr/>
          <p:nvPr/>
        </p:nvSpPr>
        <p:spPr>
          <a:xfrm>
            <a:off x="931163" y="3395217"/>
            <a:ext cx="10744200" cy="12700"/>
          </a:xfrm>
          <a:prstGeom prst="rect">
            <a:avLst/>
          </a:prstGeom>
          <a:solidFill>
            <a:srgbClr val="2E75B6">
              <a:alpha val="100000"/>
            </a:srgbClr>
          </a:solidFill>
          <a:ln cap="flat">
            <a:noFill/>
            <a:prstDash val="solid"/>
            <a:miter lim="0"/>
          </a:ln>
        </p:spPr>
        <p:txBody>
          <a:bodyPr rtlCol="0"/>
          <a:lstStyle/>
          <a:p>
            <a:pPr algn="ctr"/>
            <a:endParaRPr lang="zh-CN" altLang="en-US"/>
          </a:p>
        </p:txBody>
      </p:sp>
      <p:graphicFrame>
        <p:nvGraphicFramePr>
          <p:cNvPr id="70" name="table 70"/>
          <p:cNvGraphicFramePr>
            <a:graphicFrameLocks noGrp="1"/>
          </p:cNvGraphicFramePr>
          <p:nvPr/>
        </p:nvGraphicFramePr>
        <p:xfrm>
          <a:off x="924813" y="3250438"/>
          <a:ext cx="10756265" cy="605155"/>
        </p:xfrm>
        <a:graphic>
          <a:graphicData uri="http://schemas.openxmlformats.org/drawingml/2006/table">
            <a:tbl>
              <a:tblPr/>
              <a:tblGrid>
                <a:gridCol w="4678679"/>
                <a:gridCol w="1264919"/>
                <a:gridCol w="4812665"/>
              </a:tblGrid>
              <a:tr h="243840">
                <a:tc rowSpan="2">
                  <a:txBody>
                    <a:bodyPr/>
                    <a:lstStyle/>
                    <a:p>
                      <a:pPr algn="l" rtl="0" eaLnBrk="0">
                        <a:lnSpc>
                          <a:spcPct val="126000"/>
                        </a:lnSpc>
                      </a:pPr>
                      <a:endParaRPr lang="en-US" altLang="en-US" sz="1000" dirty="0"/>
                    </a:p>
                    <a:p>
                      <a:pPr algn="l" rtl="0" eaLnBrk="0">
                        <a:lnSpc>
                          <a:spcPct val="126000"/>
                        </a:lnSpc>
                      </a:pPr>
                      <a:endParaRPr lang="en-US" altLang="en-US" sz="1000" dirty="0"/>
                    </a:p>
                    <a:p>
                      <a:pPr marL="1399540" algn="l" rtl="0" eaLnBrk="0">
                        <a:lnSpc>
                          <a:spcPct val="97000"/>
                        </a:lnSpc>
                        <a:spcBef>
                          <a:spcPts val="5"/>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阿里巴巴</a:t>
                      </a:r>
                      <a:r>
                        <a:rPr sz="120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腾讯</a:t>
                      </a:r>
                      <a:r>
                        <a:rPr sz="120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华为</a:t>
                      </a:r>
                      <a:r>
                        <a:rPr sz="1200" spc="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百度</a:t>
                      </a:r>
                      <a:endParaRPr lang="en-US" altLang="en-US" sz="1200" dirty="0"/>
                    </a:p>
                  </a:txBody>
                  <a:tcPr marL="0" marR="0" marT="0" marB="0" vert="horz">
                    <a:lnL w="12700" cap="flat" cmpd="sng" algn="ctr">
                      <a:solidFill>
                        <a:srgbClr val="2E75B6"/>
                      </a:solidFill>
                      <a:prstDash val="solid"/>
                      <a:round/>
                      <a:headEnd type="none" w="med" len="med"/>
                      <a:tailEnd type="none" w="med" len="med"/>
                    </a:lnL>
                    <a:lnR>
                      <a:noFill/>
                    </a:lnR>
                    <a:lnT>
                      <a:noFill/>
                    </a:lnT>
                    <a:lnB w="3175" cap="flat" cmpd="sng" algn="ctr">
                      <a:solidFill>
                        <a:srgbClr val="2E75B6"/>
                      </a:solidFill>
                      <a:prstDash val="solid"/>
                      <a:round/>
                      <a:headEnd type="none" w="med" len="med"/>
                      <a:tailEnd type="none" w="med" len="med"/>
                    </a:lnB>
                  </a:tcPr>
                </a:tc>
                <a:tc>
                  <a:txBody>
                    <a:bodyPr/>
                    <a:lstStyle/>
                    <a:p>
                      <a:pPr algn="l" rtl="0" eaLnBrk="0">
                        <a:lnSpc>
                          <a:spcPct val="149000"/>
                        </a:lnSpc>
                      </a:pPr>
                      <a:endParaRPr lang="en-US" altLang="en-US" sz="200" dirty="0"/>
                    </a:p>
                    <a:p>
                      <a:pPr marL="278765" algn="l" rtl="0" eaLnBrk="0">
                        <a:lnSpc>
                          <a:spcPct val="93000"/>
                        </a:lnSpc>
                      </a:pPr>
                      <a:r>
                        <a:rPr sz="1400" spc="-1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开</a:t>
                      </a:r>
                      <a:r>
                        <a:rPr sz="1400" spc="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发平台</a:t>
                      </a:r>
                      <a:endParaRPr lang="en-US" altLang="en-US" sz="1400" dirty="0"/>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FFFFFF"/>
                    </a:solidFill>
                  </a:tcPr>
                </a:tc>
                <a:tc>
                  <a:txBody>
                    <a:bodyPr/>
                    <a:lstStyle/>
                    <a:p>
                      <a:pPr algn="l" rtl="0" eaLnBrk="0">
                        <a:lnSpc>
                          <a:spcPct val="100000"/>
                        </a:lnSpc>
                      </a:pPr>
                      <a:endParaRPr lang="en-US" altLang="en-US" sz="1000" dirty="0"/>
                    </a:p>
                  </a:txBody>
                  <a:tcPr marL="0" marR="0" marT="0" marB="0" vert="horz">
                    <a:lnL w="12700" cap="flat" cmpd="sng" algn="ctr">
                      <a:solidFill>
                        <a:srgbClr val="FFFFFF"/>
                      </a:solidFill>
                      <a:prstDash val="solid"/>
                      <a:round/>
                      <a:headEnd type="none" w="med" len="med"/>
                      <a:tailEnd type="none" w="med" len="med"/>
                    </a:lnL>
                    <a:lnR>
                      <a:noFill/>
                    </a:lnR>
                    <a:lnT>
                      <a:noFill/>
                    </a:lnT>
                    <a:lnB>
                      <a:noFill/>
                    </a:lnB>
                  </a:tcPr>
                </a:tc>
              </a:tr>
              <a:tr h="361315">
                <a:tc vMerge="1">
                  <a:tcPr marL="0" marR="0" marT="0" marB="0" vert="horz">
                    <a:lnL w="12700" cap="flat" cmpd="sng" algn="ctr">
                      <a:solidFill>
                        <a:srgbClr val="2E75B6"/>
                      </a:solidFill>
                      <a:prstDash val="solid"/>
                      <a:round/>
                      <a:headEnd type="none" w="med" len="med"/>
                      <a:tailEnd type="none" w="med" len="med"/>
                    </a:lnL>
                    <a:lnR>
                      <a:noFill/>
                    </a:lnR>
                    <a:lnT>
                      <a:noFill/>
                    </a:lnT>
                    <a:lnB w="3175" cap="flat" cmpd="sng" algn="ctr">
                      <a:solidFill>
                        <a:srgbClr val="2E75B6"/>
                      </a:solidFill>
                      <a:prstDash val="solid"/>
                      <a:round/>
                      <a:headEnd type="none" w="med" len="med"/>
                      <a:tailEnd type="none" w="med" len="med"/>
                    </a:lnB>
                  </a:tcPr>
                </a:tc>
                <a:tc gridSpan="2">
                  <a:txBody>
                    <a:bodyPr/>
                    <a:lstStyle/>
                    <a:p>
                      <a:pPr algn="l" rtl="0" eaLnBrk="0">
                        <a:lnSpc>
                          <a:spcPct val="102000"/>
                        </a:lnSpc>
                      </a:pPr>
                      <a:endParaRPr lang="en-US" altLang="en-US" sz="900" dirty="0"/>
                    </a:p>
                    <a:p>
                      <a:pPr algn="l" rtl="0" eaLnBrk="0">
                        <a:lnSpc>
                          <a:spcPct val="8000"/>
                        </a:lnSpc>
                      </a:pPr>
                      <a:endParaRPr lang="en-US" altLang="en-US" sz="100" dirty="0"/>
                    </a:p>
                    <a:p>
                      <a:pPr marL="78740" algn="l" rtl="0" eaLnBrk="0">
                        <a:lnSpc>
                          <a:spcPct val="97000"/>
                        </a:lnSpc>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谷歌</a:t>
                      </a:r>
                      <a:r>
                        <a:rPr sz="120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智源研究院</a:t>
                      </a:r>
                      <a:r>
                        <a:rPr sz="120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Meta</a:t>
                      </a:r>
                      <a:r>
                        <a:rPr sz="120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字节跳动</a:t>
                      </a:r>
                      <a:r>
                        <a:rPr sz="120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200" spc="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之江实验室</a:t>
                      </a:r>
                      <a:endParaRPr lang="en-US" altLang="en-US" sz="1200" dirty="0"/>
                    </a:p>
                  </a:txBody>
                  <a:tcPr marL="0" marR="0" marT="0" marB="0" vert="horz">
                    <a:lnL>
                      <a:noFill/>
                    </a:lnL>
                    <a:lnR w="12700" cap="flat" cmpd="sng" algn="ctr">
                      <a:solidFill>
                        <a:srgbClr val="2E75B6"/>
                      </a:solidFill>
                      <a:prstDash val="solid"/>
                      <a:round/>
                      <a:headEnd type="none" w="med" len="med"/>
                      <a:tailEnd type="none" w="med" len="med"/>
                    </a:lnR>
                    <a:lnT>
                      <a:noFill/>
                    </a:lnT>
                    <a:lnB w="3175" cap="flat" cmpd="sng" algn="ctr">
                      <a:solidFill>
                        <a:srgbClr val="2E75B6"/>
                      </a:solidFill>
                      <a:prstDash val="solid"/>
                      <a:round/>
                      <a:headEnd type="none" w="med" len="med"/>
                      <a:tailEnd type="none" w="med" len="med"/>
                    </a:lnB>
                  </a:tcPr>
                </a:tc>
                <a:tc hMerge="1">
                  <a:tcPr marL="0" marR="0" marT="0" marB="0" vert="horz">
                    <a:lnL>
                      <a:noFill/>
                    </a:lnL>
                    <a:lnR w="12700" cap="flat" cmpd="sng" algn="ctr">
                      <a:solidFill>
                        <a:srgbClr val="2E75B6"/>
                      </a:solidFill>
                      <a:prstDash val="solid"/>
                      <a:round/>
                      <a:headEnd type="none" w="med" len="med"/>
                      <a:tailEnd type="none" w="med" len="med"/>
                    </a:lnR>
                    <a:lnT>
                      <a:noFill/>
                    </a:lnT>
                    <a:lnB w="3175" cap="flat" cmpd="sng" algn="ctr">
                      <a:solidFill>
                        <a:srgbClr val="2E75B6"/>
                      </a:solidFill>
                      <a:prstDash val="solid"/>
                      <a:round/>
                      <a:headEnd type="none" w="med" len="med"/>
                      <a:tailEnd type="none" w="med" len="med"/>
                    </a:lnB>
                  </a:tcPr>
                </a:tc>
              </a:tr>
            </a:tbl>
          </a:graphicData>
        </a:graphic>
      </p:graphicFrame>
      <p:sp>
        <p:nvSpPr>
          <p:cNvPr id="71" name="textbox 71"/>
          <p:cNvSpPr/>
          <p:nvPr/>
        </p:nvSpPr>
        <p:spPr>
          <a:xfrm>
            <a:off x="1069951" y="929380"/>
            <a:ext cx="10495915" cy="535940"/>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89000"/>
              </a:lnSpc>
            </a:pPr>
            <a:r>
              <a:rPr sz="1400" spc="-10" dirty="0">
                <a:solidFill>
                  <a:srgbClr val="000000">
                    <a:alpha val="100000"/>
                  </a:srgbClr>
                </a:solidFill>
                <a:latin typeface="Arial" panose="020B0604020202020204"/>
                <a:ea typeface="Arial" panose="020B0604020202020204"/>
                <a:cs typeface="Arial" panose="020B0604020202020204"/>
              </a:rPr>
              <a:t>•</a:t>
            </a:r>
            <a:r>
              <a:rPr sz="1400" spc="-10" dirty="0">
                <a:solidFill>
                  <a:srgbClr val="000000">
                    <a:alpha val="100000"/>
                  </a:srgbClr>
                </a:solidFill>
                <a:latin typeface="Arial" panose="020B0604020202020204"/>
                <a:ea typeface="Arial" panose="020B0604020202020204"/>
                <a:cs typeface="Arial" panose="020B0604020202020204"/>
              </a:rPr>
              <a:t>     </a:t>
            </a:r>
            <a:r>
              <a:rPr sz="14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目前国内典型大模型包括：阿里的</a:t>
            </a:r>
            <a:r>
              <a:rPr sz="14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a:t>
            </a:r>
            <a:r>
              <a:rPr sz="14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6，百</a:t>
            </a:r>
            <a:r>
              <a:rPr sz="14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度的文心大模型，华为的盘古，智谱科技的ChatGLM</a:t>
            </a:r>
            <a:r>
              <a:rPr sz="14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，科大讯飞的星火，商汤的日日新</a:t>
            </a:r>
            <a:endParaRPr lang="en-US" altLang="en-US" sz="1400" dirty="0"/>
          </a:p>
          <a:p>
            <a:pPr marL="292100" algn="l" rtl="0" eaLnBrk="0">
              <a:lnSpc>
                <a:spcPts val="2470"/>
              </a:lnSpc>
              <a:spcBef>
                <a:spcPts val="50"/>
              </a:spcBef>
            </a:pPr>
            <a:r>
              <a:rPr sz="14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等，</a:t>
            </a:r>
            <a:r>
              <a:rPr sz="14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2023年开始其他企业也争相入局，共同打造完整的中国大模型生态链</a:t>
            </a:r>
            <a:r>
              <a:rPr sz="14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路。</a:t>
            </a:r>
            <a:endParaRPr lang="en-US" altLang="en-US" sz="1400" dirty="0"/>
          </a:p>
        </p:txBody>
      </p:sp>
      <p:sp>
        <p:nvSpPr>
          <p:cNvPr id="72" name="path"/>
          <p:cNvSpPr/>
          <p:nvPr/>
        </p:nvSpPr>
        <p:spPr>
          <a:xfrm>
            <a:off x="3219957" y="1979421"/>
            <a:ext cx="1791207" cy="922020"/>
          </a:xfrm>
          <a:custGeom>
            <a:avLst/>
            <a:gdLst/>
            <a:ahLst/>
            <a:cxnLst/>
            <a:rect l="0" t="0" r="0" b="0"/>
            <a:pathLst>
              <a:path w="2820" h="1452">
                <a:moveTo>
                  <a:pt x="298" y="10"/>
                </a:moveTo>
                <a:lnTo>
                  <a:pt x="2522" y="10"/>
                </a:lnTo>
                <a:moveTo>
                  <a:pt x="2810" y="298"/>
                </a:moveTo>
                <a:lnTo>
                  <a:pt x="2810" y="1452"/>
                </a:lnTo>
                <a:moveTo>
                  <a:pt x="10" y="1452"/>
                </a:moveTo>
                <a:lnTo>
                  <a:pt x="10" y="298"/>
                </a:lnTo>
                <a:close/>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73" name="textbox 73"/>
          <p:cNvSpPr/>
          <p:nvPr/>
        </p:nvSpPr>
        <p:spPr>
          <a:xfrm>
            <a:off x="826286" y="314661"/>
            <a:ext cx="3725545" cy="440055"/>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3265"/>
              </a:lnSpc>
            </a:pPr>
            <a:r>
              <a:rPr sz="2700" spc="11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2023年大模型厂商</a:t>
            </a:r>
            <a:r>
              <a:rPr sz="2700" spc="10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概</a:t>
            </a:r>
            <a:r>
              <a:rPr sz="2700" spc="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览</a:t>
            </a:r>
            <a:endParaRPr lang="en-US" altLang="en-US" sz="2700" dirty="0"/>
          </a:p>
        </p:txBody>
      </p:sp>
      <p:sp>
        <p:nvSpPr>
          <p:cNvPr id="74" name="path"/>
          <p:cNvSpPr/>
          <p:nvPr/>
        </p:nvSpPr>
        <p:spPr>
          <a:xfrm>
            <a:off x="7595361" y="2156459"/>
            <a:ext cx="1791207" cy="731520"/>
          </a:xfrm>
          <a:custGeom>
            <a:avLst/>
            <a:gdLst/>
            <a:ahLst/>
            <a:cxnLst/>
            <a:rect l="0" t="0" r="0" b="0"/>
            <a:pathLst>
              <a:path w="2820" h="1152">
                <a:moveTo>
                  <a:pt x="2810" y="0"/>
                </a:moveTo>
                <a:lnTo>
                  <a:pt x="2810" y="1152"/>
                </a:lnTo>
                <a:moveTo>
                  <a:pt x="10" y="1152"/>
                </a:moveTo>
                <a:lnTo>
                  <a:pt x="10" y="0"/>
                </a:lnTo>
                <a:close/>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75" name="textbox 75"/>
          <p:cNvSpPr/>
          <p:nvPr/>
        </p:nvSpPr>
        <p:spPr>
          <a:xfrm>
            <a:off x="7771892" y="2174570"/>
            <a:ext cx="1438275" cy="930910"/>
          </a:xfrm>
          <a:prstGeom prst="rect">
            <a:avLst/>
          </a:prstGeom>
        </p:spPr>
        <p:txBody>
          <a:bodyPr vert="horz" wrap="square" lIns="0" tIns="0" rIns="0" bIns="0"/>
          <a:lstStyle/>
          <a:p>
            <a:pPr algn="l" rtl="0" eaLnBrk="0">
              <a:lnSpc>
                <a:spcPct val="81000"/>
              </a:lnSpc>
            </a:pPr>
            <a:endParaRPr lang="en-US" altLang="en-US" sz="100" dirty="0"/>
          </a:p>
          <a:p>
            <a:pPr marL="422275" algn="l" rtl="0" eaLnBrk="0">
              <a:lnSpc>
                <a:spcPct val="98000"/>
              </a:lnSpc>
            </a:pPr>
            <a:r>
              <a:rPr sz="1200" spc="-2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阿里</a:t>
            </a: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巴</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巴</a:t>
            </a:r>
            <a:endParaRPr lang="en-US" altLang="en-US" sz="1200" dirty="0"/>
          </a:p>
          <a:p>
            <a:pPr marL="570230" algn="l" rtl="0" eaLnBrk="0">
              <a:lnSpc>
                <a:spcPct val="97000"/>
              </a:lnSpc>
              <a:spcBef>
                <a:spcPts val="470"/>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百度</a:t>
            </a:r>
            <a:endParaRPr lang="en-US" altLang="en-US" sz="1200" dirty="0"/>
          </a:p>
          <a:p>
            <a:pPr marL="414655" algn="l" rtl="0" eaLnBrk="0">
              <a:lnSpc>
                <a:spcPct val="98000"/>
              </a:lnSpc>
              <a:spcBef>
                <a:spcPts val="465"/>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第</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四范式</a:t>
            </a:r>
            <a:endParaRPr lang="en-US" altLang="en-US" sz="1200" dirty="0"/>
          </a:p>
          <a:p>
            <a:pPr algn="l" rtl="0" eaLnBrk="0">
              <a:lnSpc>
                <a:spcPct val="128000"/>
              </a:lnSpc>
            </a:pPr>
            <a:endParaRPr lang="en-US" altLang="en-US" sz="300" dirty="0"/>
          </a:p>
          <a:p>
            <a:pPr marL="12700" algn="l" rtl="0" eaLnBrk="0">
              <a:lnSpc>
                <a:spcPct val="98000"/>
              </a:lnSpc>
              <a:spcBef>
                <a:spcPts val="5"/>
              </a:spcBef>
              <a:tabLst>
                <a:tab pos="571500" algn="l"/>
                <a:tab pos="1424305" algn="l"/>
              </a:tabLst>
            </a:pPr>
            <a:r>
              <a:rPr sz="1200" u="sng" spc="0" dirty="0">
                <a:solidFill>
                  <a:srgbClr val="0070C0">
                    <a:alpha val="100000"/>
                  </a:srgbClr>
                </a:solidFill>
                <a:uFill>
                  <a:solidFill>
                    <a:srgbClr val="41719C"/>
                  </a:solidFill>
                </a:uFill>
                <a:latin typeface="微软雅黑" panose="020B0503020204020204" charset="-122"/>
                <a:ea typeface="微软雅黑" panose="020B0503020204020204" charset="-122"/>
                <a:cs typeface="微软雅黑" panose="020B0503020204020204" charset="-122"/>
              </a:rPr>
              <a:t>	</a:t>
            </a:r>
            <a:r>
              <a:rPr sz="1200" u="sng" spc="-30" dirty="0">
                <a:ln w="3175" cap="flat" cmpd="sng">
                  <a:solidFill>
                    <a:srgbClr val="0070C0">
                      <a:alpha val="100000"/>
                    </a:srgbClr>
                  </a:solidFill>
                  <a:prstDash val="solid"/>
                  <a:miter lim="0"/>
                </a:ln>
                <a:solidFill>
                  <a:srgbClr val="0070C0">
                    <a:alpha val="100000"/>
                  </a:srgbClr>
                </a:solidFill>
                <a:uFill>
                  <a:solidFill>
                    <a:srgbClr val="41719C"/>
                  </a:solidFill>
                </a:uFill>
                <a:latin typeface="微软雅黑" panose="020B0503020204020204" charset="-122"/>
                <a:ea typeface="微软雅黑" panose="020B0503020204020204" charset="-122"/>
                <a:cs typeface="微软雅黑" panose="020B0503020204020204" charset="-122"/>
              </a:rPr>
              <a:t>商</a:t>
            </a:r>
            <a:r>
              <a:rPr sz="1200" u="sng" spc="-20" dirty="0">
                <a:ln w="3175" cap="flat" cmpd="sng">
                  <a:solidFill>
                    <a:srgbClr val="0070C0">
                      <a:alpha val="100000"/>
                    </a:srgbClr>
                  </a:solidFill>
                  <a:prstDash val="solid"/>
                  <a:miter lim="0"/>
                </a:ln>
                <a:solidFill>
                  <a:srgbClr val="0070C0">
                    <a:alpha val="100000"/>
                  </a:srgbClr>
                </a:solidFill>
                <a:uFill>
                  <a:solidFill>
                    <a:srgbClr val="41719C"/>
                  </a:solidFill>
                </a:uFill>
                <a:latin typeface="微软雅黑" panose="020B0503020204020204" charset="-122"/>
                <a:ea typeface="微软雅黑" panose="020B0503020204020204" charset="-122"/>
                <a:cs typeface="微软雅黑" panose="020B0503020204020204" charset="-122"/>
              </a:rPr>
              <a:t>汤</a:t>
            </a:r>
            <a:r>
              <a:rPr sz="1200" u="sng" spc="0" dirty="0">
                <a:solidFill>
                  <a:srgbClr val="0070C0">
                    <a:alpha val="100000"/>
                  </a:srgbClr>
                </a:solidFill>
                <a:uFill>
                  <a:solidFill>
                    <a:srgbClr val="41719C"/>
                  </a:solidFill>
                </a:uFill>
                <a:latin typeface="微软雅黑" panose="020B0503020204020204" charset="-122"/>
                <a:ea typeface="微软雅黑" panose="020B0503020204020204" charset="-122"/>
                <a:cs typeface="微软雅黑" panose="020B0503020204020204" charset="-122"/>
              </a:rPr>
              <a:t>	</a:t>
            </a:r>
            <a:endParaRPr lang="en-US" altLang="en-US" sz="1200" dirty="0"/>
          </a:p>
        </p:txBody>
      </p:sp>
      <p:pic>
        <p:nvPicPr>
          <p:cNvPr id="76" name="picture 76"/>
          <p:cNvPicPr>
            <a:picLocks noChangeAspect="1"/>
          </p:cNvPicPr>
          <p:nvPr/>
        </p:nvPicPr>
        <p:blipFill>
          <a:blip r:embed="rId1"/>
          <a:stretch>
            <a:fillRect/>
          </a:stretch>
        </p:blipFill>
        <p:spPr>
          <a:xfrm rot="21600000">
            <a:off x="11441938" y="0"/>
            <a:ext cx="750061" cy="754634"/>
          </a:xfrm>
          <a:prstGeom prst="rect">
            <a:avLst/>
          </a:prstGeom>
        </p:spPr>
      </p:pic>
      <p:sp>
        <p:nvSpPr>
          <p:cNvPr id="77" name="rect"/>
          <p:cNvSpPr/>
          <p:nvPr/>
        </p:nvSpPr>
        <p:spPr>
          <a:xfrm>
            <a:off x="2817876" y="4189476"/>
            <a:ext cx="2331720" cy="237744"/>
          </a:xfrm>
          <a:prstGeom prst="rect">
            <a:avLst/>
          </a:prstGeom>
          <a:solidFill>
            <a:srgbClr val="FFFFFF">
              <a:alpha val="100000"/>
            </a:srgbClr>
          </a:solidFill>
          <a:ln cap="flat">
            <a:noFill/>
            <a:prstDash val="solid"/>
            <a:miter lim="0"/>
          </a:ln>
        </p:spPr>
        <p:txBody>
          <a:bodyPr rtlCol="0"/>
          <a:lstStyle/>
          <a:p>
            <a:pPr algn="ctr"/>
            <a:endParaRPr lang="zh-CN" altLang="en-US"/>
          </a:p>
        </p:txBody>
      </p:sp>
      <p:sp>
        <p:nvSpPr>
          <p:cNvPr id="78" name="rect"/>
          <p:cNvSpPr/>
          <p:nvPr/>
        </p:nvSpPr>
        <p:spPr>
          <a:xfrm>
            <a:off x="8342376" y="4186428"/>
            <a:ext cx="2331719" cy="237744"/>
          </a:xfrm>
          <a:prstGeom prst="rect">
            <a:avLst/>
          </a:prstGeom>
          <a:solidFill>
            <a:srgbClr val="FFFFFF">
              <a:alpha val="100000"/>
            </a:srgbClr>
          </a:solidFill>
          <a:ln cap="flat">
            <a:noFill/>
            <a:prstDash val="solid"/>
            <a:miter lim="0"/>
          </a:ln>
        </p:spPr>
        <p:txBody>
          <a:bodyPr rtlCol="0"/>
          <a:lstStyle/>
          <a:p>
            <a:pPr algn="ctr"/>
            <a:endParaRPr lang="zh-CN" altLang="en-US"/>
          </a:p>
        </p:txBody>
      </p:sp>
      <p:sp>
        <p:nvSpPr>
          <p:cNvPr id="79" name="textbox 79"/>
          <p:cNvSpPr/>
          <p:nvPr/>
        </p:nvSpPr>
        <p:spPr>
          <a:xfrm>
            <a:off x="3805529" y="2174570"/>
            <a:ext cx="633094" cy="918210"/>
          </a:xfrm>
          <a:prstGeom prst="rect">
            <a:avLst/>
          </a:prstGeom>
        </p:spPr>
        <p:txBody>
          <a:bodyPr vert="horz" wrap="square" lIns="0" tIns="0" rIns="0" bIns="0"/>
          <a:lstStyle/>
          <a:p>
            <a:pPr algn="l" rtl="0" eaLnBrk="0">
              <a:lnSpc>
                <a:spcPct val="81000"/>
              </a:lnSpc>
            </a:pPr>
            <a:endParaRPr lang="en-US" altLang="en-US" sz="100" dirty="0"/>
          </a:p>
          <a:p>
            <a:pPr marL="19050" algn="l" rtl="0" eaLnBrk="0">
              <a:lnSpc>
                <a:spcPct val="98000"/>
              </a:lnSpc>
            </a:pPr>
            <a:r>
              <a:rPr sz="1200" spc="-2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阿里</a:t>
            </a: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巴</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巴</a:t>
            </a:r>
            <a:endParaRPr lang="en-US" altLang="en-US" sz="1200" dirty="0"/>
          </a:p>
          <a:p>
            <a:pPr marL="83820" algn="l" rtl="0" eaLnBrk="0">
              <a:lnSpc>
                <a:spcPct val="97000"/>
              </a:lnSpc>
              <a:spcBef>
                <a:spcPts val="470"/>
              </a:spcBef>
            </a:pPr>
            <a:r>
              <a:rPr sz="1200" spc="5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智</a:t>
            </a:r>
            <a:r>
              <a:rPr sz="1200" spc="3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谱</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AI</a:t>
            </a:r>
            <a:endParaRPr lang="en-US" altLang="en-US" sz="1200" dirty="0"/>
          </a:p>
          <a:p>
            <a:pPr marL="12700" algn="l" rtl="0" eaLnBrk="0">
              <a:lnSpc>
                <a:spcPct val="98000"/>
              </a:lnSpc>
              <a:spcBef>
                <a:spcPts val="465"/>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科大</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讯飞</a:t>
            </a:r>
            <a:endParaRPr lang="en-US" altLang="en-US" sz="1200" dirty="0"/>
          </a:p>
          <a:p>
            <a:pPr algn="l" rtl="0" eaLnBrk="0">
              <a:lnSpc>
                <a:spcPct val="128000"/>
              </a:lnSpc>
            </a:pPr>
            <a:endParaRPr lang="en-US" altLang="en-US" sz="300" dirty="0"/>
          </a:p>
          <a:p>
            <a:pPr marL="168910" algn="l" rtl="0" eaLnBrk="0">
              <a:lnSpc>
                <a:spcPct val="98000"/>
              </a:lnSpc>
              <a:spcBef>
                <a:spcPts val="0"/>
              </a:spcBef>
            </a:pPr>
            <a:r>
              <a:rPr sz="1200" spc="-2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商</a:t>
            </a: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汤</a:t>
            </a:r>
            <a:endParaRPr lang="en-US" altLang="en-US" sz="1200" dirty="0"/>
          </a:p>
        </p:txBody>
      </p:sp>
      <p:sp>
        <p:nvSpPr>
          <p:cNvPr id="80" name="textbox 80"/>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648335" algn="l" rtl="0" eaLnBrk="0">
              <a:lnSpc>
                <a:spcPts val="1155"/>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发展热点分</a:t>
            </a:r>
            <a:r>
              <a:rPr sz="90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析</a:t>
            </a:r>
            <a:endParaRPr lang="en-US" altLang="en-US" sz="900" dirty="0"/>
          </a:p>
        </p:txBody>
      </p:sp>
      <p:sp>
        <p:nvSpPr>
          <p:cNvPr id="81" name="textbox 81"/>
          <p:cNvSpPr/>
          <p:nvPr/>
        </p:nvSpPr>
        <p:spPr>
          <a:xfrm>
            <a:off x="2911941" y="4215504"/>
            <a:ext cx="2145029" cy="23304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97000"/>
              </a:lnSpc>
            </a:pPr>
            <a:r>
              <a:rPr sz="1400" spc="1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计算机视觉&amp;自</a:t>
            </a:r>
            <a:r>
              <a:rPr sz="1400" spc="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然语言处理</a:t>
            </a:r>
            <a:endParaRPr lang="en-US" altLang="en-US" sz="1400" dirty="0"/>
          </a:p>
        </p:txBody>
      </p:sp>
      <p:sp>
        <p:nvSpPr>
          <p:cNvPr id="82" name="textbox 82"/>
          <p:cNvSpPr/>
          <p:nvPr/>
        </p:nvSpPr>
        <p:spPr>
          <a:xfrm>
            <a:off x="6000090" y="2166956"/>
            <a:ext cx="635000" cy="678815"/>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98000"/>
              </a:lnSpc>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第</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四范式</a:t>
            </a:r>
            <a:endParaRPr lang="en-US" altLang="en-US" sz="1200" dirty="0"/>
          </a:p>
          <a:p>
            <a:pPr marL="13335" algn="l" rtl="0" eaLnBrk="0">
              <a:lnSpc>
                <a:spcPct val="97000"/>
              </a:lnSpc>
              <a:spcBef>
                <a:spcPts val="470"/>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澜</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舟科技</a:t>
            </a:r>
            <a:endParaRPr lang="en-US" altLang="en-US" sz="1200" dirty="0"/>
          </a:p>
          <a:p>
            <a:pPr algn="l" rtl="0" eaLnBrk="0">
              <a:lnSpc>
                <a:spcPct val="130000"/>
              </a:lnSpc>
            </a:pPr>
            <a:endParaRPr lang="en-US" altLang="en-US" sz="300" dirty="0"/>
          </a:p>
          <a:p>
            <a:pPr marL="97155" algn="l" rtl="0" eaLnBrk="0">
              <a:lnSpc>
                <a:spcPct val="97000"/>
              </a:lnSpc>
              <a:spcBef>
                <a:spcPts val="5"/>
              </a:spcBef>
            </a:pPr>
            <a:r>
              <a:rPr sz="1200" spc="-2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同花</a:t>
            </a: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顺</a:t>
            </a:r>
            <a:endParaRPr lang="en-US" altLang="en-US" sz="1200" dirty="0"/>
          </a:p>
        </p:txBody>
      </p:sp>
      <p:sp>
        <p:nvSpPr>
          <p:cNvPr id="83" name="textbox 83"/>
          <p:cNvSpPr/>
          <p:nvPr/>
        </p:nvSpPr>
        <p:spPr>
          <a:xfrm>
            <a:off x="1588211" y="2174570"/>
            <a:ext cx="625475" cy="680084"/>
          </a:xfrm>
          <a:prstGeom prst="rect">
            <a:avLst/>
          </a:prstGeom>
        </p:spPr>
        <p:txBody>
          <a:bodyPr vert="horz" wrap="square" lIns="0" tIns="0" rIns="0" bIns="0"/>
          <a:lstStyle/>
          <a:p>
            <a:pPr algn="l" rtl="0" eaLnBrk="0">
              <a:lnSpc>
                <a:spcPct val="88000"/>
              </a:lnSpc>
            </a:pPr>
            <a:endParaRPr lang="en-US" altLang="en-US" sz="100" dirty="0"/>
          </a:p>
          <a:p>
            <a:pPr marL="158750" algn="l" rtl="0" eaLnBrk="0">
              <a:lnSpc>
                <a:spcPct val="97000"/>
              </a:lnSpc>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百度</a:t>
            </a:r>
            <a:endParaRPr lang="en-US" altLang="en-US" sz="1200" dirty="0"/>
          </a:p>
          <a:p>
            <a:pPr algn="l" rtl="0" eaLnBrk="0">
              <a:lnSpc>
                <a:spcPct val="129000"/>
              </a:lnSpc>
            </a:pPr>
            <a:endParaRPr lang="en-US" altLang="en-US" sz="300" dirty="0"/>
          </a:p>
          <a:p>
            <a:pPr marL="12700" indent="143510" algn="l" rtl="0" eaLnBrk="0">
              <a:lnSpc>
                <a:spcPct val="114000"/>
              </a:lnSpc>
              <a:spcBef>
                <a:spcPts val="0"/>
              </a:spcBef>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微</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软</a:t>
            </a:r>
            <a:r>
              <a:rPr sz="1200" spc="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1200" spc="-2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昆仑万维</a:t>
            </a:r>
            <a:endParaRPr lang="en-US" altLang="en-US" sz="1200" dirty="0"/>
          </a:p>
        </p:txBody>
      </p:sp>
      <p:sp>
        <p:nvSpPr>
          <p:cNvPr id="84" name="rect"/>
          <p:cNvSpPr/>
          <p:nvPr/>
        </p:nvSpPr>
        <p:spPr>
          <a:xfrm>
            <a:off x="1220977" y="1971801"/>
            <a:ext cx="1413763" cy="12700"/>
          </a:xfrm>
          <a:prstGeom prst="rect">
            <a:avLst/>
          </a:prstGeom>
          <a:solidFill>
            <a:srgbClr val="41719C">
              <a:alpha val="100000"/>
            </a:srgbClr>
          </a:solidFill>
          <a:ln cap="flat">
            <a:noFill/>
            <a:prstDash val="solid"/>
            <a:miter lim="0"/>
          </a:ln>
        </p:spPr>
        <p:txBody>
          <a:bodyPr rtlCol="0"/>
          <a:lstStyle/>
          <a:p>
            <a:pPr algn="ctr"/>
            <a:endParaRPr lang="zh-CN" altLang="en-US"/>
          </a:p>
        </p:txBody>
      </p:sp>
      <p:sp>
        <p:nvSpPr>
          <p:cNvPr id="85" name="textbox 85"/>
          <p:cNvSpPr/>
          <p:nvPr/>
        </p:nvSpPr>
        <p:spPr>
          <a:xfrm>
            <a:off x="1406651" y="1900427"/>
            <a:ext cx="988060" cy="256540"/>
          </a:xfrm>
          <a:prstGeom prst="rect">
            <a:avLst/>
          </a:prstGeom>
          <a:solidFill>
            <a:srgbClr val="FFFFFF"/>
          </a:solidFill>
        </p:spPr>
        <p:txBody>
          <a:bodyPr vert="horz" wrap="square" lIns="0" tIns="0" rIns="0" bIns="0"/>
          <a:lstStyle/>
          <a:p>
            <a:pPr algn="l" rtl="0" eaLnBrk="0">
              <a:lnSpc>
                <a:spcPct val="124000"/>
              </a:lnSpc>
            </a:pPr>
            <a:endParaRPr lang="en-US" altLang="en-US" sz="200" dirty="0"/>
          </a:p>
          <a:p>
            <a:pPr marL="317500" algn="l" rtl="0" eaLnBrk="0">
              <a:lnSpc>
                <a:spcPct val="98000"/>
              </a:lnSpc>
            </a:pPr>
            <a:r>
              <a:rPr sz="1400" spc="-1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搜</a:t>
            </a:r>
            <a:r>
              <a:rPr sz="1400" spc="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索</a:t>
            </a:r>
            <a:endParaRPr lang="en-US" altLang="en-US" sz="1400" dirty="0"/>
          </a:p>
        </p:txBody>
      </p:sp>
      <p:sp>
        <p:nvSpPr>
          <p:cNvPr id="86" name="rect"/>
          <p:cNvSpPr/>
          <p:nvPr/>
        </p:nvSpPr>
        <p:spPr>
          <a:xfrm>
            <a:off x="5597652" y="1967229"/>
            <a:ext cx="1412747" cy="12700"/>
          </a:xfrm>
          <a:prstGeom prst="rect">
            <a:avLst/>
          </a:prstGeom>
          <a:solidFill>
            <a:srgbClr val="41719C">
              <a:alpha val="100000"/>
            </a:srgbClr>
          </a:solidFill>
          <a:ln cap="flat">
            <a:noFill/>
            <a:prstDash val="solid"/>
            <a:miter lim="0"/>
          </a:ln>
        </p:spPr>
        <p:txBody>
          <a:bodyPr rtlCol="0"/>
          <a:lstStyle/>
          <a:p>
            <a:pPr algn="ctr"/>
            <a:endParaRPr lang="zh-CN" altLang="en-US"/>
          </a:p>
        </p:txBody>
      </p:sp>
      <p:sp>
        <p:nvSpPr>
          <p:cNvPr id="87" name="textbox 87"/>
          <p:cNvSpPr/>
          <p:nvPr/>
        </p:nvSpPr>
        <p:spPr>
          <a:xfrm>
            <a:off x="5807963" y="1895855"/>
            <a:ext cx="988060" cy="258445"/>
          </a:xfrm>
          <a:prstGeom prst="rect">
            <a:avLst/>
          </a:prstGeom>
          <a:solidFill>
            <a:srgbClr val="FFFFFF"/>
          </a:solidFill>
        </p:spPr>
        <p:txBody>
          <a:bodyPr vert="horz" wrap="square" lIns="0" tIns="0" rIns="0" bIns="0"/>
          <a:lstStyle/>
          <a:p>
            <a:pPr algn="l" rtl="0" eaLnBrk="0">
              <a:lnSpc>
                <a:spcPct val="121000"/>
              </a:lnSpc>
            </a:pPr>
            <a:endParaRPr lang="en-US" altLang="en-US" sz="200" dirty="0"/>
          </a:p>
          <a:p>
            <a:pPr marL="316865" algn="l" rtl="0" eaLnBrk="0">
              <a:lnSpc>
                <a:spcPct val="99000"/>
              </a:lnSpc>
              <a:spcBef>
                <a:spcPts val="0"/>
              </a:spcBef>
            </a:pPr>
            <a:r>
              <a:rPr sz="1400" spc="-1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金</a:t>
            </a:r>
            <a:r>
              <a:rPr sz="1400" spc="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融</a:t>
            </a:r>
            <a:endParaRPr lang="en-US" altLang="en-US" sz="1400" dirty="0"/>
          </a:p>
        </p:txBody>
      </p:sp>
      <p:sp>
        <p:nvSpPr>
          <p:cNvPr id="88" name="path"/>
          <p:cNvSpPr/>
          <p:nvPr/>
        </p:nvSpPr>
        <p:spPr>
          <a:xfrm>
            <a:off x="7784592" y="1967229"/>
            <a:ext cx="1412747" cy="12700"/>
          </a:xfrm>
          <a:custGeom>
            <a:avLst/>
            <a:gdLst/>
            <a:ahLst/>
            <a:cxnLst/>
            <a:rect l="0" t="0" r="0" b="0"/>
            <a:pathLst>
              <a:path w="2224" h="20">
                <a:moveTo>
                  <a:pt x="0" y="10"/>
                </a:moveTo>
                <a:lnTo>
                  <a:pt x="2224" y="10"/>
                </a:ln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89" name="textbox 89"/>
          <p:cNvSpPr/>
          <p:nvPr/>
        </p:nvSpPr>
        <p:spPr>
          <a:xfrm>
            <a:off x="8002523" y="1900427"/>
            <a:ext cx="986155" cy="257175"/>
          </a:xfrm>
          <a:prstGeom prst="rect">
            <a:avLst/>
          </a:prstGeom>
          <a:solidFill>
            <a:srgbClr val="FFFFFF"/>
          </a:solidFill>
        </p:spPr>
        <p:txBody>
          <a:bodyPr vert="horz" wrap="square" lIns="0" tIns="0" rIns="0" bIns="0"/>
          <a:lstStyle/>
          <a:p>
            <a:pPr algn="l" rtl="0" eaLnBrk="0">
              <a:lnSpc>
                <a:spcPct val="129000"/>
              </a:lnSpc>
            </a:pPr>
            <a:endParaRPr lang="en-US" altLang="en-US" sz="200" dirty="0"/>
          </a:p>
          <a:p>
            <a:pPr marL="316865" algn="l" rtl="0" eaLnBrk="0">
              <a:lnSpc>
                <a:spcPct val="98000"/>
              </a:lnSpc>
            </a:pPr>
            <a:r>
              <a:rPr sz="1400" spc="-1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办</a:t>
            </a:r>
            <a:r>
              <a:rPr sz="1400" spc="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公</a:t>
            </a:r>
            <a:endParaRPr lang="en-US" altLang="en-US" sz="1400" dirty="0"/>
          </a:p>
        </p:txBody>
      </p:sp>
      <p:sp>
        <p:nvSpPr>
          <p:cNvPr id="90" name="path"/>
          <p:cNvSpPr/>
          <p:nvPr/>
        </p:nvSpPr>
        <p:spPr>
          <a:xfrm>
            <a:off x="9941052" y="1967229"/>
            <a:ext cx="1412747" cy="12700"/>
          </a:xfrm>
          <a:custGeom>
            <a:avLst/>
            <a:gdLst/>
            <a:ahLst/>
            <a:cxnLst/>
            <a:rect l="0" t="0" r="0" b="0"/>
            <a:pathLst>
              <a:path w="2224" h="20">
                <a:moveTo>
                  <a:pt x="0" y="10"/>
                </a:moveTo>
                <a:lnTo>
                  <a:pt x="2224" y="10"/>
                </a:ln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91" name="textbox 91"/>
          <p:cNvSpPr/>
          <p:nvPr/>
        </p:nvSpPr>
        <p:spPr>
          <a:xfrm>
            <a:off x="10184892" y="1900427"/>
            <a:ext cx="986155" cy="257175"/>
          </a:xfrm>
          <a:prstGeom prst="rect">
            <a:avLst/>
          </a:prstGeom>
          <a:solidFill>
            <a:srgbClr val="FFFFFF"/>
          </a:solidFill>
        </p:spPr>
        <p:txBody>
          <a:bodyPr vert="horz" wrap="square" lIns="0" tIns="0" rIns="0" bIns="0"/>
          <a:lstStyle/>
          <a:p>
            <a:pPr algn="l" rtl="0" eaLnBrk="0">
              <a:lnSpc>
                <a:spcPct val="129000"/>
              </a:lnSpc>
            </a:pPr>
            <a:endParaRPr lang="en-US" altLang="en-US" sz="200" dirty="0"/>
          </a:p>
          <a:p>
            <a:pPr marL="139065" algn="l" rtl="0" eaLnBrk="0">
              <a:lnSpc>
                <a:spcPct val="98000"/>
              </a:lnSpc>
            </a:pPr>
            <a:r>
              <a:rPr sz="1400" spc="-1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基</a:t>
            </a:r>
            <a:r>
              <a:rPr sz="1400" spc="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础科学</a:t>
            </a:r>
            <a:endParaRPr lang="en-US" altLang="en-US" sz="1400" dirty="0"/>
          </a:p>
        </p:txBody>
      </p:sp>
      <p:sp>
        <p:nvSpPr>
          <p:cNvPr id="92" name="textbox 92"/>
          <p:cNvSpPr/>
          <p:nvPr/>
        </p:nvSpPr>
        <p:spPr>
          <a:xfrm>
            <a:off x="3613403" y="1895855"/>
            <a:ext cx="986155" cy="257175"/>
          </a:xfrm>
          <a:prstGeom prst="rect">
            <a:avLst/>
          </a:prstGeom>
          <a:solidFill>
            <a:srgbClr val="FFFFFF"/>
          </a:solidFill>
        </p:spPr>
        <p:txBody>
          <a:bodyPr vert="horz" wrap="square" lIns="0" tIns="0" rIns="0" bIns="0"/>
          <a:lstStyle/>
          <a:p>
            <a:pPr algn="l" rtl="0" eaLnBrk="0">
              <a:lnSpc>
                <a:spcPct val="124000"/>
              </a:lnSpc>
            </a:pPr>
            <a:endParaRPr lang="en-US" altLang="en-US" sz="200" dirty="0"/>
          </a:p>
          <a:p>
            <a:pPr marL="325120" algn="l" rtl="0" eaLnBrk="0">
              <a:lnSpc>
                <a:spcPct val="98000"/>
              </a:lnSpc>
            </a:pPr>
            <a:r>
              <a:rPr sz="1400" spc="-2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问答</a:t>
            </a:r>
            <a:endParaRPr lang="en-US" altLang="en-US" sz="1400" dirty="0"/>
          </a:p>
        </p:txBody>
      </p:sp>
      <p:sp>
        <p:nvSpPr>
          <p:cNvPr id="93" name="textbox 93"/>
          <p:cNvSpPr/>
          <p:nvPr/>
        </p:nvSpPr>
        <p:spPr>
          <a:xfrm>
            <a:off x="930008" y="6660133"/>
            <a:ext cx="1052830" cy="15938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97000"/>
              </a:lnSpc>
            </a:pPr>
            <a:r>
              <a:rPr sz="9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注：</a:t>
            </a:r>
            <a:r>
              <a:rPr sz="9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仅列举代表厂商</a:t>
            </a:r>
            <a:endParaRPr lang="en-US" altLang="en-US" sz="900" dirty="0"/>
          </a:p>
        </p:txBody>
      </p:sp>
      <p:sp>
        <p:nvSpPr>
          <p:cNvPr id="94" name="textbox 94"/>
          <p:cNvSpPr/>
          <p:nvPr/>
        </p:nvSpPr>
        <p:spPr>
          <a:xfrm>
            <a:off x="9231691" y="4212711"/>
            <a:ext cx="556894" cy="233679"/>
          </a:xfrm>
          <a:prstGeom prst="rect">
            <a:avLst/>
          </a:prstGeom>
        </p:spPr>
        <p:txBody>
          <a:bodyPr vert="horz" wrap="square" lIns="0" tIns="0" rIns="0" bIns="0"/>
          <a:lstStyle/>
          <a:p>
            <a:pPr algn="l" rtl="0" eaLnBrk="0">
              <a:lnSpc>
                <a:spcPct val="89000"/>
              </a:lnSpc>
            </a:pPr>
            <a:endParaRPr lang="en-US" altLang="en-US" sz="100" dirty="0"/>
          </a:p>
          <a:p>
            <a:pPr marL="12700" algn="l" rtl="0" eaLnBrk="0">
              <a:lnSpc>
                <a:spcPct val="97000"/>
              </a:lnSpc>
            </a:pPr>
            <a:r>
              <a:rPr sz="1400" spc="-1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多模</a:t>
            </a:r>
            <a:r>
              <a:rPr sz="1400" spc="0" dirty="0">
                <a:ln w="3175" cap="flat" cmpd="sng">
                  <a:solidFill>
                    <a:srgbClr val="1F4E79">
                      <a:alpha val="100000"/>
                    </a:srgbClr>
                  </a:solidFill>
                  <a:prstDash val="solid"/>
                  <a:miter lim="0"/>
                </a:ln>
                <a:solidFill>
                  <a:srgbClr val="1F4E79">
                    <a:alpha val="100000"/>
                  </a:srgbClr>
                </a:solidFill>
                <a:latin typeface="微软雅黑" panose="020B0503020204020204" charset="-122"/>
                <a:ea typeface="微软雅黑" panose="020B0503020204020204" charset="-122"/>
                <a:cs typeface="微软雅黑" panose="020B0503020204020204" charset="-122"/>
              </a:rPr>
              <a:t>态</a:t>
            </a:r>
            <a:endParaRPr lang="en-US" altLang="en-US" sz="1400" dirty="0"/>
          </a:p>
        </p:txBody>
      </p:sp>
      <p:sp>
        <p:nvSpPr>
          <p:cNvPr id="95" name="path"/>
          <p:cNvSpPr/>
          <p:nvPr/>
        </p:nvSpPr>
        <p:spPr>
          <a:xfrm>
            <a:off x="7488681" y="5449570"/>
            <a:ext cx="242824" cy="242824"/>
          </a:xfrm>
          <a:custGeom>
            <a:avLst/>
            <a:gdLst/>
            <a:ahLst/>
            <a:cxnLst/>
            <a:rect l="0" t="0" r="0" b="0"/>
            <a:pathLst>
              <a:path w="382" h="382">
                <a:moveTo>
                  <a:pt x="372" y="372"/>
                </a:moveTo>
                <a:cubicBezTo>
                  <a:pt x="172" y="372"/>
                  <a:pt x="10" y="210"/>
                  <a:pt x="10" y="10"/>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96" name="path"/>
          <p:cNvSpPr/>
          <p:nvPr/>
        </p:nvSpPr>
        <p:spPr>
          <a:xfrm>
            <a:off x="7488681" y="4298950"/>
            <a:ext cx="242824" cy="242823"/>
          </a:xfrm>
          <a:custGeom>
            <a:avLst/>
            <a:gdLst/>
            <a:ahLst/>
            <a:cxnLst/>
            <a:rect l="0" t="0" r="0" b="0"/>
            <a:pathLst>
              <a:path w="382" h="382">
                <a:moveTo>
                  <a:pt x="10" y="372"/>
                </a:moveTo>
                <a:cubicBezTo>
                  <a:pt x="10" y="172"/>
                  <a:pt x="172" y="10"/>
                  <a:pt x="372" y="10"/>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97" name="path"/>
          <p:cNvSpPr/>
          <p:nvPr/>
        </p:nvSpPr>
        <p:spPr>
          <a:xfrm>
            <a:off x="11300206" y="5449570"/>
            <a:ext cx="242823" cy="242824"/>
          </a:xfrm>
          <a:custGeom>
            <a:avLst/>
            <a:gdLst/>
            <a:ahLst/>
            <a:cxnLst/>
            <a:rect l="0" t="0" r="0" b="0"/>
            <a:pathLst>
              <a:path w="382" h="382">
                <a:moveTo>
                  <a:pt x="372" y="10"/>
                </a:moveTo>
                <a:cubicBezTo>
                  <a:pt x="372" y="210"/>
                  <a:pt x="210" y="372"/>
                  <a:pt x="10" y="372"/>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98" name="path"/>
          <p:cNvSpPr/>
          <p:nvPr/>
        </p:nvSpPr>
        <p:spPr>
          <a:xfrm>
            <a:off x="1080261" y="5434329"/>
            <a:ext cx="242824" cy="242823"/>
          </a:xfrm>
          <a:custGeom>
            <a:avLst/>
            <a:gdLst/>
            <a:ahLst/>
            <a:cxnLst/>
            <a:rect l="0" t="0" r="0" b="0"/>
            <a:pathLst>
              <a:path w="382" h="382">
                <a:moveTo>
                  <a:pt x="372" y="372"/>
                </a:moveTo>
                <a:cubicBezTo>
                  <a:pt x="172" y="372"/>
                  <a:pt x="10" y="210"/>
                  <a:pt x="10" y="10"/>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99" name="path"/>
          <p:cNvSpPr/>
          <p:nvPr/>
        </p:nvSpPr>
        <p:spPr>
          <a:xfrm>
            <a:off x="1080261" y="4283709"/>
            <a:ext cx="242824" cy="242823"/>
          </a:xfrm>
          <a:custGeom>
            <a:avLst/>
            <a:gdLst/>
            <a:ahLst/>
            <a:cxnLst/>
            <a:rect l="0" t="0" r="0" b="0"/>
            <a:pathLst>
              <a:path w="382" h="382">
                <a:moveTo>
                  <a:pt x="10" y="372"/>
                </a:moveTo>
                <a:cubicBezTo>
                  <a:pt x="10" y="172"/>
                  <a:pt x="172" y="10"/>
                  <a:pt x="372" y="10"/>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00" name="path"/>
          <p:cNvSpPr/>
          <p:nvPr/>
        </p:nvSpPr>
        <p:spPr>
          <a:xfrm>
            <a:off x="11300206" y="4298950"/>
            <a:ext cx="242823" cy="242823"/>
          </a:xfrm>
          <a:custGeom>
            <a:avLst/>
            <a:gdLst/>
            <a:ahLst/>
            <a:cxnLst/>
            <a:rect l="0" t="0" r="0" b="0"/>
            <a:pathLst>
              <a:path w="382" h="382">
                <a:moveTo>
                  <a:pt x="10" y="10"/>
                </a:moveTo>
                <a:cubicBezTo>
                  <a:pt x="210" y="10"/>
                  <a:pt x="372" y="172"/>
                  <a:pt x="372" y="372"/>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01" name="path"/>
          <p:cNvSpPr/>
          <p:nvPr/>
        </p:nvSpPr>
        <p:spPr>
          <a:xfrm>
            <a:off x="7104634" y="5434329"/>
            <a:ext cx="242823" cy="242823"/>
          </a:xfrm>
          <a:custGeom>
            <a:avLst/>
            <a:gdLst/>
            <a:ahLst/>
            <a:cxnLst/>
            <a:rect l="0" t="0" r="0" b="0"/>
            <a:pathLst>
              <a:path w="382" h="382">
                <a:moveTo>
                  <a:pt x="372" y="10"/>
                </a:moveTo>
                <a:cubicBezTo>
                  <a:pt x="372" y="210"/>
                  <a:pt x="210" y="372"/>
                  <a:pt x="10" y="372"/>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02" name="path"/>
          <p:cNvSpPr/>
          <p:nvPr/>
        </p:nvSpPr>
        <p:spPr>
          <a:xfrm>
            <a:off x="7104634" y="4283709"/>
            <a:ext cx="242823" cy="242823"/>
          </a:xfrm>
          <a:custGeom>
            <a:avLst/>
            <a:gdLst/>
            <a:ahLst/>
            <a:cxnLst/>
            <a:rect l="0" t="0" r="0" b="0"/>
            <a:pathLst>
              <a:path w="382" h="382">
                <a:moveTo>
                  <a:pt x="10" y="10"/>
                </a:moveTo>
                <a:cubicBezTo>
                  <a:pt x="210" y="10"/>
                  <a:pt x="372" y="172"/>
                  <a:pt x="372" y="372"/>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03" name="textbox 103"/>
          <p:cNvSpPr/>
          <p:nvPr/>
        </p:nvSpPr>
        <p:spPr>
          <a:xfrm>
            <a:off x="6155385" y="2880817"/>
            <a:ext cx="327025" cy="203834"/>
          </a:xfrm>
          <a:prstGeom prst="rect">
            <a:avLst/>
          </a:prstGeom>
        </p:spPr>
        <p:txBody>
          <a:bodyPr vert="horz" wrap="square" lIns="0" tIns="0" rIns="0" bIns="0"/>
          <a:lstStyle/>
          <a:p>
            <a:pPr algn="l" rtl="0" eaLnBrk="0">
              <a:lnSpc>
                <a:spcPct val="88000"/>
              </a:lnSpc>
            </a:pPr>
            <a:endParaRPr lang="en-US" altLang="en-US" sz="100" dirty="0"/>
          </a:p>
          <a:p>
            <a:pPr marL="12700" algn="l" rtl="0" eaLnBrk="0">
              <a:lnSpc>
                <a:spcPct val="97000"/>
              </a:lnSpc>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百度</a:t>
            </a:r>
            <a:endParaRPr lang="en-US" altLang="en-US" sz="1200" dirty="0"/>
          </a:p>
        </p:txBody>
      </p:sp>
      <p:sp>
        <p:nvSpPr>
          <p:cNvPr id="104" name="path"/>
          <p:cNvSpPr/>
          <p:nvPr/>
        </p:nvSpPr>
        <p:spPr>
          <a:xfrm>
            <a:off x="2628391" y="1971801"/>
            <a:ext cx="195834" cy="195834"/>
          </a:xfrm>
          <a:custGeom>
            <a:avLst/>
            <a:gdLst/>
            <a:ahLst/>
            <a:cxnLst/>
            <a:rect l="0" t="0" r="0" b="0"/>
            <a:pathLst>
              <a:path w="308" h="308">
                <a:moveTo>
                  <a:pt x="10" y="10"/>
                </a:moveTo>
                <a:cubicBezTo>
                  <a:pt x="169" y="10"/>
                  <a:pt x="298" y="139"/>
                  <a:pt x="298" y="298"/>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05" name="path"/>
          <p:cNvSpPr/>
          <p:nvPr/>
        </p:nvSpPr>
        <p:spPr>
          <a:xfrm>
            <a:off x="1031493" y="1971801"/>
            <a:ext cx="195834" cy="195834"/>
          </a:xfrm>
          <a:custGeom>
            <a:avLst/>
            <a:gdLst/>
            <a:ahLst/>
            <a:cxnLst/>
            <a:rect l="0" t="0" r="0" b="0"/>
            <a:pathLst>
              <a:path w="308" h="308">
                <a:moveTo>
                  <a:pt x="10" y="298"/>
                </a:moveTo>
                <a:cubicBezTo>
                  <a:pt x="10" y="139"/>
                  <a:pt x="139" y="10"/>
                  <a:pt x="298" y="10"/>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06" name="path"/>
          <p:cNvSpPr/>
          <p:nvPr/>
        </p:nvSpPr>
        <p:spPr>
          <a:xfrm>
            <a:off x="2628391" y="2887471"/>
            <a:ext cx="195834" cy="195834"/>
          </a:xfrm>
          <a:custGeom>
            <a:avLst/>
            <a:gdLst/>
            <a:ahLst/>
            <a:cxnLst/>
            <a:rect l="0" t="0" r="0" b="0"/>
            <a:pathLst>
              <a:path w="308" h="308">
                <a:moveTo>
                  <a:pt x="298" y="10"/>
                </a:moveTo>
                <a:cubicBezTo>
                  <a:pt x="298" y="169"/>
                  <a:pt x="169" y="298"/>
                  <a:pt x="10" y="298"/>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07" name="path"/>
          <p:cNvSpPr/>
          <p:nvPr/>
        </p:nvSpPr>
        <p:spPr>
          <a:xfrm>
            <a:off x="1031493" y="2887471"/>
            <a:ext cx="195834" cy="195834"/>
          </a:xfrm>
          <a:custGeom>
            <a:avLst/>
            <a:gdLst/>
            <a:ahLst/>
            <a:cxnLst/>
            <a:rect l="0" t="0" r="0" b="0"/>
            <a:pathLst>
              <a:path w="308" h="308">
                <a:moveTo>
                  <a:pt x="298" y="298"/>
                </a:moveTo>
                <a:cubicBezTo>
                  <a:pt x="139" y="298"/>
                  <a:pt x="10" y="169"/>
                  <a:pt x="10" y="10"/>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08" name="path"/>
          <p:cNvSpPr/>
          <p:nvPr/>
        </p:nvSpPr>
        <p:spPr>
          <a:xfrm>
            <a:off x="3219957" y="1979421"/>
            <a:ext cx="195833" cy="195834"/>
          </a:xfrm>
          <a:custGeom>
            <a:avLst/>
            <a:gdLst/>
            <a:ahLst/>
            <a:cxnLst/>
            <a:rect l="0" t="0" r="0" b="0"/>
            <a:pathLst>
              <a:path w="308" h="308">
                <a:moveTo>
                  <a:pt x="10" y="298"/>
                </a:moveTo>
                <a:cubicBezTo>
                  <a:pt x="10" y="139"/>
                  <a:pt x="139" y="10"/>
                  <a:pt x="298" y="10"/>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09" name="path"/>
          <p:cNvSpPr/>
          <p:nvPr/>
        </p:nvSpPr>
        <p:spPr>
          <a:xfrm>
            <a:off x="3219957" y="2895091"/>
            <a:ext cx="195833" cy="195834"/>
          </a:xfrm>
          <a:custGeom>
            <a:avLst/>
            <a:gdLst/>
            <a:ahLst/>
            <a:cxnLst/>
            <a:rect l="0" t="0" r="0" b="0"/>
            <a:pathLst>
              <a:path w="308" h="308">
                <a:moveTo>
                  <a:pt x="298" y="298"/>
                </a:moveTo>
                <a:cubicBezTo>
                  <a:pt x="139" y="298"/>
                  <a:pt x="10" y="169"/>
                  <a:pt x="10" y="10"/>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10" name="path"/>
          <p:cNvSpPr/>
          <p:nvPr/>
        </p:nvSpPr>
        <p:spPr>
          <a:xfrm>
            <a:off x="4815332" y="2895091"/>
            <a:ext cx="195833" cy="195834"/>
          </a:xfrm>
          <a:custGeom>
            <a:avLst/>
            <a:gdLst/>
            <a:ahLst/>
            <a:cxnLst/>
            <a:rect l="0" t="0" r="0" b="0"/>
            <a:pathLst>
              <a:path w="308" h="308">
                <a:moveTo>
                  <a:pt x="298" y="10"/>
                </a:moveTo>
                <a:cubicBezTo>
                  <a:pt x="298" y="169"/>
                  <a:pt x="169" y="298"/>
                  <a:pt x="10" y="298"/>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11" name="path"/>
          <p:cNvSpPr/>
          <p:nvPr/>
        </p:nvSpPr>
        <p:spPr>
          <a:xfrm>
            <a:off x="4815332" y="1979421"/>
            <a:ext cx="195833" cy="195834"/>
          </a:xfrm>
          <a:custGeom>
            <a:avLst/>
            <a:gdLst/>
            <a:ahLst/>
            <a:cxnLst/>
            <a:rect l="0" t="0" r="0" b="0"/>
            <a:pathLst>
              <a:path w="308" h="308">
                <a:moveTo>
                  <a:pt x="10" y="10"/>
                </a:moveTo>
                <a:cubicBezTo>
                  <a:pt x="169" y="10"/>
                  <a:pt x="298" y="139"/>
                  <a:pt x="298" y="298"/>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12" name="path"/>
          <p:cNvSpPr/>
          <p:nvPr/>
        </p:nvSpPr>
        <p:spPr>
          <a:xfrm>
            <a:off x="11347450" y="1967229"/>
            <a:ext cx="195580" cy="195579"/>
          </a:xfrm>
          <a:custGeom>
            <a:avLst/>
            <a:gdLst/>
            <a:ahLst/>
            <a:cxnLst/>
            <a:rect l="0" t="0" r="0" b="0"/>
            <a:pathLst>
              <a:path w="308" h="307">
                <a:moveTo>
                  <a:pt x="10" y="10"/>
                </a:moveTo>
                <a:cubicBezTo>
                  <a:pt x="169" y="10"/>
                  <a:pt x="298" y="139"/>
                  <a:pt x="298" y="297"/>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13" name="path"/>
          <p:cNvSpPr/>
          <p:nvPr/>
        </p:nvSpPr>
        <p:spPr>
          <a:xfrm>
            <a:off x="11347450" y="2881629"/>
            <a:ext cx="195580" cy="195579"/>
          </a:xfrm>
          <a:custGeom>
            <a:avLst/>
            <a:gdLst/>
            <a:ahLst/>
            <a:cxnLst/>
            <a:rect l="0" t="0" r="0" b="0"/>
            <a:pathLst>
              <a:path w="308" h="307">
                <a:moveTo>
                  <a:pt x="298" y="10"/>
                </a:moveTo>
                <a:cubicBezTo>
                  <a:pt x="298" y="169"/>
                  <a:pt x="169" y="297"/>
                  <a:pt x="10" y="297"/>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14" name="path"/>
          <p:cNvSpPr/>
          <p:nvPr/>
        </p:nvSpPr>
        <p:spPr>
          <a:xfrm>
            <a:off x="9751821" y="2881629"/>
            <a:ext cx="195580" cy="195579"/>
          </a:xfrm>
          <a:custGeom>
            <a:avLst/>
            <a:gdLst/>
            <a:ahLst/>
            <a:cxnLst/>
            <a:rect l="0" t="0" r="0" b="0"/>
            <a:pathLst>
              <a:path w="308" h="307">
                <a:moveTo>
                  <a:pt x="298" y="297"/>
                </a:moveTo>
                <a:cubicBezTo>
                  <a:pt x="139" y="297"/>
                  <a:pt x="10" y="169"/>
                  <a:pt x="10" y="10"/>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15" name="path"/>
          <p:cNvSpPr/>
          <p:nvPr/>
        </p:nvSpPr>
        <p:spPr>
          <a:xfrm>
            <a:off x="7595361" y="2881629"/>
            <a:ext cx="195580" cy="195579"/>
          </a:xfrm>
          <a:custGeom>
            <a:avLst/>
            <a:gdLst/>
            <a:ahLst/>
            <a:cxnLst/>
            <a:rect l="0" t="0" r="0" b="0"/>
            <a:pathLst>
              <a:path w="308" h="307">
                <a:moveTo>
                  <a:pt x="298" y="297"/>
                </a:moveTo>
                <a:cubicBezTo>
                  <a:pt x="139" y="297"/>
                  <a:pt x="10" y="169"/>
                  <a:pt x="10" y="10"/>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16" name="path"/>
          <p:cNvSpPr/>
          <p:nvPr/>
        </p:nvSpPr>
        <p:spPr>
          <a:xfrm>
            <a:off x="7004050" y="1967229"/>
            <a:ext cx="195580" cy="195579"/>
          </a:xfrm>
          <a:custGeom>
            <a:avLst/>
            <a:gdLst/>
            <a:ahLst/>
            <a:cxnLst/>
            <a:rect l="0" t="0" r="0" b="0"/>
            <a:pathLst>
              <a:path w="308" h="307">
                <a:moveTo>
                  <a:pt x="10" y="10"/>
                </a:moveTo>
                <a:cubicBezTo>
                  <a:pt x="169" y="10"/>
                  <a:pt x="298" y="139"/>
                  <a:pt x="298" y="297"/>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17" name="path"/>
          <p:cNvSpPr/>
          <p:nvPr/>
        </p:nvSpPr>
        <p:spPr>
          <a:xfrm>
            <a:off x="5408421" y="1967229"/>
            <a:ext cx="195580" cy="195579"/>
          </a:xfrm>
          <a:custGeom>
            <a:avLst/>
            <a:gdLst/>
            <a:ahLst/>
            <a:cxnLst/>
            <a:rect l="0" t="0" r="0" b="0"/>
            <a:pathLst>
              <a:path w="308" h="307">
                <a:moveTo>
                  <a:pt x="10" y="297"/>
                </a:moveTo>
                <a:cubicBezTo>
                  <a:pt x="10" y="139"/>
                  <a:pt x="139" y="10"/>
                  <a:pt x="298" y="10"/>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18" name="path"/>
          <p:cNvSpPr/>
          <p:nvPr/>
        </p:nvSpPr>
        <p:spPr>
          <a:xfrm>
            <a:off x="7595361" y="1967229"/>
            <a:ext cx="195580" cy="195579"/>
          </a:xfrm>
          <a:custGeom>
            <a:avLst/>
            <a:gdLst/>
            <a:ahLst/>
            <a:cxnLst/>
            <a:rect l="0" t="0" r="0" b="0"/>
            <a:pathLst>
              <a:path w="308" h="307">
                <a:moveTo>
                  <a:pt x="10" y="297"/>
                </a:moveTo>
                <a:cubicBezTo>
                  <a:pt x="10" y="139"/>
                  <a:pt x="139" y="10"/>
                  <a:pt x="298" y="10"/>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19" name="path"/>
          <p:cNvSpPr/>
          <p:nvPr/>
        </p:nvSpPr>
        <p:spPr>
          <a:xfrm>
            <a:off x="7004050" y="2881629"/>
            <a:ext cx="195580" cy="195579"/>
          </a:xfrm>
          <a:custGeom>
            <a:avLst/>
            <a:gdLst/>
            <a:ahLst/>
            <a:cxnLst/>
            <a:rect l="0" t="0" r="0" b="0"/>
            <a:pathLst>
              <a:path w="308" h="307">
                <a:moveTo>
                  <a:pt x="298" y="10"/>
                </a:moveTo>
                <a:cubicBezTo>
                  <a:pt x="298" y="169"/>
                  <a:pt x="169" y="297"/>
                  <a:pt x="10" y="297"/>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20" name="path"/>
          <p:cNvSpPr/>
          <p:nvPr/>
        </p:nvSpPr>
        <p:spPr>
          <a:xfrm>
            <a:off x="9751821" y="1967229"/>
            <a:ext cx="195580" cy="195579"/>
          </a:xfrm>
          <a:custGeom>
            <a:avLst/>
            <a:gdLst/>
            <a:ahLst/>
            <a:cxnLst/>
            <a:rect l="0" t="0" r="0" b="0"/>
            <a:pathLst>
              <a:path w="308" h="307">
                <a:moveTo>
                  <a:pt x="10" y="297"/>
                </a:moveTo>
                <a:cubicBezTo>
                  <a:pt x="10" y="139"/>
                  <a:pt x="139" y="10"/>
                  <a:pt x="298" y="10"/>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21" name="path"/>
          <p:cNvSpPr/>
          <p:nvPr/>
        </p:nvSpPr>
        <p:spPr>
          <a:xfrm>
            <a:off x="5408421" y="2881629"/>
            <a:ext cx="195580" cy="195579"/>
          </a:xfrm>
          <a:custGeom>
            <a:avLst/>
            <a:gdLst/>
            <a:ahLst/>
            <a:cxnLst/>
            <a:rect l="0" t="0" r="0" b="0"/>
            <a:pathLst>
              <a:path w="308" h="307">
                <a:moveTo>
                  <a:pt x="298" y="297"/>
                </a:moveTo>
                <a:cubicBezTo>
                  <a:pt x="139" y="297"/>
                  <a:pt x="10" y="169"/>
                  <a:pt x="10" y="10"/>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22" name="path"/>
          <p:cNvSpPr/>
          <p:nvPr/>
        </p:nvSpPr>
        <p:spPr>
          <a:xfrm>
            <a:off x="9190990" y="2881629"/>
            <a:ext cx="195579" cy="195579"/>
          </a:xfrm>
          <a:custGeom>
            <a:avLst/>
            <a:gdLst/>
            <a:ahLst/>
            <a:cxnLst/>
            <a:rect l="0" t="0" r="0" b="0"/>
            <a:pathLst>
              <a:path w="307" h="307">
                <a:moveTo>
                  <a:pt x="297" y="10"/>
                </a:moveTo>
                <a:cubicBezTo>
                  <a:pt x="297" y="169"/>
                  <a:pt x="168" y="297"/>
                  <a:pt x="10" y="297"/>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23" name="path"/>
          <p:cNvSpPr/>
          <p:nvPr/>
        </p:nvSpPr>
        <p:spPr>
          <a:xfrm>
            <a:off x="9190990" y="1967229"/>
            <a:ext cx="195579" cy="195579"/>
          </a:xfrm>
          <a:custGeom>
            <a:avLst/>
            <a:gdLst/>
            <a:ahLst/>
            <a:cxnLst/>
            <a:rect l="0" t="0" r="0" b="0"/>
            <a:pathLst>
              <a:path w="307" h="307">
                <a:moveTo>
                  <a:pt x="10" y="10"/>
                </a:moveTo>
                <a:cubicBezTo>
                  <a:pt x="168" y="10"/>
                  <a:pt x="297" y="139"/>
                  <a:pt x="297" y="297"/>
                </a:cubicBez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24" name="textbox 124"/>
          <p:cNvSpPr/>
          <p:nvPr/>
        </p:nvSpPr>
        <p:spPr>
          <a:xfrm>
            <a:off x="1753412" y="2894609"/>
            <a:ext cx="297179" cy="179070"/>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84000"/>
              </a:lnSpc>
            </a:pPr>
            <a:r>
              <a:rPr sz="1200" spc="1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36</a:t>
            </a:r>
            <a:r>
              <a:rPr sz="1200" spc="0" dirty="0">
                <a:ln w="3175" cap="flat" cmpd="sng">
                  <a:solidFill>
                    <a:srgbClr val="0070C0">
                      <a:alpha val="100000"/>
                    </a:srgbClr>
                  </a:solidFill>
                  <a:prstDash val="solid"/>
                  <a:miter lim="0"/>
                </a:ln>
                <a:solidFill>
                  <a:srgbClr val="0070C0">
                    <a:alpha val="100000"/>
                  </a:srgbClr>
                </a:solidFill>
                <a:latin typeface="微软雅黑" panose="020B0503020204020204" charset="-122"/>
                <a:ea typeface="微软雅黑" panose="020B0503020204020204" charset="-122"/>
                <a:cs typeface="微软雅黑" panose="020B0503020204020204" charset="-122"/>
              </a:rPr>
              <a:t>0</a:t>
            </a:r>
            <a:endParaRPr lang="en-US" altLang="en-US" sz="1200" dirty="0"/>
          </a:p>
        </p:txBody>
      </p:sp>
      <p:sp>
        <p:nvSpPr>
          <p:cNvPr id="125" name="path"/>
          <p:cNvSpPr/>
          <p:nvPr/>
        </p:nvSpPr>
        <p:spPr>
          <a:xfrm>
            <a:off x="1220977" y="3070605"/>
            <a:ext cx="1413763" cy="12700"/>
          </a:xfrm>
          <a:custGeom>
            <a:avLst/>
            <a:gdLst/>
            <a:ahLst/>
            <a:cxnLst/>
            <a:rect l="0" t="0" r="0" b="0"/>
            <a:pathLst>
              <a:path w="2226" h="20">
                <a:moveTo>
                  <a:pt x="2226" y="10"/>
                </a:moveTo>
                <a:lnTo>
                  <a:pt x="0" y="10"/>
                </a:lnTo>
              </a:path>
            </a:pathLst>
          </a:custGeom>
          <a:noFill/>
          <a:ln w="12700" cap="flat">
            <a:solidFill>
              <a:srgbClr val="41719C">
                <a:alpha val="100000"/>
              </a:srgbClr>
            </a:solidFill>
            <a:prstDash val="solid"/>
            <a:miter lim="1000000"/>
          </a:ln>
        </p:spPr>
        <p:txBody>
          <a:bodyPr rtlCol="0"/>
          <a:lstStyle/>
          <a:p>
            <a:pPr algn="ctr"/>
            <a:endParaRPr lang="zh-CN" altLang="en-US"/>
          </a:p>
        </p:txBody>
      </p:sp>
      <p:sp>
        <p:nvSpPr>
          <p:cNvPr id="126" name="rect"/>
          <p:cNvSpPr/>
          <p:nvPr/>
        </p:nvSpPr>
        <p:spPr>
          <a:xfrm>
            <a:off x="5597652" y="3064509"/>
            <a:ext cx="1412747" cy="12700"/>
          </a:xfrm>
          <a:prstGeom prst="rect">
            <a:avLst/>
          </a:prstGeom>
          <a:solidFill>
            <a:srgbClr val="41719C">
              <a:alpha val="100000"/>
            </a:srgbClr>
          </a:solidFill>
          <a:ln cap="flat">
            <a:noFill/>
            <a:prstDash val="solid"/>
            <a:miter lim="0"/>
          </a:ln>
        </p:spPr>
        <p:txBody>
          <a:bodyPr rtlCol="0"/>
          <a:lstStyle/>
          <a:p>
            <a:pPr algn="ctr"/>
            <a:endParaRPr lang="zh-CN" altLang="en-US"/>
          </a:p>
        </p:txBody>
      </p:sp>
      <p:sp>
        <p:nvSpPr>
          <p:cNvPr id="127" name="rect"/>
          <p:cNvSpPr/>
          <p:nvPr/>
        </p:nvSpPr>
        <p:spPr>
          <a:xfrm>
            <a:off x="3409441" y="3078226"/>
            <a:ext cx="1412240" cy="12700"/>
          </a:xfrm>
          <a:prstGeom prst="rect">
            <a:avLst/>
          </a:prstGeom>
          <a:solidFill>
            <a:srgbClr val="41719C">
              <a:alpha val="100000"/>
            </a:srgbClr>
          </a:solidFill>
          <a:ln cap="flat">
            <a:noFill/>
            <a:prstDash val="solid"/>
            <a:miter lim="0"/>
          </a:ln>
        </p:spPr>
        <p:txBody>
          <a:bodyPr rtlCol="0"/>
          <a:lstStyle/>
          <a:p>
            <a:pPr algn="ctr"/>
            <a:endParaRPr lang="zh-CN" altLang="en-US"/>
          </a:p>
        </p:txBody>
      </p:sp>
      <p:sp>
        <p:nvSpPr>
          <p:cNvPr id="128" name="rect"/>
          <p:cNvSpPr/>
          <p:nvPr/>
        </p:nvSpPr>
        <p:spPr>
          <a:xfrm>
            <a:off x="5615940" y="4183126"/>
            <a:ext cx="1264919" cy="12700"/>
          </a:xfrm>
          <a:prstGeom prst="rect">
            <a:avLst/>
          </a:prstGeom>
          <a:solidFill>
            <a:srgbClr val="FFFFFF">
              <a:alpha val="100000"/>
            </a:srgbClr>
          </a:solidFill>
          <a:ln cap="flat">
            <a:noFill/>
            <a:prstDash val="solid"/>
            <a:miter lim="0"/>
          </a:ln>
        </p:spPr>
        <p:txBody>
          <a:bodyPr rtlCol="0"/>
          <a:lstStyle/>
          <a:p>
            <a:pPr algn="ctr"/>
            <a:endParaRPr lang="zh-CN" altLang="en-US"/>
          </a:p>
        </p:txBody>
      </p:sp>
      <p:sp>
        <p:nvSpPr>
          <p:cNvPr id="129" name="rect"/>
          <p:cNvSpPr/>
          <p:nvPr/>
        </p:nvSpPr>
        <p:spPr>
          <a:xfrm>
            <a:off x="1031493" y="2161286"/>
            <a:ext cx="12700" cy="732535"/>
          </a:xfrm>
          <a:prstGeom prst="rect">
            <a:avLst/>
          </a:prstGeom>
          <a:solidFill>
            <a:srgbClr val="41719C">
              <a:alpha val="100000"/>
            </a:srgbClr>
          </a:solidFill>
          <a:ln cap="flat">
            <a:noFill/>
            <a:prstDash val="solid"/>
            <a:miter lim="0"/>
          </a:ln>
        </p:spPr>
        <p:txBody>
          <a:bodyPr rtlCol="0"/>
          <a:lstStyle/>
          <a:p>
            <a:pPr algn="ctr"/>
            <a:endParaRPr lang="zh-CN" altLang="en-US"/>
          </a:p>
        </p:txBody>
      </p:sp>
      <p:sp>
        <p:nvSpPr>
          <p:cNvPr id="130" name="rect"/>
          <p:cNvSpPr/>
          <p:nvPr/>
        </p:nvSpPr>
        <p:spPr>
          <a:xfrm>
            <a:off x="2811526" y="2161286"/>
            <a:ext cx="12700" cy="732535"/>
          </a:xfrm>
          <a:prstGeom prst="rect">
            <a:avLst/>
          </a:prstGeom>
          <a:solidFill>
            <a:srgbClr val="41719C">
              <a:alpha val="100000"/>
            </a:srgbClr>
          </a:solidFill>
          <a:ln cap="flat">
            <a:noFill/>
            <a:prstDash val="solid"/>
            <a:miter lim="0"/>
          </a:ln>
        </p:spPr>
        <p:txBody>
          <a:bodyPr rtlCol="0"/>
          <a:lstStyle/>
          <a:p>
            <a:pPr algn="ctr"/>
            <a:endParaRPr lang="zh-CN" altLang="en-US"/>
          </a:p>
        </p:txBody>
      </p:sp>
      <p:sp>
        <p:nvSpPr>
          <p:cNvPr id="131" name="rect"/>
          <p:cNvSpPr/>
          <p:nvPr/>
        </p:nvSpPr>
        <p:spPr>
          <a:xfrm>
            <a:off x="9751821" y="2156459"/>
            <a:ext cx="12700" cy="731520"/>
          </a:xfrm>
          <a:prstGeom prst="rect">
            <a:avLst/>
          </a:prstGeom>
          <a:solidFill>
            <a:srgbClr val="41719C">
              <a:alpha val="100000"/>
            </a:srgbClr>
          </a:solidFill>
          <a:ln cap="flat">
            <a:noFill/>
            <a:prstDash val="solid"/>
            <a:miter lim="0"/>
          </a:ln>
        </p:spPr>
        <p:txBody>
          <a:bodyPr rtlCol="0"/>
          <a:lstStyle/>
          <a:p>
            <a:pPr algn="ctr"/>
            <a:endParaRPr lang="zh-CN" altLang="en-US"/>
          </a:p>
        </p:txBody>
      </p:sp>
      <p:sp>
        <p:nvSpPr>
          <p:cNvPr id="132" name="rect"/>
          <p:cNvSpPr/>
          <p:nvPr/>
        </p:nvSpPr>
        <p:spPr>
          <a:xfrm>
            <a:off x="11530330" y="2156459"/>
            <a:ext cx="12700" cy="731520"/>
          </a:xfrm>
          <a:prstGeom prst="rect">
            <a:avLst/>
          </a:prstGeom>
          <a:solidFill>
            <a:srgbClr val="41719C">
              <a:alpha val="100000"/>
            </a:srgbClr>
          </a:solidFill>
          <a:ln cap="flat">
            <a:noFill/>
            <a:prstDash val="solid"/>
            <a:miter lim="0"/>
          </a:ln>
        </p:spPr>
        <p:txBody>
          <a:bodyPr rtlCol="0"/>
          <a:lstStyle/>
          <a:p>
            <a:pPr algn="ctr"/>
            <a:endParaRPr lang="zh-CN" altLang="en-US"/>
          </a:p>
        </p:txBody>
      </p:sp>
      <p:sp>
        <p:nvSpPr>
          <p:cNvPr id="133" name="rect"/>
          <p:cNvSpPr/>
          <p:nvPr/>
        </p:nvSpPr>
        <p:spPr>
          <a:xfrm>
            <a:off x="5408421" y="2156459"/>
            <a:ext cx="12700" cy="731520"/>
          </a:xfrm>
          <a:prstGeom prst="rect">
            <a:avLst/>
          </a:prstGeom>
          <a:solidFill>
            <a:srgbClr val="41719C">
              <a:alpha val="100000"/>
            </a:srgbClr>
          </a:solidFill>
          <a:ln cap="flat">
            <a:noFill/>
            <a:prstDash val="solid"/>
            <a:miter lim="0"/>
          </a:ln>
        </p:spPr>
        <p:txBody>
          <a:bodyPr rtlCol="0"/>
          <a:lstStyle/>
          <a:p>
            <a:pPr algn="ctr"/>
            <a:endParaRPr lang="zh-CN" altLang="en-US"/>
          </a:p>
        </p:txBody>
      </p:sp>
      <p:sp>
        <p:nvSpPr>
          <p:cNvPr id="134" name="rect"/>
          <p:cNvSpPr/>
          <p:nvPr/>
        </p:nvSpPr>
        <p:spPr>
          <a:xfrm>
            <a:off x="7186930" y="2156459"/>
            <a:ext cx="12700" cy="731520"/>
          </a:xfrm>
          <a:prstGeom prst="rect">
            <a:avLst/>
          </a:prstGeom>
          <a:solidFill>
            <a:srgbClr val="41719C">
              <a:alpha val="100000"/>
            </a:srgbClr>
          </a:solidFill>
          <a:ln cap="flat">
            <a:noFill/>
            <a:prstDash val="solid"/>
            <a:miter lim="0"/>
          </a:ln>
        </p:spPr>
        <p:txBody>
          <a:bodyPr rtlCol="0"/>
          <a:lstStyle/>
          <a:p>
            <a:pPr algn="ctr"/>
            <a:endParaRPr lang="zh-CN" altLang="en-US"/>
          </a:p>
        </p:txBody>
      </p:sp>
      <p:sp>
        <p:nvSpPr>
          <p:cNvPr id="135" name="rect"/>
          <p:cNvSpPr/>
          <p:nvPr/>
        </p:nvSpPr>
        <p:spPr>
          <a:xfrm>
            <a:off x="6874509" y="3951731"/>
            <a:ext cx="12700" cy="237744"/>
          </a:xfrm>
          <a:prstGeom prst="rect">
            <a:avLst/>
          </a:prstGeom>
          <a:solidFill>
            <a:srgbClr val="FFFFFF">
              <a:alpha val="100000"/>
            </a:srgbClr>
          </a:solidFill>
          <a:ln cap="flat">
            <a:noFill/>
            <a:prstDash val="solid"/>
            <a:miter lim="0"/>
          </a:ln>
        </p:spPr>
        <p:txBody>
          <a:bodyPr rtlCol="0"/>
          <a:lstStyle/>
          <a:p>
            <a:pPr algn="ctr"/>
            <a:endParaRPr lang="zh-CN" altLang="en-US"/>
          </a:p>
        </p:txBody>
      </p:sp>
      <p:sp>
        <p:nvSpPr>
          <p:cNvPr id="136" name="rect"/>
          <p:cNvSpPr/>
          <p:nvPr/>
        </p:nvSpPr>
        <p:spPr>
          <a:xfrm>
            <a:off x="5609590" y="3951731"/>
            <a:ext cx="12700" cy="237744"/>
          </a:xfrm>
          <a:prstGeom prst="rect">
            <a:avLst/>
          </a:prstGeom>
          <a:solidFill>
            <a:srgbClr val="FFFFFF">
              <a:alpha val="100000"/>
            </a:srgbClr>
          </a:solidFill>
          <a:ln cap="flat">
            <a:noFill/>
            <a:prstDash val="solid"/>
            <a:miter lim="0"/>
          </a:ln>
        </p:spPr>
        <p:txBody>
          <a:bodyPr rtlCol="0"/>
          <a:lstStyle/>
          <a:p>
            <a:pPr algn="ctr"/>
            <a:endParaRPr lang="zh-CN" altLang="en-US"/>
          </a:p>
        </p:txBody>
      </p:sp>
      <p:sp>
        <p:nvSpPr>
          <p:cNvPr id="137" name="textbox 137"/>
          <p:cNvSpPr/>
          <p:nvPr/>
        </p:nvSpPr>
        <p:spPr>
          <a:xfrm>
            <a:off x="11870306" y="6594944"/>
            <a:ext cx="69214" cy="11620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74000"/>
              </a:lnSpc>
            </a:pPr>
            <a:r>
              <a:rPr sz="800" spc="0" dirty="0">
                <a:solidFill>
                  <a:srgbClr val="000000">
                    <a:alpha val="100000"/>
                  </a:srgbClr>
                </a:solidFill>
                <a:latin typeface="楷体" panose="02010609060101010101" charset="-122"/>
                <a:ea typeface="楷体" panose="02010609060101010101" charset="-122"/>
                <a:cs typeface="楷体" panose="02010609060101010101" charset="-122"/>
              </a:rPr>
              <a:t>7</a:t>
            </a:r>
            <a:endParaRPr lang="en-US" alt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 name="table 138"/>
          <p:cNvGraphicFramePr>
            <a:graphicFrameLocks noGrp="1"/>
          </p:cNvGraphicFramePr>
          <p:nvPr/>
        </p:nvGraphicFramePr>
        <p:xfrm>
          <a:off x="722122" y="1057402"/>
          <a:ext cx="10631805" cy="5239384"/>
        </p:xfrm>
        <a:graphic>
          <a:graphicData uri="http://schemas.openxmlformats.org/drawingml/2006/table">
            <a:tbl>
              <a:tblPr/>
              <a:tblGrid>
                <a:gridCol w="10631805"/>
              </a:tblGrid>
              <a:tr h="5226684">
                <a:tc>
                  <a:txBody>
                    <a:bodyPr/>
                    <a:lstStyle/>
                    <a:p>
                      <a:pPr algn="l" rtl="0" eaLnBrk="0">
                        <a:lnSpc>
                          <a:spcPct val="117000"/>
                        </a:lnSpc>
                      </a:pPr>
                      <a:endParaRPr lang="en-US" altLang="en-US" sz="1000" dirty="0"/>
                    </a:p>
                    <a:p>
                      <a:pPr marL="372110" indent="344170" algn="l" rtl="0" eaLnBrk="0">
                        <a:lnSpc>
                          <a:spcPct val="150000"/>
                        </a:lnSpc>
                        <a:spcBef>
                          <a:spcPts val="0"/>
                        </a:spcBef>
                      </a:pPr>
                      <a:r>
                        <a:rPr sz="15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型的通用性、泛化性吸引了各大厂商布局，但目前市面上对于大模型产品的实际效果评测少之又少，主要是因</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为</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大模型的性能受到多种因素的影响，如模型架构、训练数据、训练算法等等，评估体系过于复杂。为了推动大模型技</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术的发展和应用，新华社研究院中国企业发展研究中心通过多个维度(4大类，</a:t>
                      </a:r>
                      <a:r>
                        <a:rPr sz="15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36个子能力，共300个问题)对大</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模型</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产</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品进行评测，并邀请专家团队深入分析各个产品答案合理性、语义表达等，最终得出各厂商的评估，以期为企业未来</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发展、产业采用大模型提供</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方向参考。</a:t>
                      </a:r>
                      <a:endParaRPr lang="en-US" altLang="en-US" sz="1500" dirty="0"/>
                    </a:p>
                    <a:p>
                      <a:pPr algn="l" rtl="0" eaLnBrk="0">
                        <a:lnSpc>
                          <a:spcPct val="133000"/>
                        </a:lnSpc>
                      </a:pPr>
                      <a:endParaRPr lang="en-US" altLang="en-US" sz="1000" dirty="0"/>
                    </a:p>
                    <a:p>
                      <a:pPr algn="l" rtl="0" eaLnBrk="0">
                        <a:lnSpc>
                          <a:spcPct val="134000"/>
                        </a:lnSpc>
                      </a:pPr>
                      <a:endParaRPr lang="en-US" altLang="en-US" sz="1000" dirty="0"/>
                    </a:p>
                    <a:p>
                      <a:pPr marL="373380" algn="l" rtl="0" eaLnBrk="0">
                        <a:lnSpc>
                          <a:spcPct val="97000"/>
                        </a:lnSpc>
                        <a:spcBef>
                          <a:spcPts val="455"/>
                        </a:spcBef>
                      </a:pPr>
                      <a:r>
                        <a:rPr sz="1500" spc="-1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本次</a:t>
                      </a:r>
                      <a:r>
                        <a:rPr sz="1500" spc="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测评大模型评测纬度：</a:t>
                      </a:r>
                      <a:endParaRPr lang="en-US" altLang="en-US" sz="1500" dirty="0"/>
                    </a:p>
                    <a:p>
                      <a:pPr marL="838200" algn="l" rtl="0" eaLnBrk="0">
                        <a:lnSpc>
                          <a:spcPct val="94000"/>
                        </a:lnSpc>
                        <a:spcBef>
                          <a:spcPts val="960"/>
                        </a:spcBef>
                      </a:pPr>
                      <a:r>
                        <a:rPr sz="1500" spc="30" dirty="0">
                          <a:solidFill>
                            <a:srgbClr val="000000">
                              <a:alpha val="100000"/>
                            </a:srgbClr>
                          </a:solidFill>
                          <a:latin typeface="Arial" panose="020B0604020202020204"/>
                          <a:ea typeface="Arial" panose="020B0604020202020204"/>
                          <a:cs typeface="Arial" panose="020B0604020202020204"/>
                        </a:rPr>
                        <a:t>•</a:t>
                      </a:r>
                      <a:r>
                        <a:rPr sz="1500" spc="30" dirty="0">
                          <a:solidFill>
                            <a:srgbClr val="000000">
                              <a:alpha val="100000"/>
                            </a:srgbClr>
                          </a:solidFill>
                          <a:latin typeface="Arial" panose="020B0604020202020204"/>
                          <a:ea typeface="Arial" panose="020B0604020202020204"/>
                          <a:cs typeface="Arial" panose="020B0604020202020204"/>
                        </a:rPr>
                        <a:t>    </a:t>
                      </a:r>
                      <a:r>
                        <a:rPr sz="15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基础能力(共100题)：考察产品的语言能力，跨模态能力以及</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AI</a:t>
                      </a:r>
                      <a:r>
                        <a:rPr sz="15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向</a:t>
                      </a:r>
                      <a:r>
                        <a:rPr sz="15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善</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的引导能力。</a:t>
                      </a:r>
                      <a:endParaRPr lang="en-US" altLang="en-US" sz="1500" dirty="0"/>
                    </a:p>
                    <a:p>
                      <a:pPr marL="1118235" indent="-280670" algn="l" rtl="0" eaLnBrk="0">
                        <a:lnSpc>
                          <a:spcPct val="123000"/>
                        </a:lnSpc>
                        <a:spcBef>
                          <a:spcPts val="1015"/>
                        </a:spcBef>
                      </a:pPr>
                      <a:r>
                        <a:rPr sz="1500" spc="-20" dirty="0">
                          <a:solidFill>
                            <a:srgbClr val="000000">
                              <a:alpha val="100000"/>
                            </a:srgbClr>
                          </a:solidFill>
                          <a:latin typeface="Arial" panose="020B0604020202020204"/>
                          <a:ea typeface="Arial" panose="020B0604020202020204"/>
                          <a:cs typeface="Arial" panose="020B0604020202020204"/>
                        </a:rPr>
                        <a:t>•</a:t>
                      </a:r>
                      <a:r>
                        <a:rPr sz="1500" spc="-20" dirty="0">
                          <a:solidFill>
                            <a:srgbClr val="000000">
                              <a:alpha val="100000"/>
                            </a:srgbClr>
                          </a:solidFill>
                          <a:latin typeface="Arial" panose="020B0604020202020204"/>
                          <a:ea typeface="Arial" panose="020B0604020202020204"/>
                          <a:cs typeface="Arial" panose="020B0604020202020204"/>
                        </a:rPr>
                        <a:t>    </a:t>
                      </a:r>
                      <a:r>
                        <a:rPr sz="15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智商测试</a:t>
                      </a:r>
                      <a:r>
                        <a:rPr sz="15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(共100题)</a:t>
                      </a:r>
                      <a:r>
                        <a:rPr sz="15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：涵盖常识知识、专业知识、逻辑能力三大项。</a:t>
                      </a:r>
                      <a:r>
                        <a:rPr sz="15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其</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中专业知识包括数学、物理、金融、</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文学等10+项细分，逻辑能力则包括推理能力、归纳能</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力以及总结等6项维度。</a:t>
                      </a:r>
                      <a:endParaRPr lang="en-US" altLang="en-US" sz="1500" dirty="0"/>
                    </a:p>
                    <a:p>
                      <a:pPr marL="1117600" indent="-279400" algn="l" rtl="0" eaLnBrk="0">
                        <a:lnSpc>
                          <a:spcPct val="124000"/>
                        </a:lnSpc>
                        <a:spcBef>
                          <a:spcPts val="945"/>
                        </a:spcBef>
                      </a:pPr>
                      <a:r>
                        <a:rPr sz="1500" spc="10" dirty="0">
                          <a:solidFill>
                            <a:srgbClr val="000000">
                              <a:alpha val="100000"/>
                            </a:srgbClr>
                          </a:solidFill>
                          <a:latin typeface="Arial" panose="020B0604020202020204"/>
                          <a:ea typeface="Arial" panose="020B0604020202020204"/>
                          <a:cs typeface="Arial" panose="020B0604020202020204"/>
                        </a:rPr>
                        <a:t>•</a:t>
                      </a:r>
                      <a:r>
                        <a:rPr sz="1500" spc="10" dirty="0">
                          <a:solidFill>
                            <a:srgbClr val="000000">
                              <a:alpha val="100000"/>
                            </a:srgbClr>
                          </a:solidFill>
                          <a:latin typeface="Arial" panose="020B0604020202020204"/>
                          <a:ea typeface="Arial" panose="020B0604020202020204"/>
                          <a:cs typeface="Arial" panose="020B0604020202020204"/>
                        </a:rPr>
                        <a:t>   </a:t>
                      </a:r>
                      <a:r>
                        <a:rPr sz="1500" spc="0" dirty="0">
                          <a:solidFill>
                            <a:srgbClr val="000000">
                              <a:alpha val="100000"/>
                            </a:srgbClr>
                          </a:solidFill>
                          <a:latin typeface="Arial" panose="020B0604020202020204"/>
                          <a:ea typeface="Arial" panose="020B0604020202020204"/>
                          <a:cs typeface="Arial" panose="020B0604020202020204"/>
                        </a:rPr>
                        <a:t> </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情商测试(共50题)</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：衡量产品个体情感能力。包括自我认知、自我调节、社交意识、人际关系管理等方面，</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本次情商测试围绕不同场景下的突发状况、沟通技巧、情绪管理等展</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开。</a:t>
                      </a:r>
                      <a:endParaRPr lang="en-US" altLang="en-US" sz="1500" dirty="0"/>
                    </a:p>
                    <a:p>
                      <a:pPr algn="l" rtl="0" eaLnBrk="0">
                        <a:lnSpc>
                          <a:spcPct val="111000"/>
                        </a:lnSpc>
                      </a:pPr>
                      <a:endParaRPr lang="en-US" altLang="en-US" sz="700" dirty="0"/>
                    </a:p>
                    <a:p>
                      <a:pPr marL="1115060" indent="-276860" algn="l" rtl="0" eaLnBrk="0">
                        <a:lnSpc>
                          <a:spcPct val="124000"/>
                        </a:lnSpc>
                        <a:spcBef>
                          <a:spcPts val="0"/>
                        </a:spcBef>
                      </a:pPr>
                      <a:r>
                        <a:rPr sz="1500" spc="10" dirty="0">
                          <a:solidFill>
                            <a:srgbClr val="000000">
                              <a:alpha val="100000"/>
                            </a:srgbClr>
                          </a:solidFill>
                          <a:latin typeface="Arial" panose="020B0604020202020204"/>
                          <a:ea typeface="Arial" panose="020B0604020202020204"/>
                          <a:cs typeface="Arial" panose="020B0604020202020204"/>
                        </a:rPr>
                        <a:t>•</a:t>
                      </a:r>
                      <a:r>
                        <a:rPr sz="1500" spc="10" dirty="0">
                          <a:solidFill>
                            <a:srgbClr val="000000">
                              <a:alpha val="100000"/>
                            </a:srgbClr>
                          </a:solidFill>
                          <a:latin typeface="Arial" panose="020B0604020202020204"/>
                          <a:ea typeface="Arial" panose="020B0604020202020204"/>
                          <a:cs typeface="Arial" panose="020B0604020202020204"/>
                        </a:rPr>
                        <a:t>   </a:t>
                      </a:r>
                      <a:r>
                        <a:rPr sz="1500" spc="0" dirty="0">
                          <a:solidFill>
                            <a:srgbClr val="000000">
                              <a:alpha val="100000"/>
                            </a:srgbClr>
                          </a:solidFill>
                          <a:latin typeface="Arial" panose="020B0604020202020204"/>
                          <a:ea typeface="Arial" panose="020B0604020202020204"/>
                          <a:cs typeface="Arial" panose="020B0604020202020204"/>
                        </a:rPr>
                        <a:t> </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工作提效能力</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(共50题)：面向新闻工作者、画家及设计师、市场营销人员、律师和调研人员的5类工作者，</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将工作人员会遇到的问题逐一梳理，考察产品是否能有效帮助相关</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人员的工作效率提升。</a:t>
                      </a:r>
                      <a:endParaRPr lang="en-US" altLang="en-US" sz="15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139" name="textbox 139"/>
          <p:cNvSpPr/>
          <p:nvPr/>
        </p:nvSpPr>
        <p:spPr>
          <a:xfrm>
            <a:off x="812082" y="314661"/>
            <a:ext cx="3418204" cy="427355"/>
          </a:xfrm>
          <a:prstGeom prst="rect">
            <a:avLst/>
          </a:prstGeom>
        </p:spPr>
        <p:txBody>
          <a:bodyPr vert="horz" wrap="square" lIns="0" tIns="0" rIns="0" bIns="0"/>
          <a:lstStyle/>
          <a:p>
            <a:pPr algn="l" rtl="0" eaLnBrk="0">
              <a:lnSpc>
                <a:spcPct val="72000"/>
              </a:lnSpc>
            </a:pPr>
            <a:endParaRPr lang="en-US" altLang="en-US" sz="100" dirty="0"/>
          </a:p>
          <a:p>
            <a:pPr marL="12700" algn="l" rtl="0" eaLnBrk="0">
              <a:lnSpc>
                <a:spcPct val="98000"/>
              </a:lnSpc>
            </a:pPr>
            <a:r>
              <a:rPr sz="2700" spc="28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本次评测规则(1/2</a:t>
            </a:r>
            <a:r>
              <a:rPr sz="2700" spc="21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pic>
        <p:nvPicPr>
          <p:cNvPr id="140" name="picture 140"/>
          <p:cNvPicPr>
            <a:picLocks noChangeAspect="1"/>
          </p:cNvPicPr>
          <p:nvPr/>
        </p:nvPicPr>
        <p:blipFill>
          <a:blip r:embed="rId1"/>
          <a:stretch>
            <a:fillRect/>
          </a:stretch>
        </p:blipFill>
        <p:spPr>
          <a:xfrm rot="21600000">
            <a:off x="11441938" y="0"/>
            <a:ext cx="750061" cy="754634"/>
          </a:xfrm>
          <a:prstGeom prst="rect">
            <a:avLst/>
          </a:prstGeom>
        </p:spPr>
      </p:pic>
      <p:sp>
        <p:nvSpPr>
          <p:cNvPr id="141" name="textbox 141"/>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7747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测评规</a:t>
            </a:r>
            <a:r>
              <a:rPr sz="9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则</a:t>
            </a:r>
            <a:endParaRPr lang="en-US" altLang="en-US" sz="900" dirty="0"/>
          </a:p>
        </p:txBody>
      </p:sp>
      <p:sp>
        <p:nvSpPr>
          <p:cNvPr id="142" name="textbox 142"/>
          <p:cNvSpPr/>
          <p:nvPr/>
        </p:nvSpPr>
        <p:spPr>
          <a:xfrm>
            <a:off x="11872451" y="6593923"/>
            <a:ext cx="66675" cy="11747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75000"/>
              </a:lnSpc>
            </a:pPr>
            <a:r>
              <a:rPr sz="800" spc="0" dirty="0">
                <a:solidFill>
                  <a:srgbClr val="000000">
                    <a:alpha val="100000"/>
                  </a:srgbClr>
                </a:solidFill>
                <a:latin typeface="楷体" panose="02010609060101010101" charset="-122"/>
                <a:ea typeface="楷体" panose="02010609060101010101" charset="-122"/>
                <a:cs typeface="楷体" panose="02010609060101010101" charset="-122"/>
              </a:rPr>
              <a:t>8</a:t>
            </a:r>
            <a:endParaRPr lang="en-US" alt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
          <p:cNvSpPr/>
          <p:nvPr/>
        </p:nvSpPr>
        <p:spPr>
          <a:xfrm>
            <a:off x="2269236" y="1202435"/>
            <a:ext cx="2159507" cy="288035"/>
          </a:xfrm>
          <a:prstGeom prst="rect">
            <a:avLst/>
          </a:prstGeom>
          <a:solidFill>
            <a:srgbClr val="FFFFFF">
              <a:alpha val="100000"/>
            </a:srgbClr>
          </a:solidFill>
          <a:ln cap="flat">
            <a:noFill/>
            <a:prstDash val="solid"/>
            <a:miter lim="0"/>
          </a:ln>
        </p:spPr>
        <p:txBody>
          <a:bodyPr rtlCol="0"/>
          <a:lstStyle/>
          <a:p>
            <a:pPr algn="ctr"/>
            <a:endParaRPr lang="zh-CN" altLang="en-US"/>
          </a:p>
        </p:txBody>
      </p:sp>
      <p:graphicFrame>
        <p:nvGraphicFramePr>
          <p:cNvPr id="144" name="table 144"/>
          <p:cNvGraphicFramePr>
            <a:graphicFrameLocks noGrp="1"/>
          </p:cNvGraphicFramePr>
          <p:nvPr/>
        </p:nvGraphicFramePr>
        <p:xfrm>
          <a:off x="1061973" y="1255528"/>
          <a:ext cx="4573904" cy="4693920"/>
        </p:xfrm>
        <a:graphic>
          <a:graphicData uri="http://schemas.openxmlformats.org/drawingml/2006/table">
            <a:tbl>
              <a:tblPr/>
              <a:tblGrid>
                <a:gridCol w="4573904"/>
              </a:tblGrid>
              <a:tr h="4681220">
                <a:tc>
                  <a:txBody>
                    <a:bodyPr/>
                    <a:lstStyle/>
                    <a:p>
                      <a:pPr marL="1581785" algn="l" rtl="0" eaLnBrk="0">
                        <a:lnSpc>
                          <a:spcPts val="1850"/>
                        </a:lnSpc>
                      </a:pPr>
                      <a:r>
                        <a:rPr sz="1500" spc="10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评测大模型产</a:t>
                      </a:r>
                      <a:r>
                        <a:rPr sz="1500" spc="4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品</a:t>
                      </a:r>
                      <a:endParaRPr lang="en-US" altLang="en-US" sz="1500" dirty="0"/>
                    </a:p>
                    <a:p>
                      <a:pPr algn="l" rtl="0" eaLnBrk="0">
                        <a:lnSpc>
                          <a:spcPct val="120000"/>
                        </a:lnSpc>
                      </a:pPr>
                      <a:endParaRPr lang="en-US" altLang="en-US" sz="1000" dirty="0"/>
                    </a:p>
                    <a:p>
                      <a:pPr algn="l" rtl="0" eaLnBrk="0">
                        <a:lnSpc>
                          <a:spcPct val="120000"/>
                        </a:lnSpc>
                      </a:pPr>
                      <a:endParaRPr lang="en-US" altLang="en-US" sz="1000" dirty="0"/>
                    </a:p>
                    <a:p>
                      <a:pPr algn="l" rtl="0" eaLnBrk="0">
                        <a:lnSpc>
                          <a:spcPct val="120000"/>
                        </a:lnSpc>
                      </a:pPr>
                      <a:endParaRPr lang="en-US" altLang="en-US" sz="1000" dirty="0"/>
                    </a:p>
                    <a:p>
                      <a:pPr algn="l" rtl="0" eaLnBrk="0">
                        <a:lnSpc>
                          <a:spcPct val="120000"/>
                        </a:lnSpc>
                      </a:pPr>
                      <a:endParaRPr lang="en-US" altLang="en-US" sz="1000" dirty="0"/>
                    </a:p>
                    <a:p>
                      <a:pPr marL="455295" algn="l" rtl="0" eaLnBrk="0">
                        <a:lnSpc>
                          <a:spcPct val="87000"/>
                        </a:lnSpc>
                        <a:spcBef>
                          <a:spcPts val="550"/>
                        </a:spcBef>
                      </a:pPr>
                      <a:r>
                        <a:rPr sz="18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Chat-</a:t>
                      </a:r>
                      <a:r>
                        <a:rPr sz="18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G</a:t>
                      </a:r>
                      <a:r>
                        <a:rPr sz="18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PT</a:t>
                      </a:r>
                      <a:r>
                        <a:rPr sz="18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endParaRPr lang="en-US" altLang="en-US" sz="1800" dirty="0"/>
                    </a:p>
                    <a:p>
                      <a:pPr algn="l" rtl="0" eaLnBrk="0">
                        <a:lnSpc>
                          <a:spcPct val="112000"/>
                        </a:lnSpc>
                      </a:pPr>
                      <a:endParaRPr lang="en-US" altLang="en-US" sz="1000" dirty="0"/>
                    </a:p>
                    <a:p>
                      <a:pPr algn="l" rtl="0" eaLnBrk="0">
                        <a:lnSpc>
                          <a:spcPct val="113000"/>
                        </a:lnSpc>
                      </a:pPr>
                      <a:endParaRPr lang="en-US" altLang="en-US" sz="1000" dirty="0"/>
                    </a:p>
                    <a:p>
                      <a:pPr algn="l" rtl="0" eaLnBrk="0">
                        <a:lnSpc>
                          <a:spcPct val="113000"/>
                        </a:lnSpc>
                      </a:pPr>
                      <a:endParaRPr lang="en-US" altLang="en-US" sz="1000" dirty="0"/>
                    </a:p>
                    <a:p>
                      <a:pPr marL="455295" algn="l" rtl="0" eaLnBrk="0">
                        <a:lnSpc>
                          <a:spcPct val="87000"/>
                        </a:lnSpc>
                        <a:spcBef>
                          <a:spcPts val="550"/>
                        </a:spcBef>
                      </a:pPr>
                      <a:r>
                        <a:rPr sz="18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C</a:t>
                      </a:r>
                      <a:r>
                        <a:rPr sz="18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hat</a:t>
                      </a:r>
                      <a:r>
                        <a:rPr sz="18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GPT</a:t>
                      </a:r>
                      <a:r>
                        <a:rPr sz="18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3.5</a:t>
                      </a:r>
                      <a:endParaRPr lang="en-US" altLang="en-US" sz="1800" dirty="0"/>
                    </a:p>
                    <a:p>
                      <a:pPr algn="l" rtl="0" eaLnBrk="0">
                        <a:lnSpc>
                          <a:spcPct val="113000"/>
                        </a:lnSpc>
                      </a:pPr>
                      <a:endParaRPr lang="en-US" altLang="en-US" sz="1000" dirty="0"/>
                    </a:p>
                    <a:p>
                      <a:pPr algn="l" rtl="0" eaLnBrk="0">
                        <a:lnSpc>
                          <a:spcPct val="113000"/>
                        </a:lnSpc>
                      </a:pPr>
                      <a:endParaRPr lang="en-US" altLang="en-US" sz="1000" dirty="0"/>
                    </a:p>
                    <a:p>
                      <a:pPr algn="l" rtl="0" eaLnBrk="0">
                        <a:lnSpc>
                          <a:spcPct val="114000"/>
                        </a:lnSpc>
                      </a:pPr>
                      <a:endParaRPr lang="en-US" altLang="en-US" sz="1000" dirty="0"/>
                    </a:p>
                    <a:p>
                      <a:pPr marL="445770" algn="l" rtl="0" eaLnBrk="0">
                        <a:lnSpc>
                          <a:spcPct val="86000"/>
                        </a:lnSpc>
                        <a:spcBef>
                          <a:spcPts val="545"/>
                        </a:spcBef>
                      </a:pPr>
                      <a:r>
                        <a:rPr sz="18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Vicuna</a:t>
                      </a:r>
                      <a:r>
                        <a:rPr sz="18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8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3B</a:t>
                      </a:r>
                      <a:endParaRPr lang="en-US" altLang="en-US" sz="1800" dirty="0"/>
                    </a:p>
                    <a:p>
                      <a:pPr algn="l" rtl="0" eaLnBrk="0">
                        <a:lnSpc>
                          <a:spcPct val="112000"/>
                        </a:lnSpc>
                      </a:pPr>
                      <a:endParaRPr lang="en-US" altLang="en-US" sz="1000" dirty="0"/>
                    </a:p>
                    <a:p>
                      <a:pPr algn="l" rtl="0" eaLnBrk="0">
                        <a:lnSpc>
                          <a:spcPct val="112000"/>
                        </a:lnSpc>
                      </a:pPr>
                      <a:endParaRPr lang="en-US" altLang="en-US" sz="1000" dirty="0"/>
                    </a:p>
                    <a:p>
                      <a:pPr algn="l" rtl="0" eaLnBrk="0">
                        <a:lnSpc>
                          <a:spcPct val="113000"/>
                        </a:lnSpc>
                      </a:pPr>
                      <a:endParaRPr lang="en-US" altLang="en-US" sz="1000" dirty="0"/>
                    </a:p>
                    <a:p>
                      <a:pPr algn="l" rtl="0" eaLnBrk="0">
                        <a:lnSpc>
                          <a:spcPct val="113000"/>
                        </a:lnSpc>
                      </a:pPr>
                      <a:endParaRPr lang="en-US" altLang="en-US" sz="400" dirty="0"/>
                    </a:p>
                    <a:p>
                      <a:pPr marL="448945" algn="l" rtl="0" eaLnBrk="0">
                        <a:lnSpc>
                          <a:spcPct val="98000"/>
                        </a:lnSpc>
                        <a:spcBef>
                          <a:spcPts val="0"/>
                        </a:spcBef>
                      </a:pPr>
                      <a:r>
                        <a:rPr sz="18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商量</a:t>
                      </a:r>
                      <a:endParaRPr lang="en-US" altLang="en-US" sz="18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graphicFrame>
        <p:nvGraphicFramePr>
          <p:cNvPr id="145" name="table 145"/>
          <p:cNvGraphicFramePr>
            <a:graphicFrameLocks noGrp="1"/>
          </p:cNvGraphicFramePr>
          <p:nvPr/>
        </p:nvGraphicFramePr>
        <p:xfrm>
          <a:off x="6266433" y="1324101"/>
          <a:ext cx="4575175" cy="4625340"/>
        </p:xfrm>
        <a:graphic>
          <a:graphicData uri="http://schemas.openxmlformats.org/drawingml/2006/table">
            <a:tbl>
              <a:tblPr/>
              <a:tblGrid>
                <a:gridCol w="4575175"/>
              </a:tblGrid>
              <a:tr h="4612640">
                <a:tc>
                  <a:txBody>
                    <a:bodyPr/>
                    <a:lstStyle/>
                    <a:p>
                      <a:pPr algn="l" rtl="0" eaLnBrk="0">
                        <a:lnSpc>
                          <a:spcPct val="130000"/>
                        </a:lnSpc>
                      </a:pPr>
                      <a:endParaRPr lang="en-US" altLang="en-US" sz="1000" dirty="0"/>
                    </a:p>
                    <a:p>
                      <a:pPr algn="l" rtl="0" eaLnBrk="0">
                        <a:lnSpc>
                          <a:spcPct val="130000"/>
                        </a:lnSpc>
                      </a:pPr>
                      <a:endParaRPr lang="en-US" altLang="en-US" sz="1000" dirty="0"/>
                    </a:p>
                    <a:p>
                      <a:pPr algn="l" rtl="0" eaLnBrk="0">
                        <a:lnSpc>
                          <a:spcPct val="131000"/>
                        </a:lnSpc>
                      </a:pPr>
                      <a:endParaRPr lang="en-US" altLang="en-US" sz="1000" dirty="0"/>
                    </a:p>
                    <a:p>
                      <a:pPr algn="l" rtl="0" eaLnBrk="0">
                        <a:lnSpc>
                          <a:spcPct val="8000"/>
                        </a:lnSpc>
                      </a:pPr>
                      <a:endParaRPr lang="en-US" altLang="en-US" sz="100" dirty="0"/>
                    </a:p>
                    <a:p>
                      <a:pPr marL="483235" indent="-279400" algn="l" rtl="0" eaLnBrk="0">
                        <a:lnSpc>
                          <a:spcPct val="124000"/>
                        </a:lnSpc>
                      </a:pPr>
                      <a:r>
                        <a:rPr sz="1500" spc="10" dirty="0">
                          <a:solidFill>
                            <a:srgbClr val="000000">
                              <a:alpha val="100000"/>
                            </a:srgbClr>
                          </a:solidFill>
                          <a:latin typeface="Arial" panose="020B0604020202020204"/>
                          <a:ea typeface="Arial" panose="020B0604020202020204"/>
                          <a:cs typeface="Arial" panose="020B0604020202020204"/>
                        </a:rPr>
                        <a:t>•</a:t>
                      </a:r>
                      <a:r>
                        <a:rPr sz="1500" spc="10" dirty="0">
                          <a:solidFill>
                            <a:srgbClr val="000000">
                              <a:alpha val="100000"/>
                            </a:srgbClr>
                          </a:solidFill>
                          <a:latin typeface="Arial" panose="020B0604020202020204"/>
                          <a:ea typeface="Arial" panose="020B0604020202020204"/>
                          <a:cs typeface="Arial" panose="020B0604020202020204"/>
                        </a:rPr>
                        <a:t>   </a:t>
                      </a:r>
                      <a:r>
                        <a:rPr sz="1500" spc="0" dirty="0">
                          <a:solidFill>
                            <a:srgbClr val="000000">
                              <a:alpha val="100000"/>
                            </a:srgbClr>
                          </a:solidFill>
                          <a:latin typeface="Arial" panose="020B0604020202020204"/>
                          <a:ea typeface="Arial" panose="020B0604020202020204"/>
                          <a:cs typeface="Arial" panose="020B0604020202020204"/>
                        </a:rPr>
                        <a:t> </a:t>
                      </a:r>
                      <a:r>
                        <a:rPr sz="1500" spc="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5分</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：答案较为完美，内容可在实际场景中直接</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使用</a:t>
                      </a:r>
                      <a:endParaRPr lang="en-US" altLang="en-US" sz="1500" dirty="0"/>
                    </a:p>
                    <a:p>
                      <a:pPr algn="l" rtl="0" eaLnBrk="0">
                        <a:lnSpc>
                          <a:spcPct val="133000"/>
                        </a:lnSpc>
                      </a:pPr>
                      <a:endParaRPr lang="en-US" altLang="en-US" sz="1000" dirty="0"/>
                    </a:p>
                    <a:p>
                      <a:pPr algn="l" rtl="0" eaLnBrk="0">
                        <a:lnSpc>
                          <a:spcPct val="134000"/>
                        </a:lnSpc>
                      </a:pPr>
                      <a:endParaRPr lang="en-US" altLang="en-US" sz="1000" dirty="0"/>
                    </a:p>
                    <a:p>
                      <a:pPr marL="203835" algn="l" rtl="0" eaLnBrk="0">
                        <a:lnSpc>
                          <a:spcPct val="97000"/>
                        </a:lnSpc>
                        <a:spcBef>
                          <a:spcPts val="450"/>
                        </a:spcBef>
                      </a:pPr>
                      <a:r>
                        <a:rPr sz="1500" spc="-10" dirty="0">
                          <a:solidFill>
                            <a:srgbClr val="000000">
                              <a:alpha val="100000"/>
                            </a:srgbClr>
                          </a:solidFill>
                          <a:latin typeface="Arial" panose="020B0604020202020204"/>
                          <a:ea typeface="Arial" panose="020B0604020202020204"/>
                          <a:cs typeface="Arial" panose="020B0604020202020204"/>
                        </a:rPr>
                        <a:t>•</a:t>
                      </a:r>
                      <a:r>
                        <a:rPr sz="1500" spc="-10" dirty="0">
                          <a:solidFill>
                            <a:srgbClr val="000000">
                              <a:alpha val="100000"/>
                            </a:srgbClr>
                          </a:solidFill>
                          <a:latin typeface="Arial" panose="020B0604020202020204"/>
                          <a:ea typeface="Arial" panose="020B0604020202020204"/>
                          <a:cs typeface="Arial" panose="020B0604020202020204"/>
                        </a:rPr>
                        <a:t>    </a:t>
                      </a:r>
                      <a:r>
                        <a:rPr sz="1500" spc="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4分</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：基本可用，可在实际场景中使用</a:t>
                      </a:r>
                      <a:endParaRPr lang="en-US" altLang="en-US" sz="1500" dirty="0"/>
                    </a:p>
                    <a:p>
                      <a:pPr algn="l" rtl="0" eaLnBrk="0">
                        <a:lnSpc>
                          <a:spcPct val="133000"/>
                        </a:lnSpc>
                      </a:pPr>
                      <a:endParaRPr lang="en-US" altLang="en-US" sz="1000" dirty="0"/>
                    </a:p>
                    <a:p>
                      <a:pPr algn="l" rtl="0" eaLnBrk="0">
                        <a:lnSpc>
                          <a:spcPct val="134000"/>
                        </a:lnSpc>
                      </a:pPr>
                      <a:endParaRPr lang="en-US" altLang="en-US" sz="1000" dirty="0"/>
                    </a:p>
                    <a:p>
                      <a:pPr marL="203835" algn="l" rtl="0" eaLnBrk="0">
                        <a:lnSpc>
                          <a:spcPct val="97000"/>
                        </a:lnSpc>
                        <a:spcBef>
                          <a:spcPts val="455"/>
                        </a:spcBef>
                      </a:pPr>
                      <a:r>
                        <a:rPr sz="1500" spc="-10" dirty="0">
                          <a:solidFill>
                            <a:srgbClr val="000000">
                              <a:alpha val="100000"/>
                            </a:srgbClr>
                          </a:solidFill>
                          <a:latin typeface="Arial" panose="020B0604020202020204"/>
                          <a:ea typeface="Arial" panose="020B0604020202020204"/>
                          <a:cs typeface="Arial" panose="020B0604020202020204"/>
                        </a:rPr>
                        <a:t>•</a:t>
                      </a:r>
                      <a:r>
                        <a:rPr sz="1500" spc="-10" dirty="0">
                          <a:solidFill>
                            <a:srgbClr val="000000">
                              <a:alpha val="100000"/>
                            </a:srgbClr>
                          </a:solidFill>
                          <a:latin typeface="Arial" panose="020B0604020202020204"/>
                          <a:ea typeface="Arial" panose="020B0604020202020204"/>
                          <a:cs typeface="Arial" panose="020B0604020202020204"/>
                        </a:rPr>
                        <a:t>   </a:t>
                      </a:r>
                      <a:r>
                        <a:rPr sz="1500" spc="0" dirty="0">
                          <a:solidFill>
                            <a:srgbClr val="000000">
                              <a:alpha val="100000"/>
                            </a:srgbClr>
                          </a:solidFill>
                          <a:latin typeface="Arial" panose="020B0604020202020204"/>
                          <a:ea typeface="Arial" panose="020B0604020202020204"/>
                          <a:cs typeface="Arial" panose="020B0604020202020204"/>
                        </a:rPr>
                        <a:t> </a:t>
                      </a:r>
                      <a:r>
                        <a:rPr sz="1500" spc="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3分</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：调整可用，但需人工进行调整后方可使用</a:t>
                      </a:r>
                      <a:endParaRPr lang="en-US" altLang="en-US" sz="1500" dirty="0"/>
                    </a:p>
                    <a:p>
                      <a:pPr algn="l" rtl="0" eaLnBrk="0">
                        <a:lnSpc>
                          <a:spcPct val="133000"/>
                        </a:lnSpc>
                      </a:pPr>
                      <a:endParaRPr lang="en-US" altLang="en-US" sz="1000" dirty="0"/>
                    </a:p>
                    <a:p>
                      <a:pPr algn="l" rtl="0" eaLnBrk="0">
                        <a:lnSpc>
                          <a:spcPct val="134000"/>
                        </a:lnSpc>
                      </a:pPr>
                      <a:endParaRPr lang="en-US" altLang="en-US" sz="1000" dirty="0"/>
                    </a:p>
                    <a:p>
                      <a:pPr marL="203835" algn="l" rtl="0" eaLnBrk="0">
                        <a:lnSpc>
                          <a:spcPct val="97000"/>
                        </a:lnSpc>
                        <a:spcBef>
                          <a:spcPts val="450"/>
                        </a:spcBef>
                      </a:pPr>
                      <a:r>
                        <a:rPr sz="1500" spc="-10" dirty="0">
                          <a:solidFill>
                            <a:srgbClr val="000000">
                              <a:alpha val="100000"/>
                            </a:srgbClr>
                          </a:solidFill>
                          <a:latin typeface="Arial" panose="020B0604020202020204"/>
                          <a:ea typeface="Arial" panose="020B0604020202020204"/>
                          <a:cs typeface="Arial" panose="020B0604020202020204"/>
                        </a:rPr>
                        <a:t>•</a:t>
                      </a:r>
                      <a:r>
                        <a:rPr sz="1500" spc="-10" dirty="0">
                          <a:solidFill>
                            <a:srgbClr val="000000">
                              <a:alpha val="100000"/>
                            </a:srgbClr>
                          </a:solidFill>
                          <a:latin typeface="Arial" panose="020B0604020202020204"/>
                          <a:ea typeface="Arial" panose="020B0604020202020204"/>
                          <a:cs typeface="Arial" panose="020B0604020202020204"/>
                        </a:rPr>
                        <a:t>    </a:t>
                      </a:r>
                      <a:r>
                        <a:rPr sz="1500" spc="-1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2分</a:t>
                      </a:r>
                      <a:r>
                        <a:rPr sz="15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大略可用，需要较多人工调整方可使用</a:t>
                      </a:r>
                      <a:endParaRPr lang="en-US" altLang="en-US" sz="1500" dirty="0"/>
                    </a:p>
                    <a:p>
                      <a:pPr algn="l" rtl="0" eaLnBrk="0">
                        <a:lnSpc>
                          <a:spcPct val="133000"/>
                        </a:lnSpc>
                      </a:pPr>
                      <a:endParaRPr lang="en-US" altLang="en-US" sz="1000" dirty="0"/>
                    </a:p>
                    <a:p>
                      <a:pPr algn="l" rtl="0" eaLnBrk="0">
                        <a:lnSpc>
                          <a:spcPct val="134000"/>
                        </a:lnSpc>
                      </a:pPr>
                      <a:endParaRPr lang="en-US" altLang="en-US" sz="1000" dirty="0"/>
                    </a:p>
                    <a:p>
                      <a:pPr algn="l" rtl="0" eaLnBrk="0">
                        <a:lnSpc>
                          <a:spcPct val="125000"/>
                        </a:lnSpc>
                      </a:pPr>
                      <a:endParaRPr lang="en-US" altLang="en-US" sz="300" dirty="0"/>
                    </a:p>
                    <a:p>
                      <a:pPr marL="203835" algn="l" rtl="0" eaLnBrk="0">
                        <a:lnSpc>
                          <a:spcPct val="97000"/>
                        </a:lnSpc>
                        <a:spcBef>
                          <a:spcPts val="0"/>
                        </a:spcBef>
                      </a:pPr>
                      <a:r>
                        <a:rPr sz="1500" spc="10" dirty="0">
                          <a:solidFill>
                            <a:srgbClr val="000000">
                              <a:alpha val="100000"/>
                            </a:srgbClr>
                          </a:solidFill>
                          <a:latin typeface="Arial" panose="020B0604020202020204"/>
                          <a:ea typeface="Arial" panose="020B0604020202020204"/>
                          <a:cs typeface="Arial" panose="020B0604020202020204"/>
                        </a:rPr>
                        <a:t>•</a:t>
                      </a:r>
                      <a:r>
                        <a:rPr sz="1500" spc="10" dirty="0">
                          <a:solidFill>
                            <a:srgbClr val="000000">
                              <a:alpha val="100000"/>
                            </a:srgbClr>
                          </a:solidFill>
                          <a:latin typeface="Arial" panose="020B0604020202020204"/>
                          <a:ea typeface="Arial" panose="020B0604020202020204"/>
                          <a:cs typeface="Arial" panose="020B0604020202020204"/>
                        </a:rPr>
                        <a:t>  </a:t>
                      </a:r>
                      <a:r>
                        <a:rPr sz="1500" spc="0" dirty="0">
                          <a:solidFill>
                            <a:srgbClr val="000000">
                              <a:alpha val="100000"/>
                            </a:srgbClr>
                          </a:solidFill>
                          <a:latin typeface="Arial" panose="020B0604020202020204"/>
                          <a:ea typeface="Arial" panose="020B0604020202020204"/>
                          <a:cs typeface="Arial" panose="020B0604020202020204"/>
                        </a:rPr>
                        <a:t>  </a:t>
                      </a:r>
                      <a:r>
                        <a:rPr sz="1500" spc="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rPr>
                        <a:t>1分</a:t>
                      </a:r>
                      <a:r>
                        <a:rPr sz="15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：不可用，答非所问、语言不通</a:t>
                      </a:r>
                      <a:endParaRPr lang="en-US" altLang="en-US" sz="1500" dirty="0"/>
                    </a:p>
                  </a:txBody>
                  <a:tcPr marL="0" marR="0" marT="0" marB="0" vert="horz">
                    <a:lnL w="12700" cap="flat" cmpd="sng" algn="ctr">
                      <a:solidFill>
                        <a:srgbClr val="CDECFE"/>
                      </a:solidFill>
                      <a:prstDash val="solid"/>
                      <a:round/>
                      <a:headEnd type="none" w="med" len="med"/>
                      <a:tailEnd type="none" w="med" len="med"/>
                    </a:lnL>
                    <a:lnR w="12700" cap="flat" cmpd="sng" algn="ctr">
                      <a:solidFill>
                        <a:srgbClr val="CDECFE"/>
                      </a:solidFill>
                      <a:prstDash val="solid"/>
                      <a:round/>
                      <a:headEnd type="none" w="med" len="med"/>
                      <a:tailEnd type="none" w="med" len="med"/>
                    </a:lnR>
                    <a:lnT w="12700" cap="flat" cmpd="sng" algn="ctr">
                      <a:solidFill>
                        <a:srgbClr val="CDECFE"/>
                      </a:solidFill>
                      <a:prstDash val="solid"/>
                      <a:round/>
                      <a:headEnd type="none" w="med" len="med"/>
                      <a:tailEnd type="none" w="med" len="med"/>
                    </a:lnT>
                    <a:lnB w="12700" cap="flat" cmpd="sng" algn="ctr">
                      <a:solidFill>
                        <a:srgbClr val="CDECFE"/>
                      </a:solidFill>
                      <a:prstDash val="solid"/>
                      <a:round/>
                      <a:headEnd type="none" w="med" len="med"/>
                      <a:tailEnd type="none" w="med" len="med"/>
                    </a:lnB>
                  </a:tcPr>
                </a:tc>
              </a:tr>
            </a:tbl>
          </a:graphicData>
        </a:graphic>
      </p:graphicFrame>
      <p:sp>
        <p:nvSpPr>
          <p:cNvPr id="146" name="textbox 146"/>
          <p:cNvSpPr/>
          <p:nvPr/>
        </p:nvSpPr>
        <p:spPr>
          <a:xfrm>
            <a:off x="3913708" y="2256586"/>
            <a:ext cx="937260" cy="1941195"/>
          </a:xfrm>
          <a:prstGeom prst="rect">
            <a:avLst/>
          </a:prstGeom>
        </p:spPr>
        <p:txBody>
          <a:bodyPr vert="horz" wrap="square" lIns="0" tIns="0" rIns="0" bIns="0"/>
          <a:lstStyle/>
          <a:p>
            <a:pPr algn="l" rtl="0" eaLnBrk="0">
              <a:lnSpc>
                <a:spcPct val="78000"/>
              </a:lnSpc>
            </a:pPr>
            <a:endParaRPr lang="en-US" altLang="en-US" sz="100" dirty="0"/>
          </a:p>
          <a:p>
            <a:pPr marL="14605" algn="l" rtl="0" eaLnBrk="0">
              <a:lnSpc>
                <a:spcPct val="98000"/>
              </a:lnSpc>
            </a:pPr>
            <a:r>
              <a:rPr sz="18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文心一</a:t>
            </a:r>
            <a:r>
              <a:rPr sz="18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言</a:t>
            </a:r>
            <a:endParaRPr lang="en-US" altLang="en-US" sz="1800" dirty="0"/>
          </a:p>
          <a:p>
            <a:pPr algn="l" rtl="0" eaLnBrk="0">
              <a:lnSpc>
                <a:spcPct val="106000"/>
              </a:lnSpc>
            </a:pPr>
            <a:endParaRPr lang="en-US" altLang="en-US" sz="1000" dirty="0"/>
          </a:p>
          <a:p>
            <a:pPr algn="l" rtl="0" eaLnBrk="0">
              <a:lnSpc>
                <a:spcPct val="106000"/>
              </a:lnSpc>
            </a:pPr>
            <a:endParaRPr lang="en-US" altLang="en-US" sz="1000" dirty="0"/>
          </a:p>
          <a:p>
            <a:pPr algn="l" rtl="0" eaLnBrk="0">
              <a:lnSpc>
                <a:spcPct val="106000"/>
              </a:lnSpc>
            </a:pPr>
            <a:endParaRPr lang="en-US" altLang="en-US" sz="1000" dirty="0"/>
          </a:p>
          <a:p>
            <a:pPr marL="12700" algn="l" rtl="0" eaLnBrk="0">
              <a:lnSpc>
                <a:spcPct val="98000"/>
              </a:lnSpc>
              <a:spcBef>
                <a:spcPts val="550"/>
              </a:spcBef>
            </a:pPr>
            <a:r>
              <a:rPr sz="18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讯飞</a:t>
            </a:r>
            <a:r>
              <a:rPr sz="18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星火</a:t>
            </a:r>
            <a:endParaRPr lang="en-US" altLang="en-US" sz="1800" dirty="0"/>
          </a:p>
          <a:p>
            <a:pPr algn="l" rtl="0" eaLnBrk="0">
              <a:lnSpc>
                <a:spcPct val="106000"/>
              </a:lnSpc>
            </a:pPr>
            <a:endParaRPr lang="en-US" altLang="en-US" sz="1000" dirty="0"/>
          </a:p>
          <a:p>
            <a:pPr algn="l" rtl="0" eaLnBrk="0">
              <a:lnSpc>
                <a:spcPct val="106000"/>
              </a:lnSpc>
            </a:pPr>
            <a:endParaRPr lang="en-US" altLang="en-US" sz="1000" dirty="0"/>
          </a:p>
          <a:p>
            <a:pPr algn="l" rtl="0" eaLnBrk="0">
              <a:lnSpc>
                <a:spcPct val="107000"/>
              </a:lnSpc>
            </a:pPr>
            <a:endParaRPr lang="en-US" altLang="en-US" sz="1000" dirty="0"/>
          </a:p>
          <a:p>
            <a:pPr algn="l" rtl="0" eaLnBrk="0">
              <a:lnSpc>
                <a:spcPct val="113000"/>
              </a:lnSpc>
            </a:pPr>
            <a:endParaRPr lang="en-US" altLang="en-US" sz="400" dirty="0"/>
          </a:p>
          <a:p>
            <a:pPr marL="12700" algn="l" rtl="0" eaLnBrk="0">
              <a:lnSpc>
                <a:spcPct val="98000"/>
              </a:lnSpc>
              <a:spcBef>
                <a:spcPts val="5"/>
              </a:spcBef>
            </a:pPr>
            <a:r>
              <a:rPr sz="18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通义</a:t>
            </a:r>
            <a:r>
              <a:rPr sz="18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千问</a:t>
            </a:r>
            <a:endParaRPr lang="en-US" altLang="en-US" sz="1800" dirty="0"/>
          </a:p>
        </p:txBody>
      </p:sp>
      <p:sp>
        <p:nvSpPr>
          <p:cNvPr id="147" name="textbox 147"/>
          <p:cNvSpPr/>
          <p:nvPr/>
        </p:nvSpPr>
        <p:spPr>
          <a:xfrm>
            <a:off x="812082" y="314661"/>
            <a:ext cx="3418204" cy="427355"/>
          </a:xfrm>
          <a:prstGeom prst="rect">
            <a:avLst/>
          </a:prstGeom>
        </p:spPr>
        <p:txBody>
          <a:bodyPr vert="horz" wrap="square" lIns="0" tIns="0" rIns="0" bIns="0"/>
          <a:lstStyle/>
          <a:p>
            <a:pPr algn="l" rtl="0" eaLnBrk="0">
              <a:lnSpc>
                <a:spcPct val="72000"/>
              </a:lnSpc>
            </a:pPr>
            <a:endParaRPr lang="en-US" altLang="en-US" sz="100" dirty="0"/>
          </a:p>
          <a:p>
            <a:pPr marL="12700" algn="l" rtl="0" eaLnBrk="0">
              <a:lnSpc>
                <a:spcPct val="98000"/>
              </a:lnSpc>
            </a:pPr>
            <a:r>
              <a:rPr sz="2700" spc="28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本次评测规则(2/2</a:t>
            </a:r>
            <a:r>
              <a:rPr sz="2700" spc="210" dirty="0">
                <a:ln w="6350"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a:t>
            </a:r>
            <a:endParaRPr lang="en-US" altLang="en-US" sz="2700" dirty="0"/>
          </a:p>
        </p:txBody>
      </p:sp>
      <p:sp>
        <p:nvSpPr>
          <p:cNvPr id="148" name="textbox 148"/>
          <p:cNvSpPr/>
          <p:nvPr/>
        </p:nvSpPr>
        <p:spPr>
          <a:xfrm>
            <a:off x="7473696" y="1187196"/>
            <a:ext cx="2161539" cy="307975"/>
          </a:xfrm>
          <a:prstGeom prst="rect">
            <a:avLst/>
          </a:prstGeom>
          <a:solidFill>
            <a:srgbClr val="FFFFFF"/>
          </a:solidFill>
        </p:spPr>
        <p:txBody>
          <a:bodyPr vert="horz" wrap="square" lIns="0" tIns="0" rIns="0" bIns="0"/>
          <a:lstStyle/>
          <a:p>
            <a:pPr algn="l" rtl="0" eaLnBrk="0">
              <a:lnSpc>
                <a:spcPct val="115000"/>
              </a:lnSpc>
            </a:pPr>
            <a:endParaRPr lang="en-US" altLang="en-US" sz="300" dirty="0"/>
          </a:p>
          <a:p>
            <a:pPr marL="677545" algn="l" rtl="0" eaLnBrk="0">
              <a:lnSpc>
                <a:spcPts val="1850"/>
              </a:lnSpc>
              <a:spcBef>
                <a:spcPts val="0"/>
              </a:spcBef>
            </a:pPr>
            <a:r>
              <a:rPr sz="1500" spc="10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打分规</a:t>
            </a:r>
            <a:r>
              <a:rPr sz="1500" spc="60" dirty="0">
                <a:ln w="3175" cap="flat" cmpd="sng">
                  <a:solidFill>
                    <a:srgbClr val="2264B4">
                      <a:alpha val="100000"/>
                    </a:srgbClr>
                  </a:solidFill>
                  <a:prstDash val="solid"/>
                  <a:miter lim="0"/>
                </a:ln>
                <a:solidFill>
                  <a:srgbClr val="2264B4">
                    <a:alpha val="100000"/>
                  </a:srgbClr>
                </a:solidFill>
                <a:latin typeface="微软雅黑" panose="020B0503020204020204" charset="-122"/>
                <a:ea typeface="微软雅黑" panose="020B0503020204020204" charset="-122"/>
                <a:cs typeface="微软雅黑" panose="020B0503020204020204" charset="-122"/>
              </a:rPr>
              <a:t>则</a:t>
            </a:r>
            <a:endParaRPr lang="en-US" altLang="en-US" sz="1500" dirty="0"/>
          </a:p>
        </p:txBody>
      </p:sp>
      <p:sp>
        <p:nvSpPr>
          <p:cNvPr id="149" name="textbox 149"/>
          <p:cNvSpPr/>
          <p:nvPr/>
        </p:nvSpPr>
        <p:spPr>
          <a:xfrm>
            <a:off x="512927" y="6487159"/>
            <a:ext cx="3625215" cy="203200"/>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ct val="97000"/>
              </a:lnSpc>
            </a:pPr>
            <a:r>
              <a:rPr sz="12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注：本</a:t>
            </a:r>
            <a:r>
              <a:rPr sz="12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次测评时间为2023年5月22日-2023年5月26日</a:t>
            </a:r>
            <a:endParaRPr lang="en-US" altLang="en-US" sz="1200" dirty="0"/>
          </a:p>
        </p:txBody>
      </p:sp>
      <p:pic>
        <p:nvPicPr>
          <p:cNvPr id="150" name="picture 150"/>
          <p:cNvPicPr>
            <a:picLocks noChangeAspect="1"/>
          </p:cNvPicPr>
          <p:nvPr/>
        </p:nvPicPr>
        <p:blipFill>
          <a:blip r:embed="rId1"/>
          <a:stretch>
            <a:fillRect/>
          </a:stretch>
        </p:blipFill>
        <p:spPr>
          <a:xfrm rot="21600000">
            <a:off x="11441938" y="0"/>
            <a:ext cx="750061" cy="754634"/>
          </a:xfrm>
          <a:prstGeom prst="rect">
            <a:avLst/>
          </a:prstGeom>
        </p:spPr>
      </p:pic>
      <p:sp>
        <p:nvSpPr>
          <p:cNvPr id="151" name="textbox 151"/>
          <p:cNvSpPr/>
          <p:nvPr/>
        </p:nvSpPr>
        <p:spPr>
          <a:xfrm>
            <a:off x="0" y="1524"/>
            <a:ext cx="2052954" cy="228600"/>
          </a:xfrm>
          <a:prstGeom prst="rect">
            <a:avLst/>
          </a:prstGeom>
          <a:solidFill>
            <a:srgbClr val="F2F2F2"/>
          </a:solidFill>
        </p:spPr>
        <p:txBody>
          <a:bodyPr vert="horz" wrap="square" lIns="0" tIns="0" rIns="0" bIns="0"/>
          <a:lstStyle/>
          <a:p>
            <a:pPr algn="l" rtl="0" eaLnBrk="0">
              <a:lnSpc>
                <a:spcPct val="111000"/>
              </a:lnSpc>
            </a:pPr>
            <a:endParaRPr lang="en-US" altLang="en-US" sz="300" dirty="0"/>
          </a:p>
          <a:p>
            <a:pPr marL="774700" algn="l" rtl="0" eaLnBrk="0">
              <a:lnSpc>
                <a:spcPts val="1150"/>
              </a:lnSpc>
              <a:spcBef>
                <a:spcPts val="0"/>
              </a:spcBef>
            </a:pP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测评规</a:t>
            </a:r>
            <a:r>
              <a:rPr sz="90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则</a:t>
            </a:r>
            <a:endParaRPr lang="en-US" altLang="en-US" sz="900" dirty="0"/>
          </a:p>
        </p:txBody>
      </p:sp>
      <p:sp>
        <p:nvSpPr>
          <p:cNvPr id="152" name="textbox 152"/>
          <p:cNvSpPr/>
          <p:nvPr/>
        </p:nvSpPr>
        <p:spPr>
          <a:xfrm>
            <a:off x="3922166" y="4728692"/>
            <a:ext cx="1029969" cy="262890"/>
          </a:xfrm>
          <a:prstGeom prst="rect">
            <a:avLst/>
          </a:prstGeom>
        </p:spPr>
        <p:txBody>
          <a:bodyPr vert="horz" wrap="square" lIns="0" tIns="0" rIns="0" bIns="0"/>
          <a:lstStyle/>
          <a:p>
            <a:pPr algn="l" rtl="0" eaLnBrk="0">
              <a:lnSpc>
                <a:spcPct val="75000"/>
              </a:lnSpc>
            </a:pPr>
            <a:endParaRPr lang="en-US" altLang="en-US" sz="100" dirty="0"/>
          </a:p>
          <a:p>
            <a:pPr marL="12700" algn="l" rtl="0" eaLnBrk="0">
              <a:lnSpc>
                <a:spcPct val="87000"/>
              </a:lnSpc>
            </a:pPr>
            <a:r>
              <a:rPr sz="18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ChatG</a:t>
            </a:r>
            <a:r>
              <a:rPr sz="18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LM</a:t>
            </a:r>
            <a:endParaRPr lang="en-US" altLang="en-US" sz="1800" dirty="0"/>
          </a:p>
        </p:txBody>
      </p:sp>
      <p:sp>
        <p:nvSpPr>
          <p:cNvPr id="153" name="textbox 153"/>
          <p:cNvSpPr/>
          <p:nvPr/>
        </p:nvSpPr>
        <p:spPr>
          <a:xfrm>
            <a:off x="11870102" y="6593923"/>
            <a:ext cx="69214" cy="11811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76000"/>
              </a:lnSpc>
            </a:pPr>
            <a:r>
              <a:rPr sz="800" spc="0" dirty="0">
                <a:solidFill>
                  <a:srgbClr val="000000">
                    <a:alpha val="100000"/>
                  </a:srgbClr>
                </a:solidFill>
                <a:latin typeface="楷体" panose="02010609060101010101" charset="-122"/>
                <a:ea typeface="楷体" panose="02010609060101010101" charset="-122"/>
                <a:cs typeface="楷体" panose="02010609060101010101" charset="-122"/>
              </a:rPr>
              <a:t>9</a:t>
            </a:r>
            <a:endParaRPr lang="en-US" altLang="en-US" sz="8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44297</Words>
  <Application>WPS 演示</Application>
  <PresentationFormat/>
  <Paragraphs>2324</Paragraphs>
  <Slides>62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62</vt:i4>
      </vt:variant>
    </vt:vector>
  </HeadingPairs>
  <TitlesOfParts>
    <vt:vector size="76" baseType="lpstr">
      <vt:lpstr>Arial</vt:lpstr>
      <vt:lpstr>宋体</vt:lpstr>
      <vt:lpstr>Wingdings</vt:lpstr>
      <vt:lpstr>楷体</vt:lpstr>
      <vt:lpstr>微软雅黑</vt:lpstr>
      <vt:lpstr>Arial</vt:lpstr>
      <vt:lpstr>Arial Unicode MS</vt:lpstr>
      <vt:lpstr>Calibri</vt:lpstr>
      <vt:lpstr>Calibri</vt:lpstr>
      <vt:lpstr>仿宋</vt:lpstr>
      <vt:lpstr>等线</vt:lpstr>
      <vt:lpstr>Times New Roman</vt:lpstr>
      <vt:lpstr>Segoe UI Emoji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Vivamus</cp:lastModifiedBy>
  <cp:revision>1</cp:revision>
  <dcterms:created xsi:type="dcterms:W3CDTF">2023-08-14T06:32:49Z</dcterms:created>
  <dcterms:modified xsi:type="dcterms:W3CDTF">2023-08-14T06:32:49Z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wqlLaW5nc29mdCBQREYgdG8gV1BTIDgw</vt:lpwstr>
  </property>
  <property fmtid="{D5CDD505-2E9C-101B-9397-08002B2CF9AE}" pid="3" name="Created">
    <vt:filetime>2023-06-12T19:05:19Z</vt:filetime>
  </property>
  <property fmtid="{D5CDD505-2E9C-101B-9397-08002B2CF9AE}" pid="4" name="ICV">
    <vt:lpwstr>1D31167F3856468CB7D95259421E5B7D_13</vt:lpwstr>
  </property>
  <property fmtid="{D5CDD505-2E9C-101B-9397-08002B2CF9AE}" pid="5" name="KSOProductBuildVer">
    <vt:lpwstr>2052-11.1.0.14309</vt:lpwstr>
  </property>
</Properties>
</file>